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sldIdLst>
    <p:sldId id="256" r:id="rId2"/>
    <p:sldId id="257" r:id="rId3"/>
    <p:sldId id="258" r:id="rId4"/>
    <p:sldId id="259" r:id="rId5"/>
    <p:sldId id="261" r:id="rId6"/>
    <p:sldId id="262" r:id="rId7"/>
    <p:sldId id="263" r:id="rId8"/>
    <p:sldId id="264" r:id="rId9"/>
    <p:sldId id="265" r:id="rId10"/>
    <p:sldId id="260"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45E61F-BA0F-4F29-AB7F-D6437DE8310F}"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29F4F-8BB1-4482-9B3A-37C04510EB93}" type="slidenum">
              <a:rPr lang="en-US" smtClean="0"/>
              <a:t>‹#›</a:t>
            </a:fld>
            <a:endParaRPr lang="en-US"/>
          </a:p>
        </p:txBody>
      </p:sp>
    </p:spTree>
    <p:extLst>
      <p:ext uri="{BB962C8B-B14F-4D97-AF65-F5344CB8AC3E}">
        <p14:creationId xmlns:p14="http://schemas.microsoft.com/office/powerpoint/2010/main" val="2358542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45E61F-BA0F-4F29-AB7F-D6437DE8310F}"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29F4F-8BB1-4482-9B3A-37C04510EB93}" type="slidenum">
              <a:rPr lang="en-US" smtClean="0"/>
              <a:t>‹#›</a:t>
            </a:fld>
            <a:endParaRPr lang="en-US"/>
          </a:p>
        </p:txBody>
      </p:sp>
    </p:spTree>
    <p:extLst>
      <p:ext uri="{BB962C8B-B14F-4D97-AF65-F5344CB8AC3E}">
        <p14:creationId xmlns:p14="http://schemas.microsoft.com/office/powerpoint/2010/main" val="1295804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45E61F-BA0F-4F29-AB7F-D6437DE8310F}"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29F4F-8BB1-4482-9B3A-37C04510EB93}" type="slidenum">
              <a:rPr lang="en-US" smtClean="0"/>
              <a:t>‹#›</a:t>
            </a:fld>
            <a:endParaRPr lang="en-US"/>
          </a:p>
        </p:txBody>
      </p:sp>
    </p:spTree>
    <p:extLst>
      <p:ext uri="{BB962C8B-B14F-4D97-AF65-F5344CB8AC3E}">
        <p14:creationId xmlns:p14="http://schemas.microsoft.com/office/powerpoint/2010/main" val="1248223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45E61F-BA0F-4F29-AB7F-D6437DE8310F}"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29F4F-8BB1-4482-9B3A-37C04510EB93}" type="slidenum">
              <a:rPr lang="en-US" smtClean="0"/>
              <a:t>‹#›</a:t>
            </a:fld>
            <a:endParaRPr lang="en-US"/>
          </a:p>
        </p:txBody>
      </p:sp>
    </p:spTree>
    <p:extLst>
      <p:ext uri="{BB962C8B-B14F-4D97-AF65-F5344CB8AC3E}">
        <p14:creationId xmlns:p14="http://schemas.microsoft.com/office/powerpoint/2010/main" val="4293390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45E61F-BA0F-4F29-AB7F-D6437DE8310F}"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29F4F-8BB1-4482-9B3A-37C04510EB93}" type="slidenum">
              <a:rPr lang="en-US" smtClean="0"/>
              <a:t>‹#›</a:t>
            </a:fld>
            <a:endParaRPr lang="en-US"/>
          </a:p>
        </p:txBody>
      </p:sp>
    </p:spTree>
    <p:extLst>
      <p:ext uri="{BB962C8B-B14F-4D97-AF65-F5344CB8AC3E}">
        <p14:creationId xmlns:p14="http://schemas.microsoft.com/office/powerpoint/2010/main" val="1319108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45E61F-BA0F-4F29-AB7F-D6437DE8310F}"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29F4F-8BB1-4482-9B3A-37C04510EB93}" type="slidenum">
              <a:rPr lang="en-US" smtClean="0"/>
              <a:t>‹#›</a:t>
            </a:fld>
            <a:endParaRPr lang="en-US"/>
          </a:p>
        </p:txBody>
      </p:sp>
    </p:spTree>
    <p:extLst>
      <p:ext uri="{BB962C8B-B14F-4D97-AF65-F5344CB8AC3E}">
        <p14:creationId xmlns:p14="http://schemas.microsoft.com/office/powerpoint/2010/main" val="3990267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45E61F-BA0F-4F29-AB7F-D6437DE8310F}"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029F4F-8BB1-4482-9B3A-37C04510EB93}" type="slidenum">
              <a:rPr lang="en-US" smtClean="0"/>
              <a:t>‹#›</a:t>
            </a:fld>
            <a:endParaRPr lang="en-US"/>
          </a:p>
        </p:txBody>
      </p:sp>
    </p:spTree>
    <p:extLst>
      <p:ext uri="{BB962C8B-B14F-4D97-AF65-F5344CB8AC3E}">
        <p14:creationId xmlns:p14="http://schemas.microsoft.com/office/powerpoint/2010/main" val="2453257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45E61F-BA0F-4F29-AB7F-D6437DE8310F}"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029F4F-8BB1-4482-9B3A-37C04510EB93}" type="slidenum">
              <a:rPr lang="en-US" smtClean="0"/>
              <a:t>‹#›</a:t>
            </a:fld>
            <a:endParaRPr lang="en-US"/>
          </a:p>
        </p:txBody>
      </p:sp>
    </p:spTree>
    <p:extLst>
      <p:ext uri="{BB962C8B-B14F-4D97-AF65-F5344CB8AC3E}">
        <p14:creationId xmlns:p14="http://schemas.microsoft.com/office/powerpoint/2010/main" val="133048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45E61F-BA0F-4F29-AB7F-D6437DE8310F}"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029F4F-8BB1-4482-9B3A-37C04510EB93}" type="slidenum">
              <a:rPr lang="en-US" smtClean="0"/>
              <a:t>‹#›</a:t>
            </a:fld>
            <a:endParaRPr lang="en-US"/>
          </a:p>
        </p:txBody>
      </p:sp>
    </p:spTree>
    <p:extLst>
      <p:ext uri="{BB962C8B-B14F-4D97-AF65-F5344CB8AC3E}">
        <p14:creationId xmlns:p14="http://schemas.microsoft.com/office/powerpoint/2010/main" val="2337857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45E61F-BA0F-4F29-AB7F-D6437DE8310F}"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29F4F-8BB1-4482-9B3A-37C04510EB93}" type="slidenum">
              <a:rPr lang="en-US" smtClean="0"/>
              <a:t>‹#›</a:t>
            </a:fld>
            <a:endParaRPr lang="en-US"/>
          </a:p>
        </p:txBody>
      </p:sp>
    </p:spTree>
    <p:extLst>
      <p:ext uri="{BB962C8B-B14F-4D97-AF65-F5344CB8AC3E}">
        <p14:creationId xmlns:p14="http://schemas.microsoft.com/office/powerpoint/2010/main" val="728128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45E61F-BA0F-4F29-AB7F-D6437DE8310F}"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29F4F-8BB1-4482-9B3A-37C04510EB93}" type="slidenum">
              <a:rPr lang="en-US" smtClean="0"/>
              <a:t>‹#›</a:t>
            </a:fld>
            <a:endParaRPr lang="en-US"/>
          </a:p>
        </p:txBody>
      </p:sp>
    </p:spTree>
    <p:extLst>
      <p:ext uri="{BB962C8B-B14F-4D97-AF65-F5344CB8AC3E}">
        <p14:creationId xmlns:p14="http://schemas.microsoft.com/office/powerpoint/2010/main" val="3397373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45E61F-BA0F-4F29-AB7F-D6437DE8310F}"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029F4F-8BB1-4482-9B3A-37C04510EB93}" type="slidenum">
              <a:rPr lang="en-US" smtClean="0"/>
              <a:t>‹#›</a:t>
            </a:fld>
            <a:endParaRPr lang="en-US"/>
          </a:p>
        </p:txBody>
      </p:sp>
    </p:spTree>
    <p:extLst>
      <p:ext uri="{BB962C8B-B14F-4D97-AF65-F5344CB8AC3E}">
        <p14:creationId xmlns:p14="http://schemas.microsoft.com/office/powerpoint/2010/main" val="863848240"/>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mk-MK" sz="3200" b="1" i="1" dirty="0"/>
              <a:t>УКЛО 21- УИК</a:t>
            </a:r>
            <a:r>
              <a:rPr lang="en-US" sz="3200" dirty="0"/>
              <a:t/>
            </a:r>
            <a:br>
              <a:rPr lang="en-US" sz="3200" dirty="0"/>
            </a:br>
            <a:r>
              <a:rPr lang="mk-MK" sz="3200" b="1" i="1" dirty="0"/>
              <a:t>29-30 септември, Хотел </a:t>
            </a:r>
            <a:r>
              <a:rPr lang="mk-MK" sz="3200" b="1" i="1" dirty="0" err="1"/>
              <a:t>Монтана</a:t>
            </a:r>
            <a:r>
              <a:rPr lang="mk-MK" sz="3200" b="1" i="1" dirty="0"/>
              <a:t> - Крушево</a:t>
            </a:r>
            <a:r>
              <a:rPr lang="en-US" sz="3200" dirty="0"/>
              <a:t/>
            </a:r>
            <a:br>
              <a:rPr lang="en-US" sz="3200" dirty="0"/>
            </a:br>
            <a:r>
              <a:rPr lang="mk-MK" sz="3200" b="1" i="1" dirty="0"/>
              <a:t> </a:t>
            </a:r>
            <a:r>
              <a:rPr lang="en-US" sz="3200" dirty="0"/>
              <a:t/>
            </a:r>
            <a:br>
              <a:rPr lang="en-US" sz="3200" dirty="0"/>
            </a:br>
            <a:r>
              <a:rPr lang="mk-MK" sz="3200" b="1" i="1" dirty="0"/>
              <a:t>Науката на УКЛО – искуства и перспективи</a:t>
            </a:r>
            <a:r>
              <a:rPr lang="en-US" sz="3200" dirty="0"/>
              <a:t/>
            </a:r>
            <a:br>
              <a:rPr lang="en-US" sz="3200" dirty="0"/>
            </a:br>
            <a:endParaRPr lang="en-US" sz="3200" dirty="0"/>
          </a:p>
        </p:txBody>
      </p:sp>
      <p:sp>
        <p:nvSpPr>
          <p:cNvPr id="3" name="Subtitle 2"/>
          <p:cNvSpPr>
            <a:spLocks noGrp="1"/>
          </p:cNvSpPr>
          <p:nvPr>
            <p:ph type="subTitle" idx="1"/>
          </p:nvPr>
        </p:nvSpPr>
        <p:spPr/>
        <p:txBody>
          <a:bodyPr>
            <a:normAutofit lnSpcReduction="10000"/>
          </a:bodyPr>
          <a:lstStyle/>
          <a:p>
            <a:endParaRPr lang="mk-MK" sz="4400" b="1" dirty="0" smtClean="0"/>
          </a:p>
          <a:p>
            <a:r>
              <a:rPr lang="mk-MK" sz="6600" b="1" dirty="0" smtClean="0"/>
              <a:t>Хуманистички науки</a:t>
            </a:r>
            <a:endParaRPr lang="en-US" sz="6600" b="1" dirty="0"/>
          </a:p>
        </p:txBody>
      </p:sp>
    </p:spTree>
    <p:extLst>
      <p:ext uri="{BB962C8B-B14F-4D97-AF65-F5344CB8AC3E}">
        <p14:creationId xmlns:p14="http://schemas.microsoft.com/office/powerpoint/2010/main" val="3213438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mk-MK" b="1" dirty="0"/>
              <a:t>Предлози за доработување во </a:t>
            </a:r>
            <a:r>
              <a:rPr lang="mk-MK" b="1" dirty="0" smtClean="0"/>
              <a:t>трудовите</a:t>
            </a:r>
            <a:r>
              <a:rPr lang="en-US" sz="4800" b="1" dirty="0"/>
              <a:t/>
            </a:r>
            <a:br>
              <a:rPr lang="en-US" sz="4800" b="1" dirty="0"/>
            </a:br>
            <a:endParaRPr lang="en-US" sz="4800" b="1" dirty="0"/>
          </a:p>
        </p:txBody>
      </p:sp>
      <p:sp>
        <p:nvSpPr>
          <p:cNvPr id="3" name="Content Placeholder 2"/>
          <p:cNvSpPr>
            <a:spLocks noGrp="1"/>
          </p:cNvSpPr>
          <p:nvPr>
            <p:ph idx="1"/>
          </p:nvPr>
        </p:nvSpPr>
        <p:spPr/>
        <p:txBody>
          <a:bodyPr>
            <a:normAutofit/>
          </a:bodyPr>
          <a:lstStyle/>
          <a:p>
            <a:r>
              <a:rPr lang="mk-MK" sz="2000" dirty="0" smtClean="0"/>
              <a:t>Терминолошки забелешки: замена на термините „</a:t>
            </a:r>
            <a:r>
              <a:rPr lang="mk-MK" sz="2000" dirty="0"/>
              <a:t>зборувачи“ </a:t>
            </a:r>
            <a:r>
              <a:rPr lang="mk-MK" sz="2000" dirty="0" smtClean="0"/>
              <a:t>со </a:t>
            </a:r>
            <a:r>
              <a:rPr lang="mk-MK" sz="2000" dirty="0"/>
              <a:t>„</a:t>
            </a:r>
            <a:r>
              <a:rPr lang="mk-MK" sz="2000" dirty="0" smtClean="0"/>
              <a:t>говорители“; „роден говорник“ со „нативен зборувач“; </a:t>
            </a:r>
            <a:r>
              <a:rPr lang="mk-MK" sz="2000" dirty="0" err="1" smtClean="0"/>
              <a:t>доообјаснување</a:t>
            </a:r>
            <a:r>
              <a:rPr lang="mk-MK" sz="2000" dirty="0" smtClean="0"/>
              <a:t> на терминот </a:t>
            </a:r>
            <a:r>
              <a:rPr lang="mk-MK" sz="2000" dirty="0"/>
              <a:t>„</a:t>
            </a:r>
            <a:r>
              <a:rPr lang="mk-MK" sz="2000" dirty="0" smtClean="0"/>
              <a:t>административни одлуки“ кој се наоѓа во корпусот на истражувањето </a:t>
            </a:r>
          </a:p>
          <a:p>
            <a:r>
              <a:rPr lang="mk-MK" sz="2000" dirty="0" smtClean="0"/>
              <a:t>Подредување по азбучен ред на користената литература</a:t>
            </a:r>
          </a:p>
          <a:p>
            <a:r>
              <a:rPr lang="mk-MK" sz="2000" dirty="0"/>
              <a:t>Лекторирање, </a:t>
            </a:r>
            <a:r>
              <a:rPr lang="mk-MK" sz="2000" dirty="0" smtClean="0"/>
              <a:t>правописни корекции, придржување </a:t>
            </a:r>
            <a:r>
              <a:rPr lang="mk-MK" sz="2000" dirty="0"/>
              <a:t>до упатството за пишување трудови дадени од организаторот на конференцијата, техничко </a:t>
            </a:r>
            <a:r>
              <a:rPr lang="mk-MK" sz="2000" dirty="0" smtClean="0"/>
              <a:t>средување на </a:t>
            </a:r>
            <a:r>
              <a:rPr lang="mk-MK" sz="2000" dirty="0"/>
              <a:t>текстот</a:t>
            </a:r>
            <a:r>
              <a:rPr lang="mk-MK" sz="2000" dirty="0" smtClean="0"/>
              <a:t>.</a:t>
            </a:r>
          </a:p>
          <a:p>
            <a:r>
              <a:rPr lang="mk-MK" sz="2000" dirty="0" smtClean="0"/>
              <a:t>Објаснување на мотивацијата за истражувањето (субјективна природа)</a:t>
            </a:r>
          </a:p>
          <a:p>
            <a:r>
              <a:rPr lang="mk-MK" sz="2000" dirty="0" smtClean="0"/>
              <a:t>Прикажување на историјата на темата на истражувањето и класификација во трудот</a:t>
            </a:r>
            <a:endParaRPr lang="en-US" sz="2000" dirty="0"/>
          </a:p>
          <a:p>
            <a:r>
              <a:rPr lang="mk-MK" sz="2000" dirty="0" smtClean="0"/>
              <a:t>Преведување на </a:t>
            </a:r>
            <a:r>
              <a:rPr lang="mk-MK" sz="2000" dirty="0" err="1" smtClean="0"/>
              <a:t>референците</a:t>
            </a:r>
            <a:r>
              <a:rPr lang="mk-MK" sz="2000" dirty="0" smtClean="0"/>
              <a:t> дадени </a:t>
            </a:r>
            <a:r>
              <a:rPr lang="mk-MK" sz="2000" dirty="0"/>
              <a:t>во фуснотите </a:t>
            </a:r>
            <a:r>
              <a:rPr lang="mk-MK" sz="2000" dirty="0" smtClean="0"/>
              <a:t>на македонски јазик ??? </a:t>
            </a:r>
            <a:endParaRPr lang="en-US" sz="2000" dirty="0"/>
          </a:p>
          <a:p>
            <a:r>
              <a:rPr lang="mk-MK" sz="2000" dirty="0" smtClean="0"/>
              <a:t>Конкретно споменување на повиканите библиографски единици во структурата на трудот</a:t>
            </a:r>
            <a:endParaRPr lang="en-US" sz="2000" dirty="0"/>
          </a:p>
        </p:txBody>
      </p:sp>
    </p:spTree>
    <p:extLst>
      <p:ext uri="{BB962C8B-B14F-4D97-AF65-F5344CB8AC3E}">
        <p14:creationId xmlns:p14="http://schemas.microsoft.com/office/powerpoint/2010/main" val="2738552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mk-MK" sz="8000" dirty="0" smtClean="0"/>
          </a:p>
          <a:p>
            <a:pPr marL="0" indent="0" algn="ctr">
              <a:buNone/>
            </a:pPr>
            <a:r>
              <a:rPr lang="mk-MK" sz="8000" dirty="0" smtClean="0"/>
              <a:t>БЛАГОДАРАМ ЗА ВНИМАНИЕТО</a:t>
            </a:r>
            <a:endParaRPr lang="en-US" sz="8000" dirty="0"/>
          </a:p>
        </p:txBody>
      </p:sp>
    </p:spTree>
    <p:extLst>
      <p:ext uri="{BB962C8B-B14F-4D97-AF65-F5344CB8AC3E}">
        <p14:creationId xmlns:p14="http://schemas.microsoft.com/office/powerpoint/2010/main" val="299208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anim calcmode="lin" valueType="num">
                                      <p:cBhvr>
                                        <p:cTn id="8"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smtClean="0"/>
              <a:t>7 труда</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mk-MK" dirty="0"/>
              <a:t>Персоналните перифрази во новинарскиот </a:t>
            </a:r>
            <a:r>
              <a:rPr lang="mk-MK" dirty="0" err="1"/>
              <a:t>потстил</a:t>
            </a:r>
            <a:r>
              <a:rPr lang="mk-MK" dirty="0"/>
              <a:t> на македонскиот стандарден </a:t>
            </a:r>
            <a:r>
              <a:rPr lang="mk-MK" dirty="0" smtClean="0"/>
              <a:t>јазик</a:t>
            </a:r>
          </a:p>
          <a:p>
            <a:pPr marL="514350" indent="-514350">
              <a:buFont typeface="+mj-lt"/>
              <a:buAutoNum type="arabicPeriod"/>
            </a:pPr>
            <a:r>
              <a:rPr lang="mk-MK" dirty="0"/>
              <a:t>Преглед на комуникативниот пристап при изучувањето на странски јазик со осврт кон вештината </a:t>
            </a:r>
            <a:r>
              <a:rPr lang="mk-MK" dirty="0" smtClean="0"/>
              <a:t>зборување</a:t>
            </a:r>
          </a:p>
          <a:p>
            <a:pPr marL="514350" indent="-514350">
              <a:buFont typeface="+mj-lt"/>
              <a:buAutoNum type="arabicPeriod"/>
            </a:pPr>
            <a:r>
              <a:rPr lang="mk-MK" dirty="0"/>
              <a:t>Процеси на осовременување на наставата по англиски јазик во Р. </a:t>
            </a:r>
            <a:r>
              <a:rPr lang="mk-MK" dirty="0" smtClean="0"/>
              <a:t>Македонија</a:t>
            </a:r>
          </a:p>
          <a:p>
            <a:pPr marL="514350" indent="-514350">
              <a:buFont typeface="+mj-lt"/>
              <a:buAutoNum type="arabicPeriod"/>
            </a:pPr>
            <a:r>
              <a:rPr lang="mk-MK" dirty="0" err="1"/>
              <a:t>Меѓукултурна</a:t>
            </a:r>
            <a:r>
              <a:rPr lang="mk-MK" dirty="0"/>
              <a:t> анализа на јазичните стратегии во туризмот – </a:t>
            </a:r>
            <a:r>
              <a:rPr lang="mk-MK" dirty="0" err="1"/>
              <a:t>македонско-англиски</a:t>
            </a:r>
            <a:r>
              <a:rPr lang="mk-MK" dirty="0"/>
              <a:t> </a:t>
            </a:r>
            <a:r>
              <a:rPr lang="mk-MK" dirty="0" smtClean="0"/>
              <a:t>паралели</a:t>
            </a:r>
          </a:p>
          <a:p>
            <a:pPr marL="514350" indent="-514350">
              <a:buFont typeface="+mj-lt"/>
              <a:buAutoNum type="arabicPeriod"/>
            </a:pPr>
            <a:r>
              <a:rPr lang="mk-MK" dirty="0"/>
              <a:t>Типови вербална иронија во неформален говор во македонскиот и во англискиот </a:t>
            </a:r>
            <a:r>
              <a:rPr lang="mk-MK" dirty="0" smtClean="0"/>
              <a:t>јазик</a:t>
            </a:r>
          </a:p>
          <a:p>
            <a:pPr marL="514350" indent="-514350">
              <a:buFont typeface="+mj-lt"/>
              <a:buAutoNum type="arabicPeriod"/>
            </a:pPr>
            <a:r>
              <a:rPr lang="mk-MK" b="1" dirty="0">
                <a:solidFill>
                  <a:prstClr val="black"/>
                </a:solidFill>
                <a:latin typeface="Calibri Light" panose="020F0302020204030204"/>
                <a:ea typeface="+mj-ea"/>
                <a:cs typeface="+mj-cs"/>
              </a:rPr>
              <a:t>Есхатолошки прашања во филозофијата на свети Максим Исповедник </a:t>
            </a:r>
            <a:endParaRPr lang="mk-MK" b="1" dirty="0" smtClean="0">
              <a:solidFill>
                <a:prstClr val="black"/>
              </a:solidFill>
              <a:latin typeface="Calibri Light" panose="020F0302020204030204"/>
              <a:ea typeface="+mj-ea"/>
              <a:cs typeface="+mj-cs"/>
            </a:endParaRPr>
          </a:p>
          <a:p>
            <a:pPr marL="514350" indent="-514350">
              <a:buFont typeface="+mj-lt"/>
              <a:buAutoNum type="arabicPeriod"/>
            </a:pPr>
            <a:r>
              <a:rPr lang="mk-MK" dirty="0" smtClean="0"/>
              <a:t>Периоди на современата јазична политика на Франција во однос на францускиот јазик</a:t>
            </a:r>
            <a:endParaRPr lang="en-US" dirty="0"/>
          </a:p>
        </p:txBody>
      </p:sp>
    </p:spTree>
    <p:extLst>
      <p:ext uri="{BB962C8B-B14F-4D97-AF65-F5344CB8AC3E}">
        <p14:creationId xmlns:p14="http://schemas.microsoft.com/office/powerpoint/2010/main" val="35235235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mk-MK" sz="3600" b="1" dirty="0" smtClean="0"/>
              <a:t>Персоналните перифрази во новинарскиот </a:t>
            </a:r>
            <a:r>
              <a:rPr lang="mk-MK" sz="3600" b="1" dirty="0" err="1" smtClean="0"/>
              <a:t>потстил</a:t>
            </a:r>
            <a:r>
              <a:rPr lang="mk-MK" sz="3600" b="1" dirty="0" smtClean="0"/>
              <a:t> на македонскиот стандарден јазик</a:t>
            </a:r>
            <a:br>
              <a:rPr lang="mk-MK" sz="3600" b="1" dirty="0" smtClean="0"/>
            </a:br>
            <a:endParaRPr lang="en-US" sz="3600" b="1" dirty="0"/>
          </a:p>
        </p:txBody>
      </p:sp>
      <p:sp>
        <p:nvSpPr>
          <p:cNvPr id="3" name="Content Placeholder 2"/>
          <p:cNvSpPr>
            <a:spLocks noGrp="1"/>
          </p:cNvSpPr>
          <p:nvPr>
            <p:ph idx="1"/>
          </p:nvPr>
        </p:nvSpPr>
        <p:spPr/>
        <p:txBody>
          <a:bodyPr>
            <a:normAutofit fontScale="77500" lnSpcReduction="20000"/>
          </a:bodyPr>
          <a:lstStyle/>
          <a:p>
            <a:pPr algn="just"/>
            <a:r>
              <a:rPr lang="mk-MK" dirty="0"/>
              <a:t>Трудот го обработува теоретското разбирање на поимот перифраза, блискоста на перифразите до фразеолошките изрази, апозицијата и аналитичкиот прирок, </a:t>
            </a:r>
            <a:r>
              <a:rPr lang="mk-MK" dirty="0" smtClean="0"/>
              <a:t>основната </a:t>
            </a:r>
            <a:r>
              <a:rPr lang="mk-MK" dirty="0"/>
              <a:t>поделба на персоналните перифрази, на нивната граматичка структура и синтаксичка функција</a:t>
            </a:r>
            <a:r>
              <a:rPr lang="ru-RU" dirty="0"/>
              <a:t>, </a:t>
            </a:r>
            <a:r>
              <a:rPr lang="mk-MK" dirty="0"/>
              <a:t>како и на други нивни карактеристики. Примерокот го претставуваат перифразите во новинарскиот </a:t>
            </a:r>
            <a:r>
              <a:rPr lang="mk-MK" dirty="0" err="1"/>
              <a:t>потстил</a:t>
            </a:r>
            <a:r>
              <a:rPr lang="mk-MK" dirty="0"/>
              <a:t> што заменуваат сопствено име. Резултатите од истражувањето покажуваат дека постои колебање во однос на поимното определување на перифразите и во однос на нивниот правопис</a:t>
            </a:r>
            <a:r>
              <a:rPr lang="ru-RU" dirty="0"/>
              <a:t>, </a:t>
            </a:r>
            <a:r>
              <a:rPr lang="mk-MK" dirty="0"/>
              <a:t>дека перифразите се разликуваат од фразеолошките изрази, апозицијата и аналитичкиот прирок и дека во однос на поделбата на перифразите што заменуваат сопствено име се појавуваат неколку групи перифрази, кои имаат различна граматичка структура, различна функција, како и низа специфичности</a:t>
            </a:r>
            <a:r>
              <a:rPr lang="mk-MK" dirty="0" smtClean="0"/>
              <a:t>. </a:t>
            </a:r>
            <a:r>
              <a:rPr lang="mk-MK" dirty="0"/>
              <a:t>Трудот содржи 19 страници и 5 раздели: </a:t>
            </a:r>
            <a:r>
              <a:rPr lang="mk-MK" i="1" dirty="0"/>
              <a:t>Вовед</a:t>
            </a:r>
            <a:r>
              <a:rPr lang="mk-MK" dirty="0"/>
              <a:t>, </a:t>
            </a:r>
            <a:r>
              <a:rPr lang="mk-MK" i="1" dirty="0"/>
              <a:t>Преглед на досегашни истражувања</a:t>
            </a:r>
            <a:r>
              <a:rPr lang="mk-MK" dirty="0"/>
              <a:t>, </a:t>
            </a:r>
            <a:r>
              <a:rPr lang="mk-MK" i="1" dirty="0"/>
              <a:t>Методологија на истражувањето, Резултати и дискусија</a:t>
            </a:r>
            <a:r>
              <a:rPr lang="mk-MK" dirty="0"/>
              <a:t> и </a:t>
            </a:r>
            <a:r>
              <a:rPr lang="mk-MK" i="1" dirty="0"/>
              <a:t>Заклучок</a:t>
            </a:r>
            <a:r>
              <a:rPr lang="mk-MK" dirty="0"/>
              <a:t>. На почетокот на трудот се наоѓа апстракт, а на крајот библиографија со 10 библиографски единици. Во рамките на користената литература, претставен е и богат корпус на ексцерпирани весници. </a:t>
            </a:r>
            <a:r>
              <a:rPr lang="mk-MK" dirty="0" smtClean="0"/>
              <a:t> </a:t>
            </a:r>
          </a:p>
          <a:p>
            <a:pPr marL="0" indent="0">
              <a:buNone/>
            </a:pPr>
            <a:endParaRPr lang="en-US" dirty="0"/>
          </a:p>
        </p:txBody>
      </p:sp>
    </p:spTree>
    <p:extLst>
      <p:ext uri="{BB962C8B-B14F-4D97-AF65-F5344CB8AC3E}">
        <p14:creationId xmlns:p14="http://schemas.microsoft.com/office/powerpoint/2010/main" val="1421256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mk-MK" sz="3100" b="1" dirty="0" smtClean="0"/>
              <a:t>Преглед на комуникативниот пристап при изучувањето на странски јазик со осврт кон вештината зборување</a:t>
            </a:r>
            <a:r>
              <a:rPr lang="mk-MK" dirty="0" smtClean="0"/>
              <a:t/>
            </a:r>
            <a:br>
              <a:rPr lang="mk-MK" dirty="0" smtClean="0"/>
            </a:br>
            <a:endParaRPr lang="en-US" dirty="0"/>
          </a:p>
        </p:txBody>
      </p:sp>
      <p:sp>
        <p:nvSpPr>
          <p:cNvPr id="3" name="Content Placeholder 2"/>
          <p:cNvSpPr>
            <a:spLocks noGrp="1"/>
          </p:cNvSpPr>
          <p:nvPr>
            <p:ph idx="1"/>
          </p:nvPr>
        </p:nvSpPr>
        <p:spPr/>
        <p:txBody>
          <a:bodyPr>
            <a:normAutofit fontScale="77500" lnSpcReduction="20000"/>
          </a:bodyPr>
          <a:lstStyle/>
          <a:p>
            <a:pPr algn="just"/>
            <a:r>
              <a:rPr lang="mk-MK" dirty="0"/>
              <a:t>Во овој труд се прикажува осврт на комуникативниот пристап не само кон општите карактеристики при совладувањето на странски јазик туку и во поглед на стекнување на вештината зборување. Се </a:t>
            </a:r>
            <a:r>
              <a:rPr lang="mk-MK" dirty="0" err="1"/>
              <a:t>завзема</a:t>
            </a:r>
            <a:r>
              <a:rPr lang="mk-MK" dirty="0"/>
              <a:t> еден теориски пристап и се дава преглед на литературата во однос на комуникативниот пристап. Не се дава никаков придонес кон развој на комуникативниот пристап при изучување на странски јазик, што значи дека трудот е прегледен.</a:t>
            </a:r>
            <a:endParaRPr lang="en-US" dirty="0"/>
          </a:p>
          <a:p>
            <a:pPr algn="just" hangingPunct="0"/>
            <a:r>
              <a:rPr lang="mk-MK" dirty="0"/>
              <a:t>Авторот на трудот студиозно и длабински го анализира изучувањето на странскиот  јазик, и за кој смета дека е  </a:t>
            </a:r>
            <a:r>
              <a:rPr lang="mk-MK" dirty="0" err="1"/>
              <a:t>е</a:t>
            </a:r>
            <a:r>
              <a:rPr lang="mk-MK" dirty="0"/>
              <a:t> сложен процес,  кој побарува стекнување на вештини при што </a:t>
            </a:r>
            <a:r>
              <a:rPr lang="mk-MK" dirty="0" err="1"/>
              <a:t>изучувачот</a:t>
            </a:r>
            <a:r>
              <a:rPr lang="mk-MK" dirty="0"/>
              <a:t> станува компетентен да го користи истиот во бројни и разновидни ситуации</a:t>
            </a:r>
            <a:r>
              <a:rPr lang="mk-MK" dirty="0" smtClean="0"/>
              <a:t>. </a:t>
            </a:r>
            <a:r>
              <a:rPr lang="mk-MK" dirty="0" err="1" smtClean="0"/>
              <a:t>Авоторот</a:t>
            </a:r>
            <a:r>
              <a:rPr lang="mk-MK" dirty="0" smtClean="0"/>
              <a:t> </a:t>
            </a:r>
            <a:r>
              <a:rPr lang="mk-MK" dirty="0"/>
              <a:t>понатаму се осврнува на  анализа на поимот  Комуникативното изучување на странски јазик анализирајќи го како  една целина на начела за тоа зошто се изучува странски јазик, на кој начин,  кои видови на активности се сметаат за полезни за изучувањето како и улогата на наставниот и ученикот за време на процесот. </a:t>
            </a:r>
            <a:r>
              <a:rPr lang="mk-MK" dirty="0" smtClean="0"/>
              <a:t>Авторот </a:t>
            </a:r>
            <a:r>
              <a:rPr lang="mk-MK" dirty="0"/>
              <a:t>заклучува дека  комуникативниот пристап не </a:t>
            </a:r>
            <a:r>
              <a:rPr lang="mk-MK" dirty="0" err="1"/>
              <a:t>самошто</a:t>
            </a:r>
            <a:r>
              <a:rPr lang="mk-MK" dirty="0"/>
              <a:t> </a:t>
            </a:r>
            <a:r>
              <a:rPr lang="mk-MK" dirty="0" smtClean="0"/>
              <a:t>придонесува за  </a:t>
            </a:r>
            <a:r>
              <a:rPr lang="mk-MK" dirty="0"/>
              <a:t>совладувањето на странски јазик туку  помага и во поглед на стекнување на вештината зборување</a:t>
            </a:r>
            <a:r>
              <a:rPr lang="mk-MK" b="1" dirty="0"/>
              <a:t>.</a:t>
            </a:r>
            <a:endParaRPr lang="en-US" dirty="0"/>
          </a:p>
          <a:p>
            <a:endParaRPr lang="en-US" dirty="0"/>
          </a:p>
        </p:txBody>
      </p:sp>
    </p:spTree>
    <p:extLst>
      <p:ext uri="{BB962C8B-B14F-4D97-AF65-F5344CB8AC3E}">
        <p14:creationId xmlns:p14="http://schemas.microsoft.com/office/powerpoint/2010/main" val="1325218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lvl="0" indent="-514350" algn="ctr">
              <a:spcBef>
                <a:spcPts val="1000"/>
              </a:spcBef>
            </a:pPr>
            <a:r>
              <a:rPr lang="mk-MK" sz="3100" b="1" dirty="0">
                <a:solidFill>
                  <a:prstClr val="black"/>
                </a:solidFill>
                <a:latin typeface="Calibri" panose="020F0502020204030204"/>
                <a:ea typeface="+mn-ea"/>
                <a:cs typeface="+mn-cs"/>
              </a:rPr>
              <a:t>Процеси на осовременување на наставата по англиски јазик во </a:t>
            </a:r>
            <a:r>
              <a:rPr lang="mk-MK" sz="3100" b="1" dirty="0" smtClean="0">
                <a:solidFill>
                  <a:prstClr val="black"/>
                </a:solidFill>
                <a:latin typeface="Calibri" panose="020F0502020204030204"/>
                <a:ea typeface="+mn-ea"/>
                <a:cs typeface="+mn-cs"/>
              </a:rPr>
              <a:t>Република Македонија</a:t>
            </a:r>
            <a:r>
              <a:rPr lang="mk-MK" sz="2400" b="1" dirty="0">
                <a:solidFill>
                  <a:prstClr val="black"/>
                </a:solidFill>
                <a:latin typeface="Calibri" panose="020F0502020204030204"/>
                <a:ea typeface="+mn-ea"/>
                <a:cs typeface="+mn-cs"/>
              </a:rPr>
              <a:t/>
            </a:r>
            <a:br>
              <a:rPr lang="mk-MK" sz="2400" b="1" dirty="0">
                <a:solidFill>
                  <a:prstClr val="black"/>
                </a:solidFill>
                <a:latin typeface="Calibri" panose="020F0502020204030204"/>
                <a:ea typeface="+mn-ea"/>
                <a:cs typeface="+mn-cs"/>
              </a:rPr>
            </a:br>
            <a:endParaRPr lang="en-US" b="1" dirty="0"/>
          </a:p>
        </p:txBody>
      </p:sp>
      <p:sp>
        <p:nvSpPr>
          <p:cNvPr id="3" name="Content Placeholder 2"/>
          <p:cNvSpPr>
            <a:spLocks noGrp="1"/>
          </p:cNvSpPr>
          <p:nvPr>
            <p:ph idx="1"/>
          </p:nvPr>
        </p:nvSpPr>
        <p:spPr/>
        <p:txBody>
          <a:bodyPr>
            <a:normAutofit fontScale="92500" lnSpcReduction="20000"/>
          </a:bodyPr>
          <a:lstStyle/>
          <a:p>
            <a:pPr algn="just"/>
            <a:r>
              <a:rPr lang="mk-MK" dirty="0"/>
              <a:t>Во трудот се прави преглед на литературата која се употребува за изучување на англискиот јазик како странски во средните училишта во Република Македонија. Исто така, се дава осврт на методолошката организација на материјалот како и формите на работа во наставата. Освен тоа, преку интервјуа со наставниот кадар кој ја користи оваа литература, во трудот се претставени и нивните ставови во врска со поставеноста на наставата и резултатите кои ги дава истата. </a:t>
            </a:r>
            <a:r>
              <a:rPr lang="mk-MK" dirty="0" smtClean="0"/>
              <a:t>Трудот </a:t>
            </a:r>
            <a:r>
              <a:rPr lang="mk-MK" dirty="0"/>
              <a:t>содржи 10 страници и 5 раздели: Вовед, Облици на наставна работа, Спроведување на истражувањето, Резултати од спроведеното истражување и Заклучок. Вториот оддел е составен од 4 пододдели: Фронтален облик на наставна работа, Групен облик на наставна работа, Работа во парови и Индивидуален облик на наставна работа. На почетокот на трудот се наоѓа апстракт, а на крајот библиографија со 8 библиографски единици во чии рамки е претставен и корпусот за потребите на истражувањето кој го сочинуваат 2 единици. </a:t>
            </a:r>
            <a:endParaRPr lang="mk-MK" dirty="0" smtClean="0"/>
          </a:p>
        </p:txBody>
      </p:sp>
    </p:spTree>
    <p:extLst>
      <p:ext uri="{BB962C8B-B14F-4D97-AF65-F5344CB8AC3E}">
        <p14:creationId xmlns:p14="http://schemas.microsoft.com/office/powerpoint/2010/main" val="1495750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lvl="0" indent="-514350" algn="ctr">
              <a:spcBef>
                <a:spcPts val="1000"/>
              </a:spcBef>
            </a:pPr>
            <a:r>
              <a:rPr lang="mk-MK" sz="3100" b="1" dirty="0" err="1">
                <a:solidFill>
                  <a:prstClr val="black"/>
                </a:solidFill>
                <a:latin typeface="Calibri" panose="020F0502020204030204"/>
                <a:ea typeface="+mn-ea"/>
                <a:cs typeface="+mn-cs"/>
              </a:rPr>
              <a:t>Меѓукултурна</a:t>
            </a:r>
            <a:r>
              <a:rPr lang="mk-MK" sz="3100" b="1" dirty="0">
                <a:solidFill>
                  <a:prstClr val="black"/>
                </a:solidFill>
                <a:latin typeface="Calibri" panose="020F0502020204030204"/>
                <a:ea typeface="+mn-ea"/>
                <a:cs typeface="+mn-cs"/>
              </a:rPr>
              <a:t> анализа на јазичните стратегии во туризмот – </a:t>
            </a:r>
            <a:r>
              <a:rPr lang="mk-MK" sz="3100" b="1" dirty="0" err="1">
                <a:solidFill>
                  <a:prstClr val="black"/>
                </a:solidFill>
                <a:latin typeface="Calibri" panose="020F0502020204030204"/>
                <a:ea typeface="+mn-ea"/>
                <a:cs typeface="+mn-cs"/>
              </a:rPr>
              <a:t>македонско-англиски</a:t>
            </a:r>
            <a:r>
              <a:rPr lang="mk-MK" sz="3100" b="1" dirty="0">
                <a:solidFill>
                  <a:prstClr val="black"/>
                </a:solidFill>
                <a:latin typeface="Calibri" panose="020F0502020204030204"/>
                <a:ea typeface="+mn-ea"/>
                <a:cs typeface="+mn-cs"/>
              </a:rPr>
              <a:t> паралели</a:t>
            </a:r>
            <a:r>
              <a:rPr lang="mk-MK" sz="2400" dirty="0">
                <a:solidFill>
                  <a:prstClr val="black"/>
                </a:solidFill>
                <a:latin typeface="Calibri" panose="020F0502020204030204"/>
                <a:ea typeface="+mn-ea"/>
                <a:cs typeface="+mn-cs"/>
              </a:rPr>
              <a:t/>
            </a:r>
            <a:br>
              <a:rPr lang="mk-MK" sz="2400" dirty="0">
                <a:solidFill>
                  <a:prstClr val="black"/>
                </a:solidFill>
                <a:latin typeface="Calibri" panose="020F0502020204030204"/>
                <a:ea typeface="+mn-ea"/>
                <a:cs typeface="+mn-cs"/>
              </a:rPr>
            </a:br>
            <a:endParaRPr lang="en-US" dirty="0"/>
          </a:p>
        </p:txBody>
      </p:sp>
      <p:sp>
        <p:nvSpPr>
          <p:cNvPr id="3" name="Content Placeholder 2"/>
          <p:cNvSpPr>
            <a:spLocks noGrp="1"/>
          </p:cNvSpPr>
          <p:nvPr>
            <p:ph idx="1"/>
          </p:nvPr>
        </p:nvSpPr>
        <p:spPr/>
        <p:txBody>
          <a:bodyPr>
            <a:normAutofit fontScale="92500" lnSpcReduction="10000"/>
          </a:bodyPr>
          <a:lstStyle/>
          <a:p>
            <a:pPr algn="just"/>
            <a:r>
              <a:rPr lang="mk-MK" dirty="0"/>
              <a:t>Во трудот се претставуваат заклучоците од етнографското истражување на јазичните стратегии во туризмот. Според заклучоците македонската и </a:t>
            </a:r>
            <a:r>
              <a:rPr lang="mk-MK" dirty="0" smtClean="0"/>
              <a:t>англо-американската </a:t>
            </a:r>
            <a:r>
              <a:rPr lang="mk-MK" dirty="0"/>
              <a:t>култура имаат голем број сличности, но и специфични разлики. Анализираните јазични стратегии имаат голем придонес во полето на мултикултурната едукација. Во трудот  се истакнува важноста на чувањето на етнографските вредности</a:t>
            </a:r>
            <a:r>
              <a:rPr lang="mk-MK" dirty="0" smtClean="0"/>
              <a:t>.</a:t>
            </a:r>
          </a:p>
          <a:p>
            <a:pPr algn="just"/>
            <a:r>
              <a:rPr lang="mk-MK" dirty="0"/>
              <a:t>Трудот се осврнува на заклучоците произлезени од  етнографско истражување на јазичните стратегии во туризмот. Специфичностите се резултат на географските, историските, политичките и други фактори кои ги условиле. Анализираниот корпус покажува  дека културите кои се рефлектираат во комуникацијата во туризмот  споделуваат заеднички обележја но и специфични разлики.</a:t>
            </a:r>
            <a:endParaRPr lang="en-US" dirty="0"/>
          </a:p>
        </p:txBody>
      </p:sp>
    </p:spTree>
    <p:extLst>
      <p:ext uri="{BB962C8B-B14F-4D97-AF65-F5344CB8AC3E}">
        <p14:creationId xmlns:p14="http://schemas.microsoft.com/office/powerpoint/2010/main" val="1405107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lvl="0" indent="-514350" algn="ctr">
              <a:spcBef>
                <a:spcPts val="1000"/>
              </a:spcBef>
            </a:pPr>
            <a:r>
              <a:rPr lang="mk-MK" sz="2400" b="1" dirty="0">
                <a:solidFill>
                  <a:prstClr val="black"/>
                </a:solidFill>
                <a:latin typeface="Calibri" panose="020F0502020204030204"/>
                <a:ea typeface="+mn-ea"/>
                <a:cs typeface="+mn-cs"/>
              </a:rPr>
              <a:t>Типови вербална иронија во неформален говор во македонскиот и во англискиот јазик</a:t>
            </a:r>
            <a:br>
              <a:rPr lang="mk-MK" sz="2400" b="1" dirty="0">
                <a:solidFill>
                  <a:prstClr val="black"/>
                </a:solidFill>
                <a:latin typeface="Calibri" panose="020F0502020204030204"/>
                <a:ea typeface="+mn-ea"/>
                <a:cs typeface="+mn-cs"/>
              </a:rPr>
            </a:br>
            <a:endParaRPr lang="en-US" sz="2400" b="1" dirty="0"/>
          </a:p>
        </p:txBody>
      </p:sp>
      <p:sp>
        <p:nvSpPr>
          <p:cNvPr id="3" name="Content Placeholder 2"/>
          <p:cNvSpPr>
            <a:spLocks noGrp="1"/>
          </p:cNvSpPr>
          <p:nvPr>
            <p:ph idx="1"/>
          </p:nvPr>
        </p:nvSpPr>
        <p:spPr/>
        <p:txBody>
          <a:bodyPr>
            <a:normAutofit fontScale="85000" lnSpcReduction="20000"/>
          </a:bodyPr>
          <a:lstStyle/>
          <a:p>
            <a:pPr algn="just"/>
            <a:r>
              <a:rPr lang="mk-MK" dirty="0"/>
              <a:t>Во ова истражување детално беа испитани различните начини на кои се изразува вербалната иронија во неформален говор, утврдувајќи ја и зачестеноста на одредени типови вербална иронија. Истражувањето е спроведено во два </a:t>
            </a:r>
            <a:r>
              <a:rPr lang="mk-MK" dirty="0" err="1"/>
              <a:t>несродни</a:t>
            </a:r>
            <a:r>
              <a:rPr lang="mk-MK" dirty="0"/>
              <a:t> јазика, македонски и англиски, со цел да се утврдат евентуални сличности и разлики во тој поглед. Притоа за истото истражување беше собран корпус од јазичен материјал преземен од четири различни телевизиски емисии со забавен карактер – две на македонски јазик и две на англиски јазик. Низ постапна анализа на неформалните разговори и според резултатите од истражувањето се укажува на тоа дека нема драстични разлики во однос на зачестеноста со којашто вербалната иронија се користи во неформален говор во македонскиот и </a:t>
            </a:r>
            <a:r>
              <a:rPr lang="mk-MK" dirty="0" err="1"/>
              <a:t>и</a:t>
            </a:r>
            <a:r>
              <a:rPr lang="mk-MK" dirty="0"/>
              <a:t> во </a:t>
            </a:r>
            <a:r>
              <a:rPr lang="mk-MK" dirty="0" smtClean="0"/>
              <a:t>англискиот </a:t>
            </a:r>
            <a:r>
              <a:rPr lang="mk-MK" dirty="0"/>
              <a:t>јазик. Авторот заклучува дека и во македонски и во англиски преовладуваат сличните тенденции над разликите, и покрај фактот дека станува збор за два сосема различни јазика кои припаѓаат на две различни групи јазици – групата на германски јазици и групата на словенски јазици, соодветно.</a:t>
            </a:r>
            <a:endParaRPr lang="en-US" dirty="0"/>
          </a:p>
          <a:p>
            <a:endParaRPr lang="en-US" dirty="0"/>
          </a:p>
        </p:txBody>
      </p:sp>
    </p:spTree>
    <p:extLst>
      <p:ext uri="{BB962C8B-B14F-4D97-AF65-F5344CB8AC3E}">
        <p14:creationId xmlns:p14="http://schemas.microsoft.com/office/powerpoint/2010/main" val="92202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lvl="0" indent="-514350" algn="ctr">
              <a:spcBef>
                <a:spcPts val="1000"/>
              </a:spcBef>
            </a:pPr>
            <a:r>
              <a:rPr lang="mk-MK" sz="2800" b="1" dirty="0" smtClean="0"/>
              <a:t>Есхатолошките прашања во филозофијата на свети Максим Исповедник</a:t>
            </a:r>
            <a:r>
              <a:rPr lang="mk-MK" sz="2800" b="1" dirty="0" smtClean="0">
                <a:solidFill>
                  <a:prstClr val="black"/>
                </a:solidFill>
                <a:latin typeface="Calibri" panose="020F0502020204030204"/>
                <a:ea typeface="+mn-ea"/>
                <a:cs typeface="+mn-cs"/>
              </a:rPr>
              <a:t/>
            </a:r>
            <a:br>
              <a:rPr lang="mk-MK" sz="2800" b="1" dirty="0" smtClean="0">
                <a:solidFill>
                  <a:prstClr val="black"/>
                </a:solidFill>
                <a:latin typeface="Calibri" panose="020F0502020204030204"/>
                <a:ea typeface="+mn-ea"/>
                <a:cs typeface="+mn-cs"/>
              </a:rPr>
            </a:br>
            <a:endParaRPr lang="en-US" sz="2800" b="1" dirty="0"/>
          </a:p>
        </p:txBody>
      </p:sp>
      <p:sp>
        <p:nvSpPr>
          <p:cNvPr id="3" name="Content Placeholder 2"/>
          <p:cNvSpPr>
            <a:spLocks noGrp="1"/>
          </p:cNvSpPr>
          <p:nvPr>
            <p:ph idx="1"/>
          </p:nvPr>
        </p:nvSpPr>
        <p:spPr/>
        <p:txBody>
          <a:bodyPr>
            <a:normAutofit fontScale="92500" lnSpcReduction="10000"/>
          </a:bodyPr>
          <a:lstStyle/>
          <a:p>
            <a:pPr algn="just"/>
            <a:r>
              <a:rPr lang="mk-MK" dirty="0"/>
              <a:t>Целта на овој труд е да ги претстави главните есхатолошки прашања во филозофијата на </a:t>
            </a:r>
            <a:r>
              <a:rPr lang="mk-MK" dirty="0" smtClean="0"/>
              <a:t>свети </a:t>
            </a:r>
            <a:r>
              <a:rPr lang="mk-MK" dirty="0"/>
              <a:t>Максим Исповедник, односно, во него авторот ја истражува филозофската и христолошката димензија на неговата есхатологија. Тој постојано го истакнува аспектот на љубовта која триумфира над смртта и е присутна во сите негови дела. Поаѓајќи од ставот дека целта на животот е спознавање на вистината, Свети Максим Исповедник ја подигнал љубовта на највисок онтолошки и гносеолошки пиедестал со што тој се здобива со епитетот </a:t>
            </a:r>
            <a:r>
              <a:rPr lang="mk-MK" i="1" dirty="0" err="1"/>
              <a:t>magister</a:t>
            </a:r>
            <a:r>
              <a:rPr lang="mk-MK" i="1" dirty="0"/>
              <a:t> </a:t>
            </a:r>
            <a:r>
              <a:rPr lang="mk-MK" i="1" dirty="0" err="1"/>
              <a:t>caritatis</a:t>
            </a:r>
            <a:r>
              <a:rPr lang="mk-MK" dirty="0"/>
              <a:t>. Трудот содржи 8 страници и 4 раздели: </a:t>
            </a:r>
            <a:r>
              <a:rPr lang="mk-MK" i="1" dirty="0" err="1"/>
              <a:t>Introduction</a:t>
            </a:r>
            <a:r>
              <a:rPr lang="mk-MK" dirty="0"/>
              <a:t>, </a:t>
            </a:r>
            <a:r>
              <a:rPr lang="en-US" i="1" dirty="0"/>
              <a:t>Christological Context of Saint Maximus' Eschatology</a:t>
            </a:r>
            <a:r>
              <a:rPr lang="mk-MK" i="1" dirty="0"/>
              <a:t>, </a:t>
            </a:r>
            <a:r>
              <a:rPr lang="en-US" i="1" dirty="0"/>
              <a:t>God loves all human beings equally and wants all to achieve salvation …</a:t>
            </a:r>
            <a:r>
              <a:rPr lang="en-US" dirty="0"/>
              <a:t> </a:t>
            </a:r>
            <a:r>
              <a:rPr lang="mk-MK" dirty="0"/>
              <a:t>и </a:t>
            </a:r>
            <a:r>
              <a:rPr lang="en-US" i="1" dirty="0"/>
              <a:t>Conclusion</a:t>
            </a:r>
            <a:r>
              <a:rPr lang="mk-MK" dirty="0"/>
              <a:t>. На почетокот на трудот се наоѓа апстракт, а на крајот библиографија со 15 библиографски единици. </a:t>
            </a:r>
            <a:endParaRPr lang="en-US" dirty="0"/>
          </a:p>
          <a:p>
            <a:endParaRPr lang="en-US" dirty="0"/>
          </a:p>
        </p:txBody>
      </p:sp>
    </p:spTree>
    <p:extLst>
      <p:ext uri="{BB962C8B-B14F-4D97-AF65-F5344CB8AC3E}">
        <p14:creationId xmlns:p14="http://schemas.microsoft.com/office/powerpoint/2010/main" val="2958084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14350" lvl="0" indent="-514350" algn="ctr">
              <a:spcBef>
                <a:spcPts val="1000"/>
              </a:spcBef>
            </a:pPr>
            <a:r>
              <a:rPr lang="mk-MK" sz="3200" dirty="0">
                <a:solidFill>
                  <a:prstClr val="black"/>
                </a:solidFill>
                <a:latin typeface="Calibri" panose="020F0502020204030204"/>
                <a:ea typeface="+mn-ea"/>
                <a:cs typeface="+mn-cs"/>
              </a:rPr>
              <a:t>Периоди на современата јазична политика на Франција во однос на францускиот јазик</a:t>
            </a:r>
            <a:r>
              <a:rPr lang="en-US" sz="3200" dirty="0">
                <a:solidFill>
                  <a:prstClr val="black"/>
                </a:solidFill>
                <a:latin typeface="Calibri" panose="020F0502020204030204"/>
                <a:ea typeface="+mn-ea"/>
                <a:cs typeface="+mn-cs"/>
              </a:rPr>
              <a:t/>
            </a:r>
            <a:br>
              <a:rPr lang="en-US" sz="3200" dirty="0">
                <a:solidFill>
                  <a:prstClr val="black"/>
                </a:solidFill>
                <a:latin typeface="Calibri" panose="020F0502020204030204"/>
                <a:ea typeface="+mn-ea"/>
                <a:cs typeface="+mn-cs"/>
              </a:rPr>
            </a:br>
            <a:endParaRPr lang="en-US" sz="3200" dirty="0"/>
          </a:p>
        </p:txBody>
      </p:sp>
      <p:sp>
        <p:nvSpPr>
          <p:cNvPr id="3" name="Content Placeholder 2"/>
          <p:cNvSpPr>
            <a:spLocks noGrp="1"/>
          </p:cNvSpPr>
          <p:nvPr>
            <p:ph idx="1"/>
          </p:nvPr>
        </p:nvSpPr>
        <p:spPr/>
        <p:txBody>
          <a:bodyPr>
            <a:noAutofit/>
          </a:bodyPr>
          <a:lstStyle/>
          <a:p>
            <a:pPr algn="just"/>
            <a:r>
              <a:rPr lang="mk-MK" sz="3200" dirty="0"/>
              <a:t>Во трудот се разгледуваат периодите на јазичната политика што ја води Франција во однос на францускиот јазик. Се изделуваат три периоди. Овие периоди се карактеризираат со одредени специфики што на францускиот јазик му даваат посебен белег, но, исто така, имаат и генерални црти. Меѓу другото, се води сметка за терминолошкото збогатување на францускиот јазик и се акцентира соработката со другите франкофонски земји, како и со други институции Во Европската Унија со цел заштита и промоција на јазикот. </a:t>
            </a:r>
            <a:endParaRPr lang="mk-MK" sz="3200" dirty="0" smtClean="0"/>
          </a:p>
        </p:txBody>
      </p:sp>
    </p:spTree>
    <p:extLst>
      <p:ext uri="{BB962C8B-B14F-4D97-AF65-F5344CB8AC3E}">
        <p14:creationId xmlns:p14="http://schemas.microsoft.com/office/powerpoint/2010/main" val="1513604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144</TotalTime>
  <Words>1301</Words>
  <Application>Microsoft Office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УКЛО 21- УИК 29-30 септември, Хотел Монтана - Крушево   Науката на УКЛО – искуства и перспективи </vt:lpstr>
      <vt:lpstr>7 труда</vt:lpstr>
      <vt:lpstr>Персоналните перифрази во новинарскиот потстил на македонскиот стандарден јазик </vt:lpstr>
      <vt:lpstr>Преглед на комуникативниот пристап при изучувањето на странски јазик со осврт кон вештината зборување </vt:lpstr>
      <vt:lpstr>Процеси на осовременување на наставата по англиски јазик во Република Македонија </vt:lpstr>
      <vt:lpstr>Меѓукултурна анализа на јазичните стратегии во туризмот – македонско-англиски паралели </vt:lpstr>
      <vt:lpstr>Типови вербална иронија во неформален говор во македонскиот и во англискиот јазик </vt:lpstr>
      <vt:lpstr>Есхатолошките прашања во филозофијата на свети Максим Исповедник </vt:lpstr>
      <vt:lpstr>Периоди на современата јазична политика на Франција во однос на францускиот јазик </vt:lpstr>
      <vt:lpstr>Предлози за доработување во трудовите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УКЛО 21- УИК 29-30 септември, Хотел Монтана - Крушево   Науката на УКЛО – искуства и перспективи</dc:title>
  <dc:creator>zoran zoran</dc:creator>
  <cp:lastModifiedBy>zoran zoran</cp:lastModifiedBy>
  <cp:revision>59</cp:revision>
  <cp:lastPrinted>2017-09-29T23:04:41Z</cp:lastPrinted>
  <dcterms:created xsi:type="dcterms:W3CDTF">2017-09-29T21:20:59Z</dcterms:created>
  <dcterms:modified xsi:type="dcterms:W3CDTF">2017-09-30T00:17:27Z</dcterms:modified>
</cp:coreProperties>
</file>