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5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54D371F-AF00-43F1-9742-11BD50910CAE}" type="datetimeFigureOut">
              <a:rPr lang="mk-MK" smtClean="0"/>
              <a:t>19.09.2013</a:t>
            </a:fld>
            <a:endParaRPr lang="mk-MK"/>
          </a:p>
        </p:txBody>
      </p:sp>
      <p:sp>
        <p:nvSpPr>
          <p:cNvPr id="19" name="Footer Placeholder 18"/>
          <p:cNvSpPr>
            <a:spLocks noGrp="1"/>
          </p:cNvSpPr>
          <p:nvPr>
            <p:ph type="ftr" sz="quarter" idx="11"/>
          </p:nvPr>
        </p:nvSpPr>
        <p:spPr/>
        <p:txBody>
          <a:bodyPr/>
          <a:lstStyle/>
          <a:p>
            <a:endParaRPr lang="mk-MK"/>
          </a:p>
        </p:txBody>
      </p:sp>
      <p:sp>
        <p:nvSpPr>
          <p:cNvPr id="27" name="Slide Number Placeholder 26"/>
          <p:cNvSpPr>
            <a:spLocks noGrp="1"/>
          </p:cNvSpPr>
          <p:nvPr>
            <p:ph type="sldNum" sz="quarter" idx="12"/>
          </p:nvPr>
        </p:nvSpPr>
        <p:spPr/>
        <p:txBody>
          <a:bodyPr/>
          <a:lstStyle/>
          <a:p>
            <a:fld id="{44B39281-A5FC-42F3-BACA-8D8B486C4B63}" type="slidenum">
              <a:rPr lang="mk-MK" smtClean="0"/>
              <a:t>‹#›</a:t>
            </a:fld>
            <a:endParaRPr lang="mk-M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4D371F-AF00-43F1-9742-11BD50910CAE}" type="datetimeFigureOut">
              <a:rPr lang="mk-MK" smtClean="0"/>
              <a:t>19.09.2013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44B39281-A5FC-42F3-BACA-8D8B486C4B63}" type="slidenum">
              <a:rPr lang="mk-MK" smtClean="0"/>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4D371F-AF00-43F1-9742-11BD50910CAE}" type="datetimeFigureOut">
              <a:rPr lang="mk-MK" smtClean="0"/>
              <a:t>19.09.2013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44B39281-A5FC-42F3-BACA-8D8B486C4B63}" type="slidenum">
              <a:rPr lang="mk-MK" smtClean="0"/>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4D371F-AF00-43F1-9742-11BD50910CAE}" type="datetimeFigureOut">
              <a:rPr lang="mk-MK" smtClean="0"/>
              <a:t>19.09.2013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44B39281-A5FC-42F3-BACA-8D8B486C4B63}" type="slidenum">
              <a:rPr lang="mk-MK" smtClean="0"/>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4D371F-AF00-43F1-9742-11BD50910CAE}" type="datetimeFigureOut">
              <a:rPr lang="mk-MK" smtClean="0"/>
              <a:t>19.09.2013</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44B39281-A5FC-42F3-BACA-8D8B486C4B63}" type="slidenum">
              <a:rPr lang="mk-MK" smtClean="0"/>
              <a:t>‹#›</a:t>
            </a:fld>
            <a:endParaRPr lang="mk-M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4D371F-AF00-43F1-9742-11BD50910CAE}" type="datetimeFigureOut">
              <a:rPr lang="mk-MK" smtClean="0"/>
              <a:t>19.09.2013</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44B39281-A5FC-42F3-BACA-8D8B486C4B63}" type="slidenum">
              <a:rPr lang="mk-MK" smtClean="0"/>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54D371F-AF00-43F1-9742-11BD50910CAE}" type="datetimeFigureOut">
              <a:rPr lang="mk-MK" smtClean="0"/>
              <a:t>19.09.2013</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44B39281-A5FC-42F3-BACA-8D8B486C4B63}" type="slidenum">
              <a:rPr lang="mk-MK" smtClean="0"/>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4D371F-AF00-43F1-9742-11BD50910CAE}" type="datetimeFigureOut">
              <a:rPr lang="mk-MK" smtClean="0"/>
              <a:t>19.09.2013</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44B39281-A5FC-42F3-BACA-8D8B486C4B63}" type="slidenum">
              <a:rPr lang="mk-MK" smtClean="0"/>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D371F-AF00-43F1-9742-11BD50910CAE}" type="datetimeFigureOut">
              <a:rPr lang="mk-MK" smtClean="0"/>
              <a:t>19.09.2013</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44B39281-A5FC-42F3-BACA-8D8B486C4B63}" type="slidenum">
              <a:rPr lang="mk-MK" smtClean="0"/>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4D371F-AF00-43F1-9742-11BD50910CAE}" type="datetimeFigureOut">
              <a:rPr lang="mk-MK" smtClean="0"/>
              <a:t>19.09.2013</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44B39281-A5FC-42F3-BACA-8D8B486C4B63}" type="slidenum">
              <a:rPr lang="mk-MK" smtClean="0"/>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4D371F-AF00-43F1-9742-11BD50910CAE}" type="datetimeFigureOut">
              <a:rPr lang="mk-MK" smtClean="0"/>
              <a:t>19.09.2013</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a:xfrm>
            <a:off x="8077200" y="6356350"/>
            <a:ext cx="609600" cy="365125"/>
          </a:xfrm>
        </p:spPr>
        <p:txBody>
          <a:bodyPr/>
          <a:lstStyle/>
          <a:p>
            <a:fld id="{44B39281-A5FC-42F3-BACA-8D8B486C4B63}" type="slidenum">
              <a:rPr lang="mk-MK" smtClean="0"/>
              <a:t>‹#›</a:t>
            </a:fld>
            <a:endParaRPr lang="mk-MK"/>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54D371F-AF00-43F1-9742-11BD50910CAE}" type="datetimeFigureOut">
              <a:rPr lang="mk-MK" smtClean="0"/>
              <a:t>19.09.2013</a:t>
            </a:fld>
            <a:endParaRPr lang="mk-MK"/>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mk-MK"/>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B39281-A5FC-42F3-BACA-8D8B486C4B63}" type="slidenum">
              <a:rPr lang="mk-MK" smtClean="0"/>
              <a:t>‹#›</a:t>
            </a:fld>
            <a:endParaRPr lang="mk-MK"/>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larousse.fr/dictionnaires/francai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konet.com/fr/ledictionnairevisue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risco.unicaen.fr/d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gdt.oqlf.gouv.qc.c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culture.fr/franceterm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dictionnaire.reverso.net/francais-definitio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dictionnaire.tv5.org/dictionnaire" TargetMode="External"/><Relationship Id="rId2" Type="http://schemas.openxmlformats.org/officeDocument/2006/relationships/hyperlink" Target="http://www.mediadico.com/dictionnair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pr.bvdep.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tilf.fr/Les-ressources/Ressources-informatisees/TLFi-Tresor-de-la-Langue-Francais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academie-francaise.fr/le-dictionnaire-les-neuf-prefaces/preface-la-neuvieme-edi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mk-MK" sz="3200" dirty="0"/>
              <a:t>д-р Зоран Николовски</a:t>
            </a:r>
            <a:br>
              <a:rPr lang="mk-MK" sz="3200" dirty="0"/>
            </a:br>
            <a:r>
              <a:rPr lang="mk-MK" sz="3200" dirty="0" smtClean="0"/>
              <a:t>Универзитет </a:t>
            </a:r>
            <a:r>
              <a:rPr lang="mk-MK" sz="3200" dirty="0"/>
              <a:t>„Св. Климент Охридски”-Битола</a:t>
            </a:r>
            <a:r>
              <a:rPr lang="en-US" sz="3200" dirty="0"/>
              <a:t/>
            </a:r>
            <a:br>
              <a:rPr lang="en-US" sz="3200" dirty="0"/>
            </a:br>
            <a:r>
              <a:rPr lang="mk-MK" sz="3200" dirty="0"/>
              <a:t>zorannikolovski@yahoo.fr</a:t>
            </a:r>
          </a:p>
        </p:txBody>
      </p:sp>
      <p:sp>
        <p:nvSpPr>
          <p:cNvPr id="3" name="Subtitle 2"/>
          <p:cNvSpPr>
            <a:spLocks noGrp="1"/>
          </p:cNvSpPr>
          <p:nvPr>
            <p:ph type="subTitle" idx="1"/>
          </p:nvPr>
        </p:nvSpPr>
        <p:spPr/>
        <p:txBody>
          <a:bodyPr>
            <a:normAutofit/>
          </a:bodyPr>
          <a:lstStyle/>
          <a:p>
            <a:pPr algn="ctr"/>
            <a:r>
              <a:rPr lang="mk-MK" b="1" dirty="0"/>
              <a:t>Улогата на електронските лексикографски ресурси за француски јазик во истражувањата на лексичките заемки </a:t>
            </a:r>
            <a:endParaRPr lang="mk-MK" dirty="0"/>
          </a:p>
          <a:p>
            <a:endParaRPr lang="mk-MK" dirty="0"/>
          </a:p>
        </p:txBody>
      </p:sp>
    </p:spTree>
    <p:extLst>
      <p:ext uri="{BB962C8B-B14F-4D97-AF65-F5344CB8AC3E}">
        <p14:creationId xmlns:p14="http://schemas.microsoft.com/office/powerpoint/2010/main" val="337057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mk-MK" b="1" i="1" dirty="0"/>
              <a:t>Dictionnaire de français Larousse</a:t>
            </a:r>
            <a:endParaRPr lang="mk-MK" dirty="0"/>
          </a:p>
        </p:txBody>
      </p:sp>
      <p:sp>
        <p:nvSpPr>
          <p:cNvPr id="3" name="Content Placeholder 2"/>
          <p:cNvSpPr>
            <a:spLocks noGrp="1"/>
          </p:cNvSpPr>
          <p:nvPr>
            <p:ph idx="1"/>
          </p:nvPr>
        </p:nvSpPr>
        <p:spPr/>
        <p:txBody>
          <a:bodyPr>
            <a:normAutofit fontScale="92500" lnSpcReduction="10000"/>
          </a:bodyPr>
          <a:lstStyle/>
          <a:p>
            <a:r>
              <a:rPr lang="mk-MK" sz="3200" dirty="0" smtClean="0"/>
              <a:t>Голем број лексички заемки. </a:t>
            </a:r>
          </a:p>
          <a:p>
            <a:r>
              <a:rPr lang="mk-MK" sz="3200" dirty="0" smtClean="0"/>
              <a:t>Ознака </a:t>
            </a:r>
            <a:r>
              <a:rPr lang="mk-MK" sz="3200" dirty="0"/>
              <a:t>за потеклото на </a:t>
            </a:r>
            <a:r>
              <a:rPr lang="mk-MK" sz="3200" dirty="0" smtClean="0"/>
              <a:t>заемката. </a:t>
            </a:r>
          </a:p>
          <a:p>
            <a:r>
              <a:rPr lang="mk-MK" sz="3200" dirty="0" smtClean="0"/>
              <a:t>Приказ на оригиналната </a:t>
            </a:r>
            <a:r>
              <a:rPr lang="mk-MK" sz="3200" dirty="0"/>
              <a:t>форма </a:t>
            </a:r>
            <a:r>
              <a:rPr lang="mk-MK" sz="3200" dirty="0" smtClean="0"/>
              <a:t>во </a:t>
            </a:r>
            <a:r>
              <a:rPr lang="mk-MK" sz="3200" dirty="0"/>
              <a:t>дојдовниот </a:t>
            </a:r>
            <a:r>
              <a:rPr lang="mk-MK" sz="3200" dirty="0" smtClean="0"/>
              <a:t>јазик доколку се разликува од француската форма.</a:t>
            </a:r>
          </a:p>
          <a:p>
            <a:r>
              <a:rPr lang="mk-MK" sz="3200" dirty="0" smtClean="0"/>
              <a:t>Прикажување на препораки од </a:t>
            </a:r>
            <a:r>
              <a:rPr lang="mk-MK" sz="3200" i="1" dirty="0" smtClean="0"/>
              <a:t>Journal </a:t>
            </a:r>
            <a:r>
              <a:rPr lang="mk-MK" sz="3200" i="1" dirty="0"/>
              <a:t>officiel</a:t>
            </a:r>
            <a:r>
              <a:rPr lang="mk-MK" sz="3200" dirty="0"/>
              <a:t> de la République </a:t>
            </a:r>
            <a:r>
              <a:rPr lang="mk-MK" sz="3200" dirty="0" smtClean="0"/>
              <a:t>française. </a:t>
            </a:r>
          </a:p>
          <a:p>
            <a:r>
              <a:rPr lang="mk-MK" sz="3200" dirty="0" smtClean="0"/>
              <a:t>Сајт: </a:t>
            </a:r>
            <a:r>
              <a:rPr lang="en-US" sz="3200" dirty="0">
                <a:hlinkClick r:id="rId2"/>
              </a:rPr>
              <a:t>http://www.larousse.fr/dictionnaires/francais</a:t>
            </a:r>
            <a:endParaRPr lang="mk-MK" sz="3200" dirty="0"/>
          </a:p>
        </p:txBody>
      </p:sp>
    </p:spTree>
    <p:extLst>
      <p:ext uri="{BB962C8B-B14F-4D97-AF65-F5344CB8AC3E}">
        <p14:creationId xmlns:p14="http://schemas.microsoft.com/office/powerpoint/2010/main" val="25418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sz="5400" b="1"/>
              <a:t>mihrab</a:t>
            </a:r>
            <a:r>
              <a:rPr lang="mk-MK" smtClean="0"/>
              <a:t>, </a:t>
            </a:r>
            <a:r>
              <a:rPr lang="mk-MK" dirty="0" smtClean="0"/>
              <a:t>n. m.</a:t>
            </a:r>
            <a:endParaRPr lang="mk-MK" dirty="0"/>
          </a:p>
        </p:txBody>
      </p:sp>
      <p:sp>
        <p:nvSpPr>
          <p:cNvPr id="3" name="Content Placeholder 2"/>
          <p:cNvSpPr>
            <a:spLocks noGrp="1"/>
          </p:cNvSpPr>
          <p:nvPr>
            <p:ph idx="1"/>
          </p:nvPr>
        </p:nvSpPr>
        <p:spPr/>
        <p:txBody>
          <a:bodyPr/>
          <a:lstStyle/>
          <a:p>
            <a:r>
              <a:rPr lang="mk-MK" sz="4000" b="1" dirty="0"/>
              <a:t>mihrab</a:t>
            </a:r>
            <a:r>
              <a:rPr lang="mk-MK" sz="4000" dirty="0"/>
              <a:t>, nom masculin, </a:t>
            </a:r>
            <a:r>
              <a:rPr lang="mk-MK" sz="4000" u="sng" dirty="0"/>
              <a:t>(mot arabe)</a:t>
            </a:r>
            <a:r>
              <a:rPr lang="mk-MK" sz="4000" dirty="0"/>
              <a:t>, Dans une mosquée, niche creusée dans le mur indiquant la direction de La Mecque, vers laquelle on se tourne pour prier.</a:t>
            </a:r>
          </a:p>
          <a:p>
            <a:pPr marL="0" indent="0">
              <a:buNone/>
            </a:pPr>
            <a:endParaRPr lang="mk-MK" dirty="0"/>
          </a:p>
          <a:p>
            <a:endParaRPr lang="mk-MK" dirty="0"/>
          </a:p>
        </p:txBody>
      </p:sp>
    </p:spTree>
    <p:extLst>
      <p:ext uri="{BB962C8B-B14F-4D97-AF65-F5344CB8AC3E}">
        <p14:creationId xmlns:p14="http://schemas.microsoft.com/office/powerpoint/2010/main" val="1779878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i="1" dirty="0"/>
              <a:t>Dictionnaire visuel</a:t>
            </a:r>
            <a:endParaRPr lang="mk-MK" dirty="0"/>
          </a:p>
        </p:txBody>
      </p:sp>
      <p:sp>
        <p:nvSpPr>
          <p:cNvPr id="3" name="Content Placeholder 2"/>
          <p:cNvSpPr>
            <a:spLocks noGrp="1"/>
          </p:cNvSpPr>
          <p:nvPr>
            <p:ph idx="1"/>
          </p:nvPr>
        </p:nvSpPr>
        <p:spPr/>
        <p:txBody>
          <a:bodyPr>
            <a:normAutofit fontScale="92500" lnSpcReduction="10000"/>
          </a:bodyPr>
          <a:lstStyle/>
          <a:p>
            <a:r>
              <a:rPr lang="mk-MK" dirty="0"/>
              <a:t>17 области </a:t>
            </a:r>
            <a:r>
              <a:rPr lang="mk-MK" dirty="0" smtClean="0"/>
              <a:t>(астрономија</a:t>
            </a:r>
            <a:r>
              <a:rPr lang="mk-MK" dirty="0"/>
              <a:t>, флора, фауна, храна и кујна, облека, уметност и архитектура, природни науки, општество, спортови и игри и </a:t>
            </a:r>
            <a:r>
              <a:rPr lang="mk-MK" dirty="0" smtClean="0"/>
              <a:t>др.).</a:t>
            </a:r>
          </a:p>
          <a:p>
            <a:r>
              <a:rPr lang="mk-MK" dirty="0"/>
              <a:t>20.000 термини </a:t>
            </a:r>
            <a:r>
              <a:rPr lang="mk-MK" dirty="0" smtClean="0"/>
              <a:t>со изговор</a:t>
            </a:r>
            <a:r>
              <a:rPr lang="mk-MK" dirty="0"/>
              <a:t>, 6000 </a:t>
            </a:r>
            <a:r>
              <a:rPr lang="mk-MK" dirty="0" smtClean="0"/>
              <a:t>илустрации </a:t>
            </a:r>
            <a:r>
              <a:rPr lang="mk-MK" dirty="0"/>
              <a:t>и 800 </a:t>
            </a:r>
            <a:r>
              <a:rPr lang="mk-MK" dirty="0" smtClean="0"/>
              <a:t>теми.</a:t>
            </a:r>
          </a:p>
          <a:p>
            <a:r>
              <a:rPr lang="mk-MK" dirty="0" smtClean="0"/>
              <a:t>Приказ на графиската форма, изговор</a:t>
            </a:r>
            <a:r>
              <a:rPr lang="mk-MK" dirty="0"/>
              <a:t>, </a:t>
            </a:r>
            <a:r>
              <a:rPr lang="mk-MK" dirty="0" smtClean="0"/>
              <a:t>дефиниција и вузуелна форма на заемката. </a:t>
            </a:r>
          </a:p>
          <a:p>
            <a:r>
              <a:rPr lang="mk-MK" dirty="0" smtClean="0"/>
              <a:t>Нема ознака </a:t>
            </a:r>
            <a:r>
              <a:rPr lang="mk-MK" dirty="0"/>
              <a:t>за </a:t>
            </a:r>
            <a:r>
              <a:rPr lang="mk-MK" dirty="0" smtClean="0"/>
              <a:t>позајмен </a:t>
            </a:r>
            <a:r>
              <a:rPr lang="mk-MK" dirty="0"/>
              <a:t>збор, </a:t>
            </a:r>
            <a:r>
              <a:rPr lang="mk-MK" dirty="0" smtClean="0"/>
              <a:t>содржи само одомаќинети зборови во </a:t>
            </a:r>
            <a:r>
              <a:rPr lang="mk-MK" dirty="0"/>
              <a:t>францускиот јазик и </a:t>
            </a:r>
            <a:r>
              <a:rPr lang="mk-MK" dirty="0" smtClean="0"/>
              <a:t>препорачаните </a:t>
            </a:r>
            <a:r>
              <a:rPr lang="mk-MK" dirty="0"/>
              <a:t>термини </a:t>
            </a:r>
            <a:r>
              <a:rPr lang="mk-MK" dirty="0" smtClean="0"/>
              <a:t>од </a:t>
            </a:r>
            <a:r>
              <a:rPr lang="mk-MK" i="1" dirty="0" smtClean="0"/>
              <a:t>Journal </a:t>
            </a:r>
            <a:r>
              <a:rPr lang="mk-MK" i="1" dirty="0"/>
              <a:t>officiel</a:t>
            </a:r>
            <a:r>
              <a:rPr lang="mk-MK" dirty="0"/>
              <a:t> de la République française</a:t>
            </a:r>
            <a:r>
              <a:rPr lang="mk-MK" dirty="0" smtClean="0"/>
              <a:t>.</a:t>
            </a:r>
          </a:p>
          <a:p>
            <a:r>
              <a:rPr lang="mk-MK" dirty="0" smtClean="0"/>
              <a:t>Сајт: </a:t>
            </a:r>
            <a:r>
              <a:rPr lang="en-US" dirty="0">
                <a:hlinkClick r:id="rId2"/>
              </a:rPr>
              <a:t>http://www.ikonet.com/fr/ledictionnairevisuel/</a:t>
            </a:r>
            <a:endParaRPr lang="mk-MK" dirty="0" smtClean="0"/>
          </a:p>
          <a:p>
            <a:endParaRPr lang="mk-MK" dirty="0"/>
          </a:p>
        </p:txBody>
      </p:sp>
    </p:spTree>
    <p:extLst>
      <p:ext uri="{BB962C8B-B14F-4D97-AF65-F5344CB8AC3E}">
        <p14:creationId xmlns:p14="http://schemas.microsoft.com/office/powerpoint/2010/main" val="384058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700" b="1" dirty="0" smtClean="0"/>
              <a:t>S</a:t>
            </a:r>
            <a:r>
              <a:rPr lang="mk-MK" sz="2700" b="1" dirty="0" smtClean="0"/>
              <a:t>onar:</a:t>
            </a:r>
            <a:r>
              <a:rPr lang="mk-MK" sz="2700" b="1" dirty="0"/>
              <a:t> </a:t>
            </a:r>
            <a:r>
              <a:rPr lang="mk-MK" sz="2700" dirty="0"/>
              <a:t>Système de détection émettant des ultrasons; essentiellement utilisé pour la détection en milieu marin.</a:t>
            </a:r>
            <a:br>
              <a:rPr lang="mk-MK" sz="2700" dirty="0"/>
            </a:br>
            <a:endParaRPr lang="mk-MK" sz="2700" dirty="0"/>
          </a:p>
        </p:txBody>
      </p:sp>
      <p:sp>
        <p:nvSpPr>
          <p:cNvPr id="3" name="Content Placeholder 2"/>
          <p:cNvSpPr>
            <a:spLocks noGrp="1"/>
          </p:cNvSpPr>
          <p:nvPr>
            <p:ph idx="1"/>
          </p:nvPr>
        </p:nvSpPr>
        <p:spPr/>
        <p:txBody>
          <a:bodyPr/>
          <a:lstStyle/>
          <a:p>
            <a:pPr marL="0" indent="0">
              <a:buNone/>
            </a:pPr>
            <a:endParaRPr lang="mk-MK" dirty="0"/>
          </a:p>
          <a:p>
            <a:pPr marL="0" indent="0">
              <a:buNone/>
            </a:pPr>
            <a:endParaRPr lang="mk-MK" dirty="0"/>
          </a:p>
        </p:txBody>
      </p:sp>
      <p:pic>
        <p:nvPicPr>
          <p:cNvPr id="7" name="Picture 6" descr="sonar image"/>
          <p:cNvPicPr/>
          <p:nvPr/>
        </p:nvPicPr>
        <p:blipFill>
          <a:blip r:embed="rId2">
            <a:extLst>
              <a:ext uri="{28A0092B-C50C-407E-A947-70E740481C1C}">
                <a14:useLocalDpi xmlns:a14="http://schemas.microsoft.com/office/drawing/2010/main" val="0"/>
              </a:ext>
            </a:extLst>
          </a:blip>
          <a:srcRect/>
          <a:stretch>
            <a:fillRect/>
          </a:stretch>
        </p:blipFill>
        <p:spPr bwMode="auto">
          <a:xfrm>
            <a:off x="1706245" y="1541780"/>
            <a:ext cx="5731510" cy="3774440"/>
          </a:xfrm>
          <a:prstGeom prst="rect">
            <a:avLst/>
          </a:prstGeom>
          <a:noFill/>
          <a:ln>
            <a:noFill/>
          </a:ln>
        </p:spPr>
      </p:pic>
    </p:spTree>
    <p:extLst>
      <p:ext uri="{BB962C8B-B14F-4D97-AF65-F5344CB8AC3E}">
        <p14:creationId xmlns:p14="http://schemas.microsoft.com/office/powerpoint/2010/main" val="1604186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k-MK" sz="3600" b="1" i="1" dirty="0"/>
              <a:t>Dictionnaire Electronique des Synonymes</a:t>
            </a:r>
            <a:r>
              <a:rPr lang="mk-MK" sz="3600" i="1" dirty="0"/>
              <a:t> (DES)</a:t>
            </a:r>
            <a:endParaRPr lang="mk-MK" sz="3600" dirty="0"/>
          </a:p>
        </p:txBody>
      </p:sp>
      <p:sp>
        <p:nvSpPr>
          <p:cNvPr id="3" name="Content Placeholder 2"/>
          <p:cNvSpPr>
            <a:spLocks noGrp="1"/>
          </p:cNvSpPr>
          <p:nvPr>
            <p:ph idx="1"/>
          </p:nvPr>
        </p:nvSpPr>
        <p:spPr/>
        <p:txBody>
          <a:bodyPr/>
          <a:lstStyle/>
          <a:p>
            <a:r>
              <a:rPr lang="mk-MK" dirty="0"/>
              <a:t>Синонимите </a:t>
            </a:r>
            <a:r>
              <a:rPr lang="mk-MK" dirty="0" smtClean="0"/>
              <a:t>се </a:t>
            </a:r>
            <a:r>
              <a:rPr lang="mk-MK" dirty="0"/>
              <a:t>прикажуваат според близината со основното </a:t>
            </a:r>
            <a:r>
              <a:rPr lang="mk-MK" dirty="0" smtClean="0"/>
              <a:t>значење.</a:t>
            </a:r>
          </a:p>
          <a:p>
            <a:r>
              <a:rPr lang="mk-MK" dirty="0" smtClean="0"/>
              <a:t>Задача </a:t>
            </a:r>
            <a:r>
              <a:rPr lang="mk-MK" dirty="0"/>
              <a:t>на DES е </a:t>
            </a:r>
            <a:r>
              <a:rPr lang="mk-MK" dirty="0" smtClean="0"/>
              <a:t>прикажување на максимален број синоними. </a:t>
            </a:r>
          </a:p>
          <a:p>
            <a:r>
              <a:rPr lang="mk-MK" dirty="0" smtClean="0"/>
              <a:t>Прикажаните синоними </a:t>
            </a:r>
            <a:r>
              <a:rPr lang="mk-MK" dirty="0"/>
              <a:t>на лексичките заемки </a:t>
            </a:r>
            <a:r>
              <a:rPr lang="mk-MK" dirty="0" smtClean="0"/>
              <a:t>најчесто </a:t>
            </a:r>
            <a:r>
              <a:rPr lang="mk-MK" dirty="0"/>
              <a:t>се француски зборови </a:t>
            </a:r>
            <a:r>
              <a:rPr lang="mk-MK" dirty="0" smtClean="0"/>
              <a:t>со што може дополнително да се </a:t>
            </a:r>
            <a:r>
              <a:rPr lang="mk-MK" dirty="0"/>
              <a:t>провери семантичката вредност на бараната лексичка заемка</a:t>
            </a:r>
            <a:r>
              <a:rPr lang="mk-MK" dirty="0" smtClean="0"/>
              <a:t>.</a:t>
            </a:r>
          </a:p>
          <a:p>
            <a:r>
              <a:rPr lang="mk-MK" dirty="0" smtClean="0"/>
              <a:t>Сајт: </a:t>
            </a:r>
            <a:r>
              <a:rPr lang="en-US" dirty="0">
                <a:hlinkClick r:id="rId2"/>
              </a:rPr>
              <a:t>http://www.crisco.unicaen.fr/des/</a:t>
            </a:r>
            <a:endParaRPr lang="mk-MK" dirty="0"/>
          </a:p>
        </p:txBody>
      </p:sp>
    </p:spTree>
    <p:extLst>
      <p:ext uri="{BB962C8B-B14F-4D97-AF65-F5344CB8AC3E}">
        <p14:creationId xmlns:p14="http://schemas.microsoft.com/office/powerpoint/2010/main" val="370252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marketing </a:t>
            </a:r>
            <a:endParaRPr lang="mk-MK" dirty="0"/>
          </a:p>
        </p:txBody>
      </p:sp>
      <p:pic>
        <p:nvPicPr>
          <p:cNvPr id="2059" name="Picture 1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91087" y="2100613"/>
            <a:ext cx="5761825" cy="4058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1803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k-MK" sz="4000" b="1" dirty="0"/>
              <a:t>Grand dictionnaire terminologique-</a:t>
            </a:r>
            <a:r>
              <a:rPr lang="mk-MK" sz="4000" dirty="0"/>
              <a:t>(GDT)</a:t>
            </a:r>
          </a:p>
        </p:txBody>
      </p:sp>
      <p:sp>
        <p:nvSpPr>
          <p:cNvPr id="3" name="Content Placeholder 2"/>
          <p:cNvSpPr>
            <a:spLocks noGrp="1"/>
          </p:cNvSpPr>
          <p:nvPr>
            <p:ph idx="1"/>
          </p:nvPr>
        </p:nvSpPr>
        <p:spPr/>
        <p:txBody>
          <a:bodyPr>
            <a:noAutofit/>
          </a:bodyPr>
          <a:lstStyle/>
          <a:p>
            <a:r>
              <a:rPr lang="mk-MK" sz="1600" dirty="0" smtClean="0"/>
              <a:t>Собирање и обработка на терминолошкото </a:t>
            </a:r>
            <a:r>
              <a:rPr lang="mk-MK" sz="1600" dirty="0"/>
              <a:t>богатство на француски </a:t>
            </a:r>
            <a:r>
              <a:rPr lang="mk-MK" sz="1600" dirty="0" smtClean="0"/>
              <a:t>јазик.</a:t>
            </a:r>
          </a:p>
          <a:p>
            <a:r>
              <a:rPr lang="mk-MK" sz="1600" dirty="0" smtClean="0"/>
              <a:t>Приказ на препорачаниот </a:t>
            </a:r>
            <a:r>
              <a:rPr lang="mk-MK" sz="1600" dirty="0"/>
              <a:t>заглавен термин на француски </a:t>
            </a:r>
            <a:r>
              <a:rPr lang="mk-MK" sz="1600" dirty="0" smtClean="0"/>
              <a:t>јазик, неговата област, дефиниција</a:t>
            </a:r>
            <a:r>
              <a:rPr lang="mk-MK" sz="1600" dirty="0"/>
              <a:t>, </a:t>
            </a:r>
            <a:r>
              <a:rPr lang="mk-MK" sz="1600" dirty="0" smtClean="0"/>
              <a:t>евентуални </a:t>
            </a:r>
            <a:r>
              <a:rPr lang="mk-MK" sz="1600" dirty="0"/>
              <a:t>забелешки или појаснувања околу истата, </a:t>
            </a:r>
            <a:r>
              <a:rPr lang="mk-MK" sz="1600" dirty="0" smtClean="0"/>
              <a:t>приказ на привилегираниот </a:t>
            </a:r>
            <a:r>
              <a:rPr lang="mk-MK" sz="1600" dirty="0"/>
              <a:t>термин и </a:t>
            </a:r>
            <a:r>
              <a:rPr lang="mk-MK" sz="1600" dirty="0" smtClean="0"/>
              <a:t>терминот </a:t>
            </a:r>
            <a:r>
              <a:rPr lang="mk-MK" sz="1600" dirty="0"/>
              <a:t>кој не се </a:t>
            </a:r>
            <a:r>
              <a:rPr lang="mk-MK" sz="1600" dirty="0" smtClean="0"/>
              <a:t>препорачува и оригиналната форма на </a:t>
            </a:r>
            <a:r>
              <a:rPr lang="mk-MK" sz="1600" dirty="0"/>
              <a:t>терминот од јазикот давател. GDT не претставува речник на секојдневниот јазик. </a:t>
            </a:r>
            <a:r>
              <a:rPr lang="mk-MK" sz="1600" dirty="0" smtClean="0"/>
              <a:t> </a:t>
            </a:r>
          </a:p>
          <a:p>
            <a:r>
              <a:rPr lang="mk-MK" sz="1600" dirty="0" smtClean="0"/>
              <a:t>Редослед: најпрвин е францускиот </a:t>
            </a:r>
            <a:r>
              <a:rPr lang="mk-MK" sz="1600" dirty="0"/>
              <a:t>термин, а потоа </a:t>
            </a:r>
            <a:r>
              <a:rPr lang="mk-MK" sz="1600" dirty="0" smtClean="0"/>
              <a:t>термините од другите </a:t>
            </a:r>
            <a:r>
              <a:rPr lang="mk-MK" sz="1600" dirty="0"/>
              <a:t>јазици. </a:t>
            </a:r>
            <a:endParaRPr lang="mk-MK" sz="1600" dirty="0" smtClean="0"/>
          </a:p>
          <a:p>
            <a:r>
              <a:rPr lang="mk-MK" sz="1600" dirty="0" smtClean="0"/>
              <a:t>Бои за прифатливост </a:t>
            </a:r>
            <a:r>
              <a:rPr lang="mk-MK" sz="1600" dirty="0"/>
              <a:t>на </a:t>
            </a:r>
            <a:r>
              <a:rPr lang="mk-MK" sz="1600" dirty="0" smtClean="0"/>
              <a:t>терминот: Зелена боја-привилегирани, </a:t>
            </a:r>
            <a:r>
              <a:rPr lang="mk-MK" sz="1600" dirty="0"/>
              <a:t>соодветни </a:t>
            </a:r>
            <a:r>
              <a:rPr lang="mk-MK" sz="1600" dirty="0" smtClean="0"/>
              <a:t>и препорачливи термини, жолта боја-термини со ограничена употреба, прифатливи </a:t>
            </a:r>
            <a:r>
              <a:rPr lang="mk-MK" sz="1600" dirty="0"/>
              <a:t>во одредени контексти, </a:t>
            </a:r>
            <a:r>
              <a:rPr lang="mk-MK" sz="1600" dirty="0" smtClean="0"/>
              <a:t>црвена боја-термини кои не </a:t>
            </a:r>
            <a:r>
              <a:rPr lang="mk-MK" sz="1600" dirty="0"/>
              <a:t>се </a:t>
            </a:r>
            <a:r>
              <a:rPr lang="mk-MK" sz="1600" dirty="0" smtClean="0"/>
              <a:t>препорачуваат, несоодветни </a:t>
            </a:r>
            <a:r>
              <a:rPr lang="mk-MK" sz="1600" dirty="0"/>
              <a:t>за опишување на концептот.</a:t>
            </a:r>
          </a:p>
          <a:p>
            <a:r>
              <a:rPr lang="en-US" sz="1600" dirty="0" smtClean="0"/>
              <a:t>GDT</a:t>
            </a:r>
            <a:r>
              <a:rPr lang="mk-MK" sz="1600" dirty="0" smtClean="0"/>
              <a:t> дава приказ на препорачаната </a:t>
            </a:r>
            <a:r>
              <a:rPr lang="mk-MK" sz="1600" dirty="0"/>
              <a:t>форма </a:t>
            </a:r>
            <a:r>
              <a:rPr lang="mk-MK" sz="1600" dirty="0" smtClean="0"/>
              <a:t>на </a:t>
            </a:r>
            <a:r>
              <a:rPr lang="mk-MK" sz="1600" i="1" dirty="0"/>
              <a:t>Office québécois de la langue </a:t>
            </a:r>
            <a:r>
              <a:rPr lang="mk-MK" sz="1600" i="1" dirty="0" smtClean="0"/>
              <a:t>française </a:t>
            </a:r>
            <a:r>
              <a:rPr lang="mk-MK" sz="1600" dirty="0" smtClean="0"/>
              <a:t>во </a:t>
            </a:r>
            <a:r>
              <a:rPr lang="mk-MK" sz="1600" dirty="0"/>
              <a:t>Квебек </a:t>
            </a:r>
            <a:r>
              <a:rPr lang="mk-MK" sz="1600" dirty="0" smtClean="0"/>
              <a:t>, паралелно со терминот на </a:t>
            </a:r>
            <a:r>
              <a:rPr lang="mk-MK" sz="1600" i="1" dirty="0" smtClean="0"/>
              <a:t>Journal </a:t>
            </a:r>
            <a:r>
              <a:rPr lang="mk-MK" sz="1600" i="1" dirty="0"/>
              <a:t>officiel</a:t>
            </a:r>
            <a:r>
              <a:rPr lang="mk-MK" sz="1600" dirty="0"/>
              <a:t> de la République française </a:t>
            </a:r>
            <a:r>
              <a:rPr lang="mk-MK" sz="1600" dirty="0" smtClean="0"/>
              <a:t>во Франција како и оригинална </a:t>
            </a:r>
            <a:r>
              <a:rPr lang="mk-MK" sz="1600" dirty="0"/>
              <a:t>форма на </a:t>
            </a:r>
            <a:r>
              <a:rPr lang="mk-MK" sz="1600" dirty="0" smtClean="0"/>
              <a:t>терминот од </a:t>
            </a:r>
            <a:r>
              <a:rPr lang="mk-MK" sz="1600" dirty="0"/>
              <a:t>јазикот </a:t>
            </a:r>
            <a:r>
              <a:rPr lang="mk-MK" sz="1600" dirty="0" smtClean="0"/>
              <a:t>давател. Со тоа се прикажува </a:t>
            </a:r>
            <a:r>
              <a:rPr lang="mk-MK" sz="1600" dirty="0"/>
              <a:t>богатството на термини во францускиот јазик </a:t>
            </a:r>
            <a:r>
              <a:rPr lang="mk-MK" sz="1600" dirty="0" smtClean="0"/>
              <a:t>за еден </a:t>
            </a:r>
            <a:r>
              <a:rPr lang="mk-MK" sz="1600" dirty="0"/>
              <a:t>концепт. </a:t>
            </a:r>
            <a:endParaRPr lang="mk-MK" sz="1600" dirty="0" smtClean="0"/>
          </a:p>
          <a:p>
            <a:r>
              <a:rPr lang="mk-MK" sz="1600" dirty="0" smtClean="0"/>
              <a:t>Сајт: </a:t>
            </a:r>
            <a:r>
              <a:rPr lang="en-US" sz="1600" dirty="0">
                <a:hlinkClick r:id="rId2"/>
              </a:rPr>
              <a:t>http://www.gdt.oqlf.gouv.qc.ca</a:t>
            </a:r>
            <a:r>
              <a:rPr lang="en-US" sz="1600" dirty="0" smtClean="0">
                <a:hlinkClick r:id="rId2"/>
              </a:rPr>
              <a:t>/</a:t>
            </a:r>
            <a:endParaRPr lang="mk-MK" sz="1600" dirty="0" smtClean="0"/>
          </a:p>
        </p:txBody>
      </p:sp>
    </p:spTree>
    <p:extLst>
      <p:ext uri="{BB962C8B-B14F-4D97-AF65-F5344CB8AC3E}">
        <p14:creationId xmlns:p14="http://schemas.microsoft.com/office/powerpoint/2010/main" val="3842468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mk-MK" sz="3600" b="1" dirty="0"/>
              <a:t>arrière-guichet</a:t>
            </a:r>
            <a:br>
              <a:rPr lang="mk-MK" sz="3600" b="1" dirty="0"/>
            </a:br>
            <a:endParaRPr lang="mk-MK" sz="3600" dirty="0"/>
          </a:p>
        </p:txBody>
      </p:sp>
      <p:pic>
        <p:nvPicPr>
          <p:cNvPr id="1034" name="Picture 10"/>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17908" y="1935163"/>
            <a:ext cx="6108183" cy="438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5912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FranceTerme</a:t>
            </a:r>
            <a:endParaRPr lang="mk-MK" dirty="0"/>
          </a:p>
        </p:txBody>
      </p:sp>
      <p:sp>
        <p:nvSpPr>
          <p:cNvPr id="3" name="Content Placeholder 2"/>
          <p:cNvSpPr>
            <a:spLocks noGrp="1"/>
          </p:cNvSpPr>
          <p:nvPr>
            <p:ph idx="1"/>
          </p:nvPr>
        </p:nvSpPr>
        <p:spPr/>
        <p:txBody>
          <a:bodyPr>
            <a:normAutofit fontScale="55000" lnSpcReduction="20000"/>
          </a:bodyPr>
          <a:lstStyle/>
          <a:p>
            <a:pPr lvl="0"/>
            <a:r>
              <a:rPr lang="mk-MK" sz="2900" dirty="0" smtClean="0"/>
              <a:t>Терминолошка </a:t>
            </a:r>
            <a:r>
              <a:rPr lang="mk-MK" sz="2900" dirty="0"/>
              <a:t>база на податоци на </a:t>
            </a:r>
            <a:r>
              <a:rPr lang="mk-MK" sz="2900" dirty="0" smtClean="0"/>
              <a:t>Délégation </a:t>
            </a:r>
            <a:r>
              <a:rPr lang="mk-MK" sz="2900" dirty="0"/>
              <a:t>générale à la langue française et aux langues de </a:t>
            </a:r>
            <a:r>
              <a:rPr lang="mk-MK" sz="2900" dirty="0" smtClean="0"/>
              <a:t>France. Ги опфаќа препорачаните </a:t>
            </a:r>
            <a:r>
              <a:rPr lang="mk-MK" sz="2900" dirty="0"/>
              <a:t>термини објавени во </a:t>
            </a:r>
            <a:r>
              <a:rPr lang="mk-MK" sz="2900" i="1" dirty="0"/>
              <a:t>Journal officiel</a:t>
            </a:r>
            <a:r>
              <a:rPr lang="mk-MK" sz="2900" dirty="0"/>
              <a:t> de la République </a:t>
            </a:r>
            <a:r>
              <a:rPr lang="mk-MK" sz="2900" dirty="0" smtClean="0"/>
              <a:t>française, одобрени од Commission </a:t>
            </a:r>
            <a:r>
              <a:rPr lang="mk-MK" sz="2900" dirty="0"/>
              <a:t>générale de terminologie et de </a:t>
            </a:r>
            <a:r>
              <a:rPr lang="mk-MK" sz="2900" dirty="0" smtClean="0"/>
              <a:t>néologie.</a:t>
            </a:r>
          </a:p>
          <a:p>
            <a:pPr lvl="0"/>
            <a:r>
              <a:rPr lang="mk-MK" sz="2900" dirty="0" smtClean="0"/>
              <a:t>Замена за позајмените термини од </a:t>
            </a:r>
            <a:r>
              <a:rPr lang="mk-MK" sz="2900" dirty="0"/>
              <a:t>други јазици</a:t>
            </a:r>
            <a:r>
              <a:rPr lang="mk-MK" sz="2900" dirty="0" smtClean="0"/>
              <a:t>, особено </a:t>
            </a:r>
            <a:r>
              <a:rPr lang="mk-MK" sz="2900" dirty="0"/>
              <a:t>во научните и технички области. </a:t>
            </a:r>
            <a:endParaRPr lang="mk-MK" sz="2900" dirty="0" smtClean="0"/>
          </a:p>
          <a:p>
            <a:pPr lvl="0"/>
            <a:r>
              <a:rPr lang="mk-MK" sz="2900" dirty="0" smtClean="0"/>
              <a:t>Покрај секојдневната употреба на термините, </a:t>
            </a:r>
            <a:r>
              <a:rPr lang="mk-MK" sz="2900" i="1" dirty="0" smtClean="0"/>
              <a:t>FranceTerme</a:t>
            </a:r>
            <a:r>
              <a:rPr lang="mk-MK" sz="2900" dirty="0" smtClean="0"/>
              <a:t> </a:t>
            </a:r>
            <a:r>
              <a:rPr lang="mk-MK" sz="2900" dirty="0"/>
              <a:t>не </a:t>
            </a:r>
            <a:r>
              <a:rPr lang="mk-MK" sz="2900" dirty="0" smtClean="0"/>
              <a:t>е обичен </a:t>
            </a:r>
            <a:r>
              <a:rPr lang="mk-MK" sz="2900" dirty="0"/>
              <a:t>речник </a:t>
            </a:r>
            <a:r>
              <a:rPr lang="mk-MK" sz="2900" dirty="0" smtClean="0"/>
              <a:t>за француски јазик</a:t>
            </a:r>
            <a:r>
              <a:rPr lang="mk-MK" sz="2900" dirty="0"/>
              <a:t>. </a:t>
            </a:r>
            <a:endParaRPr lang="mk-MK" sz="2900" dirty="0" smtClean="0"/>
          </a:p>
          <a:p>
            <a:r>
              <a:rPr lang="mk-MK" sz="2900" dirty="0" smtClean="0"/>
              <a:t>Поднесување на предлози и коментари од страна на корисниците во </a:t>
            </a:r>
            <a:r>
              <a:rPr lang="mk-MK" sz="2900" dirty="0"/>
              <a:t>однос на термините </a:t>
            </a:r>
            <a:r>
              <a:rPr lang="mk-MK" sz="2900" dirty="0" smtClean="0"/>
              <a:t>со што се учествува во збогатувањето </a:t>
            </a:r>
            <a:r>
              <a:rPr lang="mk-MK" sz="2900" dirty="0"/>
              <a:t>на францускиот јазик. </a:t>
            </a:r>
            <a:endParaRPr lang="mk-MK" sz="2900" dirty="0" smtClean="0"/>
          </a:p>
          <a:p>
            <a:r>
              <a:rPr lang="mk-MK" sz="2900" dirty="0" smtClean="0"/>
              <a:t>2009 година: 5000 термини, секоја </a:t>
            </a:r>
            <a:r>
              <a:rPr lang="mk-MK" sz="2900" dirty="0"/>
              <a:t>година </a:t>
            </a:r>
            <a:r>
              <a:rPr lang="mk-MK" sz="2900" dirty="0" smtClean="0"/>
              <a:t>300 </a:t>
            </a:r>
            <a:r>
              <a:rPr lang="mk-MK" sz="2900" dirty="0"/>
              <a:t>нови </a:t>
            </a:r>
            <a:r>
              <a:rPr lang="mk-MK" sz="2900" dirty="0" smtClean="0"/>
              <a:t>термини, малку во однос на G</a:t>
            </a:r>
            <a:r>
              <a:rPr lang="en-US" sz="2900" dirty="0" smtClean="0"/>
              <a:t>DT.</a:t>
            </a:r>
          </a:p>
          <a:p>
            <a:r>
              <a:rPr lang="mk-MK" sz="2900" dirty="0" smtClean="0"/>
              <a:t>Редослед: прво препорачаниот заглавен </a:t>
            </a:r>
            <a:r>
              <a:rPr lang="mk-MK" sz="2900" dirty="0"/>
              <a:t>збор, потоа </a:t>
            </a:r>
            <a:r>
              <a:rPr lang="mk-MK" sz="2900" dirty="0" smtClean="0"/>
              <a:t>неговата </a:t>
            </a:r>
            <a:r>
              <a:rPr lang="mk-MK" sz="2900" dirty="0"/>
              <a:t>граматичка категорија, па </a:t>
            </a:r>
            <a:r>
              <a:rPr lang="mk-MK" sz="2900" dirty="0" smtClean="0"/>
              <a:t>датумот на објавување во </a:t>
            </a:r>
            <a:r>
              <a:rPr lang="mk-MK" sz="2900" i="1" dirty="0"/>
              <a:t>Journal officiel</a:t>
            </a:r>
            <a:r>
              <a:rPr lang="mk-MK" sz="2900" dirty="0"/>
              <a:t> de la République </a:t>
            </a:r>
            <a:r>
              <a:rPr lang="mk-MK" sz="2900" dirty="0" smtClean="0"/>
              <a:t>française, синонимите </a:t>
            </a:r>
            <a:r>
              <a:rPr lang="mk-MK" sz="2900" dirty="0"/>
              <a:t>во францускиот јазик, областа </a:t>
            </a:r>
            <a:r>
              <a:rPr lang="mk-MK" sz="2900" dirty="0" smtClean="0"/>
              <a:t>на употреба, дефиниција на терминот, синонимите </a:t>
            </a:r>
            <a:r>
              <a:rPr lang="mk-MK" sz="2900" dirty="0"/>
              <a:t>во појдовниот јазик и </a:t>
            </a:r>
            <a:r>
              <a:rPr lang="mk-MK" sz="2900" dirty="0" smtClean="0"/>
              <a:t>странскиот еквивалент.</a:t>
            </a:r>
          </a:p>
          <a:p>
            <a:r>
              <a:rPr lang="mk-MK" sz="2900" dirty="0" smtClean="0"/>
              <a:t>Придонес: прикажан е официјалниот </a:t>
            </a:r>
            <a:r>
              <a:rPr lang="mk-MK" sz="2900" dirty="0"/>
              <a:t>препорачан </a:t>
            </a:r>
            <a:r>
              <a:rPr lang="mk-MK" sz="2900" dirty="0" smtClean="0"/>
              <a:t>термин во Франција, </a:t>
            </a:r>
            <a:r>
              <a:rPr lang="mk-MK" sz="2900" dirty="0"/>
              <a:t>оригиналната форма на терминот и јазикот од каде </a:t>
            </a:r>
            <a:r>
              <a:rPr lang="mk-MK" sz="2900" dirty="0" smtClean="0"/>
              <a:t>истиот потекнува</a:t>
            </a:r>
            <a:r>
              <a:rPr lang="mk-MK" sz="2900" dirty="0"/>
              <a:t>.</a:t>
            </a:r>
            <a:endParaRPr lang="mk-MK" sz="2900" dirty="0" smtClean="0"/>
          </a:p>
          <a:p>
            <a:r>
              <a:rPr lang="mk-MK" sz="2900" dirty="0" smtClean="0"/>
              <a:t>Сајт: </a:t>
            </a:r>
            <a:r>
              <a:rPr lang="en-US" sz="2900" dirty="0">
                <a:hlinkClick r:id="rId2"/>
              </a:rPr>
              <a:t>http://www.culture.fr/franceterme</a:t>
            </a:r>
            <a:endParaRPr lang="mk-MK" sz="2900" dirty="0"/>
          </a:p>
          <a:p>
            <a:endParaRPr lang="mk-MK" dirty="0"/>
          </a:p>
          <a:p>
            <a:pPr lvl="0"/>
            <a:endParaRPr lang="mk-MK" dirty="0"/>
          </a:p>
          <a:p>
            <a:endParaRPr lang="mk-MK" dirty="0"/>
          </a:p>
        </p:txBody>
      </p:sp>
    </p:spTree>
    <p:extLst>
      <p:ext uri="{BB962C8B-B14F-4D97-AF65-F5344CB8AC3E}">
        <p14:creationId xmlns:p14="http://schemas.microsoft.com/office/powerpoint/2010/main" val="215932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anim calcmode="lin" valueType="num">
                                      <p:cBhvr>
                                        <p:cTn id="4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2000"/>
                                        <p:tgtEl>
                                          <p:spTgt spid="3">
                                            <p:txEl>
                                              <p:pRg st="6" end="6"/>
                                            </p:txEl>
                                          </p:spTgt>
                                        </p:tgtEl>
                                      </p:cBhvr>
                                    </p:animEffect>
                                    <p:anim calcmode="lin" valueType="num">
                                      <p:cBhvr>
                                        <p:cTn id="50"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51"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2000"/>
                                        <p:tgtEl>
                                          <p:spTgt spid="3">
                                            <p:txEl>
                                              <p:pRg st="7" end="7"/>
                                            </p:txEl>
                                          </p:spTgt>
                                        </p:tgtEl>
                                      </p:cBhvr>
                                    </p:animEffect>
                                    <p:anim calcmode="lin" valueType="num">
                                      <p:cBhvr>
                                        <p:cTn id="57"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8"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a:t>benchmarking </a:t>
            </a:r>
          </a:p>
        </p:txBody>
      </p:sp>
      <p:sp>
        <p:nvSpPr>
          <p:cNvPr id="3" name="Content Placeholder 2"/>
          <p:cNvSpPr>
            <a:spLocks noGrp="1"/>
          </p:cNvSpPr>
          <p:nvPr>
            <p:ph idx="1"/>
          </p:nvPr>
        </p:nvSpPr>
        <p:spPr/>
        <p:txBody>
          <a:bodyPr>
            <a:normAutofit fontScale="77500" lnSpcReduction="20000"/>
          </a:bodyPr>
          <a:lstStyle/>
          <a:p>
            <a:pPr marL="0" indent="0">
              <a:buNone/>
            </a:pPr>
            <a:r>
              <a:rPr lang="mk-MK" dirty="0"/>
              <a:t> </a:t>
            </a:r>
          </a:p>
          <a:p>
            <a:pPr marL="0" indent="0" algn="r">
              <a:buNone/>
            </a:pPr>
            <a:r>
              <a:rPr lang="mk-MK" sz="3100" b="1" i="1" dirty="0"/>
              <a:t>Journal officiel</a:t>
            </a:r>
            <a:r>
              <a:rPr lang="mk-MK" sz="3100" b="1" dirty="0"/>
              <a:t> du 14/08/1998</a:t>
            </a:r>
            <a:endParaRPr lang="mk-MK" sz="3100" dirty="0"/>
          </a:p>
          <a:p>
            <a:pPr marL="0" indent="0">
              <a:buNone/>
            </a:pPr>
            <a:r>
              <a:rPr lang="mk-MK" sz="3100" b="1" dirty="0"/>
              <a:t>référenciation,</a:t>
            </a:r>
            <a:r>
              <a:rPr lang="mk-MK" sz="3100" dirty="0"/>
              <a:t> n.</a:t>
            </a:r>
          </a:p>
          <a:p>
            <a:pPr marL="0" indent="0">
              <a:buNone/>
            </a:pPr>
            <a:r>
              <a:rPr lang="mk-MK" sz="3100" i="1" dirty="0"/>
              <a:t>Synonyme : </a:t>
            </a:r>
            <a:r>
              <a:rPr lang="mk-MK" sz="3100" dirty="0"/>
              <a:t>étalonnage, n., parangonnage, n.</a:t>
            </a:r>
          </a:p>
          <a:p>
            <a:pPr marL="0" indent="0">
              <a:buNone/>
            </a:pPr>
            <a:r>
              <a:rPr lang="mk-MK" sz="3100" i="1" dirty="0"/>
              <a:t>Domaine : </a:t>
            </a:r>
            <a:r>
              <a:rPr lang="mk-MK" sz="3100" dirty="0"/>
              <a:t>Économie et gestion d'entreprise</a:t>
            </a:r>
          </a:p>
          <a:p>
            <a:pPr marL="0" indent="0">
              <a:buNone/>
            </a:pPr>
            <a:r>
              <a:rPr lang="mk-MK" sz="3100" i="1" dirty="0"/>
              <a:t>Définition : </a:t>
            </a:r>
            <a:r>
              <a:rPr lang="mk-MK" sz="3100" dirty="0"/>
              <a:t>Procédure d'évaluation par rapport à un modèle reconnu, inscrite dans une recherche d'excellence.</a:t>
            </a:r>
          </a:p>
          <a:p>
            <a:pPr marL="0" indent="0">
              <a:buNone/>
            </a:pPr>
            <a:r>
              <a:rPr lang="mk-MK" sz="3100" i="1" dirty="0"/>
              <a:t>Voir aussi : </a:t>
            </a:r>
            <a:r>
              <a:rPr lang="mk-MK" sz="3100" dirty="0"/>
              <a:t>méthode de référence, référencer</a:t>
            </a:r>
          </a:p>
          <a:p>
            <a:pPr marL="0" indent="0">
              <a:buNone/>
            </a:pPr>
            <a:r>
              <a:rPr lang="mk-MK" sz="3100" i="1" dirty="0"/>
              <a:t>Équivalent étranger : </a:t>
            </a:r>
            <a:r>
              <a:rPr lang="mk-MK" sz="3100" dirty="0"/>
              <a:t>benchmarking (en)</a:t>
            </a:r>
          </a:p>
          <a:p>
            <a:pPr marL="0" indent="0">
              <a:buNone/>
            </a:pPr>
            <a:r>
              <a:rPr lang="mk-MK" sz="3100" dirty="0"/>
              <a:t> </a:t>
            </a:r>
          </a:p>
          <a:p>
            <a:pPr marL="0" indent="0">
              <a:buNone/>
            </a:pPr>
            <a:r>
              <a:rPr lang="mk-MK" dirty="0"/>
              <a:t> </a:t>
            </a:r>
          </a:p>
          <a:p>
            <a:pPr marL="0" indent="0">
              <a:buNone/>
            </a:pPr>
            <a:endParaRPr lang="mk-MK" dirty="0"/>
          </a:p>
        </p:txBody>
      </p:sp>
    </p:spTree>
    <p:extLst>
      <p:ext uri="{BB962C8B-B14F-4D97-AF65-F5344CB8AC3E}">
        <p14:creationId xmlns:p14="http://schemas.microsoft.com/office/powerpoint/2010/main" val="2872343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ЦЕЛ НА ТРУДОТ</a:t>
            </a:r>
            <a:endParaRPr lang="mk-MK" dirty="0"/>
          </a:p>
        </p:txBody>
      </p:sp>
      <p:sp>
        <p:nvSpPr>
          <p:cNvPr id="3" name="Content Placeholder 2"/>
          <p:cNvSpPr>
            <a:spLocks noGrp="1"/>
          </p:cNvSpPr>
          <p:nvPr>
            <p:ph idx="1"/>
          </p:nvPr>
        </p:nvSpPr>
        <p:spPr/>
        <p:txBody>
          <a:bodyPr>
            <a:normAutofit/>
          </a:bodyPr>
          <a:lstStyle/>
          <a:p>
            <a:r>
              <a:rPr lang="mk-MK" dirty="0" smtClean="0"/>
              <a:t>Прикажување на улогата </a:t>
            </a:r>
            <a:r>
              <a:rPr lang="mk-MK" dirty="0"/>
              <a:t>на </a:t>
            </a:r>
            <a:r>
              <a:rPr lang="mk-MK" dirty="0" smtClean="0"/>
              <a:t>електронските </a:t>
            </a:r>
            <a:r>
              <a:rPr lang="mk-MK" dirty="0"/>
              <a:t>лексикографски ресурси за француски јазик во истражувањата на </a:t>
            </a:r>
            <a:r>
              <a:rPr lang="mk-MK" dirty="0" smtClean="0"/>
              <a:t>заемките. Ќе анализираме </a:t>
            </a:r>
            <a:r>
              <a:rPr lang="mk-MK" dirty="0"/>
              <a:t>неколку </a:t>
            </a:r>
            <a:r>
              <a:rPr lang="mk-MK" dirty="0" smtClean="0"/>
              <a:t>онлајн-речници </a:t>
            </a:r>
            <a:r>
              <a:rPr lang="mk-MK" dirty="0"/>
              <a:t>(</a:t>
            </a:r>
            <a:r>
              <a:rPr lang="mk-MK" i="1" dirty="0"/>
              <a:t>Trésor de la langue française</a:t>
            </a:r>
            <a:r>
              <a:rPr lang="mk-MK" dirty="0"/>
              <a:t>, </a:t>
            </a:r>
            <a:r>
              <a:rPr lang="mk-MK" i="1" dirty="0"/>
              <a:t>Dictionnaire de l'Académie française</a:t>
            </a:r>
            <a:r>
              <a:rPr lang="mk-MK" dirty="0"/>
              <a:t>, </a:t>
            </a:r>
            <a:r>
              <a:rPr lang="mk-MK" i="1" dirty="0"/>
              <a:t>Dictionnaire Visuel</a:t>
            </a:r>
            <a:r>
              <a:rPr lang="mk-MK" dirty="0"/>
              <a:t>, </a:t>
            </a:r>
            <a:r>
              <a:rPr lang="mk-MK" i="1" dirty="0"/>
              <a:t>Dictionnaire Larousse</a:t>
            </a:r>
            <a:r>
              <a:rPr lang="mk-MK" dirty="0"/>
              <a:t>, </a:t>
            </a:r>
            <a:r>
              <a:rPr lang="mk-MK" i="1" dirty="0"/>
              <a:t>Dictionnaire Electronique des Synonymes</a:t>
            </a:r>
            <a:r>
              <a:rPr lang="mk-MK" dirty="0"/>
              <a:t>, </a:t>
            </a:r>
            <a:r>
              <a:rPr lang="mk-MK" i="1" dirty="0"/>
              <a:t>Le grand dictionnaire terminologique</a:t>
            </a:r>
            <a:r>
              <a:rPr lang="mk-MK" dirty="0"/>
              <a:t> и др</a:t>
            </a:r>
            <a:r>
              <a:rPr lang="mk-MK" dirty="0" smtClean="0"/>
              <a:t>.) кои даваат </a:t>
            </a:r>
            <a:r>
              <a:rPr lang="mk-MK" dirty="0"/>
              <a:t>значителен придонес во истражувањата на заемките.</a:t>
            </a:r>
          </a:p>
          <a:p>
            <a:endParaRPr lang="mk-MK" dirty="0"/>
          </a:p>
        </p:txBody>
      </p:sp>
    </p:spTree>
    <p:extLst>
      <p:ext uri="{BB962C8B-B14F-4D97-AF65-F5344CB8AC3E}">
        <p14:creationId xmlns:p14="http://schemas.microsoft.com/office/powerpoint/2010/main" val="397293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i="1" dirty="0"/>
              <a:t>Reverso</a:t>
            </a:r>
            <a:r>
              <a:rPr lang="mk-MK" dirty="0"/>
              <a:t> </a:t>
            </a:r>
          </a:p>
        </p:txBody>
      </p:sp>
      <p:sp>
        <p:nvSpPr>
          <p:cNvPr id="3" name="Content Placeholder 2"/>
          <p:cNvSpPr>
            <a:spLocks noGrp="1"/>
          </p:cNvSpPr>
          <p:nvPr>
            <p:ph idx="1"/>
          </p:nvPr>
        </p:nvSpPr>
        <p:spPr/>
        <p:txBody>
          <a:bodyPr>
            <a:normAutofit fontScale="92500" lnSpcReduction="10000"/>
          </a:bodyPr>
          <a:lstStyle/>
          <a:p>
            <a:pPr lvl="0"/>
            <a:r>
              <a:rPr lang="mk-MK" dirty="0" smtClean="0"/>
              <a:t>Портал </a:t>
            </a:r>
            <a:r>
              <a:rPr lang="mk-MK" dirty="0"/>
              <a:t>на јазични алатки </a:t>
            </a:r>
            <a:r>
              <a:rPr lang="mk-MK" dirty="0" smtClean="0"/>
              <a:t>за преведување</a:t>
            </a:r>
            <a:r>
              <a:rPr lang="mk-MK" dirty="0"/>
              <a:t>, речник, коректор на </a:t>
            </a:r>
            <a:r>
              <a:rPr lang="mk-MK" dirty="0" smtClean="0"/>
              <a:t>правопис, коњугатор, граматика</a:t>
            </a:r>
            <a:r>
              <a:rPr lang="mk-MK" dirty="0"/>
              <a:t>, </a:t>
            </a:r>
            <a:r>
              <a:rPr lang="mk-MK" dirty="0" smtClean="0"/>
              <a:t>проверка на изговор. </a:t>
            </a:r>
          </a:p>
          <a:p>
            <a:pPr lvl="0"/>
            <a:r>
              <a:rPr lang="mk-MK" dirty="0" smtClean="0"/>
              <a:t>Овозможено давање </a:t>
            </a:r>
            <a:r>
              <a:rPr lang="mk-MK" dirty="0"/>
              <a:t>на предлози и коментари </a:t>
            </a:r>
            <a:r>
              <a:rPr lang="mk-MK" dirty="0" smtClean="0"/>
              <a:t>од </a:t>
            </a:r>
            <a:r>
              <a:rPr lang="mk-MK" dirty="0"/>
              <a:t>страна на </a:t>
            </a:r>
            <a:r>
              <a:rPr lang="mk-MK" dirty="0" smtClean="0"/>
              <a:t>корисниците. </a:t>
            </a:r>
            <a:endParaRPr lang="mk-MK" dirty="0"/>
          </a:p>
          <a:p>
            <a:r>
              <a:rPr lang="mk-MK" dirty="0"/>
              <a:t>Ознаката за </a:t>
            </a:r>
            <a:r>
              <a:rPr lang="mk-MK" dirty="0" smtClean="0"/>
              <a:t>позајменост е по </a:t>
            </a:r>
            <a:r>
              <a:rPr lang="mk-MK" dirty="0"/>
              <a:t>заглавниот збор и функционалните ознаки, </a:t>
            </a:r>
            <a:r>
              <a:rPr lang="mk-MK" dirty="0" smtClean="0"/>
              <a:t>пред </a:t>
            </a:r>
            <a:r>
              <a:rPr lang="mk-MK" dirty="0"/>
              <a:t>областа на </a:t>
            </a:r>
            <a:r>
              <a:rPr lang="mk-MK" dirty="0" smtClean="0"/>
              <a:t>употреба и дефиницијата </a:t>
            </a:r>
            <a:r>
              <a:rPr lang="mk-MK" dirty="0"/>
              <a:t>на лексичката единица. Ознаката за потеклото на </a:t>
            </a:r>
            <a:r>
              <a:rPr lang="mk-MK" dirty="0" smtClean="0"/>
              <a:t>заемката често е изоставена.</a:t>
            </a:r>
          </a:p>
          <a:p>
            <a:r>
              <a:rPr lang="mk-MK" dirty="0" smtClean="0"/>
              <a:t>Дополнителна </a:t>
            </a:r>
            <a:r>
              <a:rPr lang="mk-MK" dirty="0"/>
              <a:t>алатка во истражувањето на лексичките заемки. </a:t>
            </a:r>
            <a:endParaRPr lang="mk-MK" dirty="0" smtClean="0"/>
          </a:p>
          <a:p>
            <a:r>
              <a:rPr lang="mk-MK" dirty="0" smtClean="0"/>
              <a:t>Сајт: </a:t>
            </a:r>
            <a:r>
              <a:rPr lang="en-US" dirty="0">
                <a:hlinkClick r:id="rId2"/>
              </a:rPr>
              <a:t>http://dictionnaire.reverso.net/francais-definition/</a:t>
            </a:r>
            <a:endParaRPr lang="mk-MK" dirty="0"/>
          </a:p>
          <a:p>
            <a:endParaRPr lang="mk-MK" dirty="0"/>
          </a:p>
        </p:txBody>
      </p:sp>
    </p:spTree>
    <p:extLst>
      <p:ext uri="{BB962C8B-B14F-4D97-AF65-F5344CB8AC3E}">
        <p14:creationId xmlns:p14="http://schemas.microsoft.com/office/powerpoint/2010/main" val="17513323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benchmark</a:t>
            </a:r>
            <a:r>
              <a:rPr lang="mk-MK" dirty="0"/>
              <a:t>  </a:t>
            </a:r>
            <a:r>
              <a:rPr lang="mk-MK" dirty="0" smtClean="0"/>
              <a:t>n. </a:t>
            </a:r>
            <a:r>
              <a:rPr lang="en-US" dirty="0" smtClean="0"/>
              <a:t>m.</a:t>
            </a:r>
            <a:endParaRPr lang="mk-MK" dirty="0"/>
          </a:p>
        </p:txBody>
      </p:sp>
      <p:sp>
        <p:nvSpPr>
          <p:cNvPr id="3" name="Content Placeholder 2"/>
          <p:cNvSpPr>
            <a:spLocks noGrp="1"/>
          </p:cNvSpPr>
          <p:nvPr>
            <p:ph idx="1"/>
          </p:nvPr>
        </p:nvSpPr>
        <p:spPr/>
        <p:txBody>
          <a:bodyPr/>
          <a:lstStyle/>
          <a:p>
            <a:r>
              <a:rPr lang="mk-MK" sz="4000" b="1" dirty="0"/>
              <a:t>benchmark</a:t>
            </a:r>
            <a:r>
              <a:rPr lang="mk-MK" sz="4000" dirty="0"/>
              <a:t>  nm     (mot anglais, informatique)   test de performance, test comparatif  </a:t>
            </a:r>
          </a:p>
          <a:p>
            <a:endParaRPr lang="mk-MK" dirty="0"/>
          </a:p>
        </p:txBody>
      </p:sp>
    </p:spTree>
    <p:extLst>
      <p:ext uri="{BB962C8B-B14F-4D97-AF65-F5344CB8AC3E}">
        <p14:creationId xmlns:p14="http://schemas.microsoft.com/office/powerpoint/2010/main" val="4014023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i="1" dirty="0"/>
              <a:t>Médiadico</a:t>
            </a:r>
            <a:endParaRPr lang="mk-MK" dirty="0"/>
          </a:p>
        </p:txBody>
      </p:sp>
      <p:sp>
        <p:nvSpPr>
          <p:cNvPr id="3" name="Content Placeholder 2"/>
          <p:cNvSpPr>
            <a:spLocks noGrp="1"/>
          </p:cNvSpPr>
          <p:nvPr>
            <p:ph idx="1"/>
          </p:nvPr>
        </p:nvSpPr>
        <p:spPr/>
        <p:txBody>
          <a:bodyPr>
            <a:normAutofit fontScale="32500" lnSpcReduction="20000"/>
          </a:bodyPr>
          <a:lstStyle/>
          <a:p>
            <a:pPr lvl="0"/>
            <a:r>
              <a:rPr lang="mk-MK" sz="5500" dirty="0" smtClean="0"/>
              <a:t>1993 година: ЦД-РОМ од 9 речници</a:t>
            </a:r>
            <a:r>
              <a:rPr lang="mk-MK" sz="5500" dirty="0"/>
              <a:t>, </a:t>
            </a:r>
            <a:r>
              <a:rPr lang="mk-MK" sz="5500" dirty="0" smtClean="0"/>
              <a:t>од </a:t>
            </a:r>
            <a:r>
              <a:rPr lang="mk-MK" sz="5500" dirty="0"/>
              <a:t>2001 </a:t>
            </a:r>
            <a:r>
              <a:rPr lang="mk-MK" sz="5500" dirty="0" smtClean="0"/>
              <a:t>година дистрибуиран </a:t>
            </a:r>
            <a:r>
              <a:rPr lang="mk-MK" sz="5500" dirty="0"/>
              <a:t>како електронска апликација. </a:t>
            </a:r>
            <a:endParaRPr lang="mk-MK" sz="5500" dirty="0" smtClean="0"/>
          </a:p>
          <a:p>
            <a:pPr lvl="0"/>
            <a:r>
              <a:rPr lang="mk-MK" sz="5500" dirty="0" smtClean="0"/>
              <a:t>1994 година: првиот онлајн речник Mediadico.</a:t>
            </a:r>
          </a:p>
          <a:p>
            <a:pPr lvl="0"/>
            <a:r>
              <a:rPr lang="mk-MK" sz="5500" dirty="0" smtClean="0"/>
              <a:t>Партнерства </a:t>
            </a:r>
            <a:r>
              <a:rPr lang="mk-MK" sz="5500" dirty="0"/>
              <a:t>со </a:t>
            </a:r>
            <a:r>
              <a:rPr lang="mk-MK" sz="5500" dirty="0" smtClean="0"/>
              <a:t>интернет портали, мобилни </a:t>
            </a:r>
            <a:r>
              <a:rPr lang="mk-MK" sz="5500" dirty="0"/>
              <a:t>оператори, </a:t>
            </a:r>
            <a:r>
              <a:rPr lang="mk-MK" sz="5500" dirty="0" smtClean="0"/>
              <a:t>компании, јавни </a:t>
            </a:r>
            <a:r>
              <a:rPr lang="mk-MK" sz="5500" dirty="0"/>
              <a:t>служби и </a:t>
            </a:r>
            <a:r>
              <a:rPr lang="mk-MK" sz="5500" dirty="0" smtClean="0"/>
              <a:t>интернет </a:t>
            </a:r>
            <a:r>
              <a:rPr lang="mk-MK" sz="5500" dirty="0"/>
              <a:t>прелистувачи</a:t>
            </a:r>
            <a:r>
              <a:rPr lang="mk-MK" sz="5500" dirty="0" smtClean="0"/>
              <a:t>.</a:t>
            </a:r>
            <a:endParaRPr lang="mk-MK" sz="5500" dirty="0"/>
          </a:p>
          <a:p>
            <a:r>
              <a:rPr lang="mk-MK" sz="5500" i="1" dirty="0" smtClean="0"/>
              <a:t>Médiadico</a:t>
            </a:r>
            <a:r>
              <a:rPr lang="mk-MK" sz="5500" dirty="0" smtClean="0"/>
              <a:t>: еднојазичен француски речник, речник на </a:t>
            </a:r>
            <a:r>
              <a:rPr lang="mk-MK" sz="5500" dirty="0"/>
              <a:t>синоними, правописен речник, речник на конјугации, хомоними, рими, </a:t>
            </a:r>
            <a:r>
              <a:rPr lang="mk-MK" sz="5500" dirty="0" smtClean="0"/>
              <a:t>двојазични </a:t>
            </a:r>
            <a:r>
              <a:rPr lang="mk-MK" sz="5500" dirty="0"/>
              <a:t>и повеќејазични речници </a:t>
            </a:r>
            <a:r>
              <a:rPr lang="mk-MK" sz="5500" dirty="0" smtClean="0"/>
              <a:t>за проверка на потеклото </a:t>
            </a:r>
            <a:r>
              <a:rPr lang="mk-MK" sz="5500" dirty="0"/>
              <a:t>на лексичките заемки. </a:t>
            </a:r>
            <a:endParaRPr lang="mk-MK" sz="5500" dirty="0" smtClean="0"/>
          </a:p>
          <a:p>
            <a:r>
              <a:rPr lang="mk-MK" sz="5500" dirty="0" smtClean="0"/>
              <a:t>Ознака </a:t>
            </a:r>
            <a:r>
              <a:rPr lang="mk-MK" sz="5500" dirty="0"/>
              <a:t>за позајмен збор </a:t>
            </a:r>
            <a:r>
              <a:rPr lang="mk-MK" sz="5500" dirty="0" smtClean="0"/>
              <a:t>постои само </a:t>
            </a:r>
            <a:r>
              <a:rPr lang="mk-MK" sz="5500" dirty="0"/>
              <a:t>кај некои </a:t>
            </a:r>
            <a:r>
              <a:rPr lang="mk-MK" sz="5500" dirty="0" smtClean="0"/>
              <a:t>заемки </a:t>
            </a:r>
            <a:r>
              <a:rPr lang="mk-MK" sz="5500" dirty="0"/>
              <a:t>(</a:t>
            </a:r>
            <a:r>
              <a:rPr lang="mk-MK" sz="5500" i="1" dirty="0"/>
              <a:t>broker</a:t>
            </a:r>
            <a:r>
              <a:rPr lang="mk-MK" sz="5500" dirty="0"/>
              <a:t>), на почетокот на </a:t>
            </a:r>
            <a:r>
              <a:rPr lang="mk-MK" sz="5500" dirty="0" smtClean="0"/>
              <a:t>дефиницијата, а потоа, следуваат изразите </a:t>
            </a:r>
            <a:r>
              <a:rPr lang="mk-MK" sz="5500" dirty="0"/>
              <a:t>на заемката и препорачаниот </a:t>
            </a:r>
            <a:r>
              <a:rPr lang="mk-MK" sz="5500" dirty="0" smtClean="0"/>
              <a:t>збор.  </a:t>
            </a:r>
          </a:p>
          <a:p>
            <a:r>
              <a:rPr lang="mk-MK" sz="5500" dirty="0" smtClean="0"/>
              <a:t>Дополнителна </a:t>
            </a:r>
            <a:r>
              <a:rPr lang="mk-MK" sz="5500" dirty="0"/>
              <a:t>алатка во истражувањето на лексичките заемки</a:t>
            </a:r>
            <a:r>
              <a:rPr lang="mk-MK" sz="5500" dirty="0" smtClean="0"/>
              <a:t>.</a:t>
            </a:r>
          </a:p>
          <a:p>
            <a:r>
              <a:rPr lang="mk-MK" sz="5500" dirty="0" smtClean="0"/>
              <a:t>Сајтови: </a:t>
            </a:r>
            <a:r>
              <a:rPr lang="en-US" sz="5500" dirty="0">
                <a:hlinkClick r:id="rId2"/>
              </a:rPr>
              <a:t>http://www.mediadico.com/dictionnaire</a:t>
            </a:r>
            <a:r>
              <a:rPr lang="en-US" sz="5500" dirty="0" smtClean="0">
                <a:hlinkClick r:id="rId2"/>
              </a:rPr>
              <a:t>/</a:t>
            </a:r>
            <a:endParaRPr lang="mk-MK" sz="5500" dirty="0" smtClean="0"/>
          </a:p>
          <a:p>
            <a:pPr marL="0" indent="0">
              <a:buNone/>
            </a:pPr>
            <a:r>
              <a:rPr lang="mk-MK" sz="5500" dirty="0" smtClean="0"/>
              <a:t>	     </a:t>
            </a:r>
            <a:r>
              <a:rPr lang="en-US" sz="5500" dirty="0">
                <a:hlinkClick r:id="rId3"/>
              </a:rPr>
              <a:t>http://</a:t>
            </a:r>
            <a:r>
              <a:rPr lang="en-US" sz="5500" dirty="0" smtClean="0">
                <a:hlinkClick r:id="rId3"/>
              </a:rPr>
              <a:t>dictionnaire.tv5.org/dictionnaire</a:t>
            </a:r>
            <a:endParaRPr lang="mk-MK" sz="5500" dirty="0" smtClean="0"/>
          </a:p>
          <a:p>
            <a:endParaRPr lang="mk-MK" dirty="0"/>
          </a:p>
        </p:txBody>
      </p:sp>
    </p:spTree>
    <p:extLst>
      <p:ext uri="{BB962C8B-B14F-4D97-AF65-F5344CB8AC3E}">
        <p14:creationId xmlns:p14="http://schemas.microsoft.com/office/powerpoint/2010/main" val="223428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mk-MK" dirty="0" smtClean="0"/>
              <a:t/>
            </a:r>
            <a:br>
              <a:rPr lang="mk-MK" dirty="0" smtClean="0"/>
            </a:br>
            <a:r>
              <a:rPr lang="mk-MK" dirty="0" smtClean="0"/>
              <a:t/>
            </a:r>
            <a:br>
              <a:rPr lang="mk-MK" dirty="0" smtClean="0"/>
            </a:br>
            <a:r>
              <a:rPr lang="en-US" sz="4900" dirty="0" smtClean="0"/>
              <a:t>broker </a:t>
            </a:r>
            <a:r>
              <a:rPr lang="en-US" sz="4900" dirty="0"/>
              <a:t>(nom </a:t>
            </a:r>
            <a:r>
              <a:rPr lang="en-US" sz="4900" dirty="0" err="1"/>
              <a:t>masculin</a:t>
            </a:r>
            <a:r>
              <a:rPr lang="en-US" sz="4900" dirty="0"/>
              <a:t>)</a:t>
            </a:r>
            <a:endParaRPr lang="mk-MK" sz="4900" b="1" dirty="0"/>
          </a:p>
        </p:txBody>
      </p:sp>
      <p:sp>
        <p:nvSpPr>
          <p:cNvPr id="3" name="Content Placeholder 2"/>
          <p:cNvSpPr>
            <a:spLocks noGrp="1"/>
          </p:cNvSpPr>
          <p:nvPr>
            <p:ph idx="1"/>
          </p:nvPr>
        </p:nvSpPr>
        <p:spPr/>
        <p:txBody>
          <a:bodyPr/>
          <a:lstStyle/>
          <a:p>
            <a:r>
              <a:rPr lang="mk-MK" b="1" dirty="0"/>
              <a:t>Finance</a:t>
            </a:r>
            <a:r>
              <a:rPr lang="mk-MK" dirty="0"/>
              <a:t> : </a:t>
            </a:r>
            <a:r>
              <a:rPr lang="mk-MK" u="sng" dirty="0"/>
              <a:t>Anglicisme</a:t>
            </a:r>
            <a:r>
              <a:rPr lang="mk-MK" dirty="0"/>
              <a:t>, désignant un intermédiaire qui agit pour le compte de tiers en transmettant leurs ordres sur les marchés boursiers. Synonyme recommandé: </a:t>
            </a:r>
            <a:r>
              <a:rPr lang="mk-MK" i="1" dirty="0"/>
              <a:t>courtier</a:t>
            </a:r>
            <a:r>
              <a:rPr lang="mk-MK" dirty="0"/>
              <a:t>.</a:t>
            </a:r>
          </a:p>
          <a:p>
            <a:r>
              <a:rPr lang="mk-MK" b="1" dirty="0"/>
              <a:t>Informatique</a:t>
            </a:r>
            <a:r>
              <a:rPr lang="mk-MK" dirty="0"/>
              <a:t> : Intermédiaire entre serveurs et utilisateurs, assistant ces derniers pour le choix et la consultation des banques de données. Synonyme recommandé: </a:t>
            </a:r>
            <a:r>
              <a:rPr lang="mk-MK" i="1" dirty="0"/>
              <a:t>courtier</a:t>
            </a:r>
            <a:r>
              <a:rPr lang="mk-MK" dirty="0"/>
              <a:t>.</a:t>
            </a:r>
          </a:p>
          <a:p>
            <a:endParaRPr lang="mk-MK" dirty="0"/>
          </a:p>
        </p:txBody>
      </p:sp>
    </p:spTree>
    <p:extLst>
      <p:ext uri="{BB962C8B-B14F-4D97-AF65-F5344CB8AC3E}">
        <p14:creationId xmlns:p14="http://schemas.microsoft.com/office/powerpoint/2010/main" val="3588128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k-MK" sz="3600" i="1" dirty="0"/>
              <a:t>le Nouveau Petit Robert de la langue française</a:t>
            </a:r>
            <a:endParaRPr lang="mk-MK" sz="3600" dirty="0"/>
          </a:p>
        </p:txBody>
      </p:sp>
      <p:sp>
        <p:nvSpPr>
          <p:cNvPr id="3" name="Content Placeholder 2"/>
          <p:cNvSpPr>
            <a:spLocks noGrp="1"/>
          </p:cNvSpPr>
          <p:nvPr>
            <p:ph idx="1"/>
          </p:nvPr>
        </p:nvSpPr>
        <p:spPr/>
        <p:txBody>
          <a:bodyPr>
            <a:normAutofit fontScale="70000" lnSpcReduction="20000"/>
          </a:bodyPr>
          <a:lstStyle/>
          <a:p>
            <a:pPr lvl="0"/>
            <a:r>
              <a:rPr lang="mk-MK" i="1" dirty="0"/>
              <a:t>Le Petit Robert</a:t>
            </a:r>
            <a:r>
              <a:rPr lang="mk-MK" dirty="0"/>
              <a:t> </a:t>
            </a:r>
            <a:r>
              <a:rPr lang="mk-MK" dirty="0" smtClean="0"/>
              <a:t>- скратена </a:t>
            </a:r>
            <a:r>
              <a:rPr lang="mk-MK" dirty="0"/>
              <a:t>верзија на </a:t>
            </a:r>
            <a:r>
              <a:rPr lang="mk-MK" i="1" dirty="0" smtClean="0"/>
              <a:t>Dictionnaire </a:t>
            </a:r>
            <a:r>
              <a:rPr lang="mk-MK" i="1" dirty="0"/>
              <a:t>alphabétique et analogique de la langue française</a:t>
            </a:r>
            <a:r>
              <a:rPr lang="mk-MK" dirty="0"/>
              <a:t>. </a:t>
            </a:r>
            <a:endParaRPr lang="mk-MK" dirty="0" smtClean="0"/>
          </a:p>
          <a:p>
            <a:pPr lvl="0"/>
            <a:r>
              <a:rPr lang="mk-MK" dirty="0"/>
              <a:t>1967 </a:t>
            </a:r>
            <a:r>
              <a:rPr lang="mk-MK" dirty="0" smtClean="0"/>
              <a:t>година-</a:t>
            </a:r>
            <a:r>
              <a:rPr lang="mk-MK" i="1" dirty="0" smtClean="0"/>
              <a:t>Le </a:t>
            </a:r>
            <a:r>
              <a:rPr lang="mk-MK" i="1" dirty="0"/>
              <a:t>Petit </a:t>
            </a:r>
            <a:r>
              <a:rPr lang="mk-MK" i="1" dirty="0" smtClean="0"/>
              <a:t>Robert-</a:t>
            </a:r>
            <a:r>
              <a:rPr lang="mk-MK" dirty="0" smtClean="0"/>
              <a:t> </a:t>
            </a:r>
            <a:r>
              <a:rPr lang="mk-MK" dirty="0"/>
              <a:t>прво </a:t>
            </a:r>
            <a:r>
              <a:rPr lang="mk-MK" dirty="0" smtClean="0"/>
              <a:t>издание, 2007  година:  </a:t>
            </a:r>
            <a:r>
              <a:rPr lang="mk-MK" i="1" dirty="0" smtClean="0"/>
              <a:t>le </a:t>
            </a:r>
            <a:r>
              <a:rPr lang="mk-MK" i="1" dirty="0"/>
              <a:t>Nouveau Petit Robert de la langue </a:t>
            </a:r>
            <a:r>
              <a:rPr lang="mk-MK" i="1" dirty="0" smtClean="0"/>
              <a:t>française</a:t>
            </a:r>
            <a:r>
              <a:rPr lang="mk-MK" dirty="0" smtClean="0"/>
              <a:t> (60 000 </a:t>
            </a:r>
            <a:r>
              <a:rPr lang="mk-MK" dirty="0"/>
              <a:t>зборови, </a:t>
            </a:r>
            <a:r>
              <a:rPr lang="mk-MK" dirty="0" smtClean="0"/>
              <a:t>300 000 значења, 34 000 цитати). </a:t>
            </a:r>
            <a:endParaRPr lang="mk-MK" dirty="0"/>
          </a:p>
          <a:p>
            <a:r>
              <a:rPr lang="mk-MK" dirty="0" smtClean="0"/>
              <a:t>Распоред на единиците: дефиниција, примери</a:t>
            </a:r>
            <a:r>
              <a:rPr lang="mk-MK" dirty="0"/>
              <a:t>, </a:t>
            </a:r>
            <a:r>
              <a:rPr lang="mk-MK" dirty="0" smtClean="0"/>
              <a:t>антоними</a:t>
            </a:r>
            <a:r>
              <a:rPr lang="mk-MK" dirty="0"/>
              <a:t>, синоними и </a:t>
            </a:r>
            <a:r>
              <a:rPr lang="mk-MK" dirty="0" smtClean="0"/>
              <a:t>етимологија</a:t>
            </a:r>
            <a:r>
              <a:rPr lang="mk-MK" dirty="0"/>
              <a:t>. </a:t>
            </a:r>
            <a:r>
              <a:rPr lang="mk-MK" dirty="0" smtClean="0"/>
              <a:t>Од </a:t>
            </a:r>
            <a:r>
              <a:rPr lang="mk-MK" dirty="0"/>
              <a:t>1996 </a:t>
            </a:r>
            <a:r>
              <a:rPr lang="mk-MK" dirty="0" smtClean="0"/>
              <a:t>година </a:t>
            </a:r>
            <a:r>
              <a:rPr lang="mk-MK" i="1" dirty="0" smtClean="0"/>
              <a:t>Le </a:t>
            </a:r>
            <a:r>
              <a:rPr lang="mk-MK" i="1" dirty="0"/>
              <a:t>Petit Роберт </a:t>
            </a:r>
            <a:r>
              <a:rPr lang="mk-MK" dirty="0" smtClean="0"/>
              <a:t>се издава во електронска верзија, а од </a:t>
            </a:r>
            <a:r>
              <a:rPr lang="mk-MK" dirty="0"/>
              <a:t>2009 </a:t>
            </a:r>
            <a:r>
              <a:rPr lang="mk-MK" dirty="0" smtClean="0"/>
              <a:t>година со </a:t>
            </a:r>
            <a:r>
              <a:rPr lang="mk-MK" dirty="0"/>
              <a:t>онлајн </a:t>
            </a:r>
            <a:r>
              <a:rPr lang="mk-MK" dirty="0" smtClean="0"/>
              <a:t>претплата. </a:t>
            </a:r>
            <a:endParaRPr lang="mk-MK" dirty="0"/>
          </a:p>
          <a:p>
            <a:r>
              <a:rPr lang="mk-MK" dirty="0" smtClean="0"/>
              <a:t>Придонес: датумот </a:t>
            </a:r>
            <a:r>
              <a:rPr lang="mk-MK" dirty="0"/>
              <a:t>на </a:t>
            </a:r>
            <a:r>
              <a:rPr lang="mk-MK" dirty="0" smtClean="0"/>
              <a:t>појавување на </a:t>
            </a:r>
            <a:r>
              <a:rPr lang="mk-MK" dirty="0"/>
              <a:t>лексичката </a:t>
            </a:r>
            <a:r>
              <a:rPr lang="mk-MK" dirty="0" smtClean="0"/>
              <a:t>заемка  </a:t>
            </a:r>
            <a:r>
              <a:rPr lang="mk-MK" dirty="0"/>
              <a:t>во Франција и во Канада, </a:t>
            </a:r>
            <a:r>
              <a:rPr lang="mk-MK" dirty="0" smtClean="0"/>
              <a:t>приказ на фонетскиот </a:t>
            </a:r>
            <a:r>
              <a:rPr lang="mk-MK" dirty="0"/>
              <a:t>степен на </a:t>
            </a:r>
            <a:r>
              <a:rPr lang="mk-MK" dirty="0" smtClean="0"/>
              <a:t>адаптација, ознака </a:t>
            </a:r>
            <a:r>
              <a:rPr lang="mk-MK" dirty="0"/>
              <a:t>за </a:t>
            </a:r>
            <a:r>
              <a:rPr lang="mk-MK" dirty="0" smtClean="0"/>
              <a:t>јазикот-давател, во </a:t>
            </a:r>
            <a:r>
              <a:rPr lang="mk-MK" dirty="0"/>
              <a:t>рубриката </a:t>
            </a:r>
            <a:r>
              <a:rPr lang="mk-MK" i="1" dirty="0"/>
              <a:t>Étymologie</a:t>
            </a:r>
            <a:r>
              <a:rPr lang="mk-MK" dirty="0"/>
              <a:t> </a:t>
            </a:r>
            <a:r>
              <a:rPr lang="mk-MK" dirty="0" smtClean="0"/>
              <a:t>може да се пребарува според јазикот-давател и годината </a:t>
            </a:r>
            <a:r>
              <a:rPr lang="mk-MK" dirty="0"/>
              <a:t>на навлегување во францускиот јазик. </a:t>
            </a:r>
            <a:endParaRPr lang="mk-MK" dirty="0" smtClean="0"/>
          </a:p>
          <a:p>
            <a:r>
              <a:rPr lang="mk-MK" dirty="0" smtClean="0"/>
              <a:t>Мошне почитуван </a:t>
            </a:r>
            <a:r>
              <a:rPr lang="mk-MK" dirty="0"/>
              <a:t>и </a:t>
            </a:r>
            <a:r>
              <a:rPr lang="mk-MK" dirty="0" smtClean="0"/>
              <a:t>доверлив извор во </a:t>
            </a:r>
            <a:r>
              <a:rPr lang="mk-MK" dirty="0"/>
              <a:t>проучувањата на лексичките заемки.  </a:t>
            </a:r>
          </a:p>
          <a:p>
            <a:r>
              <a:rPr lang="mk-MK" dirty="0" smtClean="0"/>
              <a:t>Сајт: освен со претплата, бесплатно преку </a:t>
            </a:r>
            <a:r>
              <a:rPr lang="mk-MK" dirty="0"/>
              <a:t>интранетот на </a:t>
            </a:r>
            <a:r>
              <a:rPr lang="mk-MK" i="1" dirty="0"/>
              <a:t>Trésor de la langue française au Québec</a:t>
            </a:r>
            <a:r>
              <a:rPr lang="mk-MK" dirty="0"/>
              <a:t> на Универзитетот </a:t>
            </a:r>
            <a:r>
              <a:rPr lang="mk-MK" dirty="0" smtClean="0"/>
              <a:t>Laval:</a:t>
            </a:r>
          </a:p>
          <a:p>
            <a:pPr marL="0" indent="0">
              <a:buNone/>
            </a:pPr>
            <a:r>
              <a:rPr lang="mk-MK" dirty="0"/>
              <a:t>	</a:t>
            </a:r>
            <a:r>
              <a:rPr lang="en-US" dirty="0">
                <a:hlinkClick r:id="rId2"/>
              </a:rPr>
              <a:t> http://pr.bvdep.com/</a:t>
            </a:r>
            <a:endParaRPr lang="mk-MK" dirty="0"/>
          </a:p>
          <a:p>
            <a:endParaRPr lang="mk-MK" dirty="0"/>
          </a:p>
        </p:txBody>
      </p:sp>
    </p:spTree>
    <p:extLst>
      <p:ext uri="{BB962C8B-B14F-4D97-AF65-F5344CB8AC3E}">
        <p14:creationId xmlns:p14="http://schemas.microsoft.com/office/powerpoint/2010/main" val="268932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3">
                                            <p:txEl>
                                              <p:pRg st="4" end="4"/>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3">
                                            <p:txEl>
                                              <p:pRg st="5" end="5"/>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grpId="0" nodeType="clickEffect">
                                  <p:stCondLst>
                                    <p:cond delay="0"/>
                                  </p:stCondLst>
                                  <p:childTnLst>
                                    <p:animRot by="21600000">
                                      <p:cBhvr>
                                        <p:cTn id="30" dur="2000" fill="hold"/>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mk-MK" sz="4900" b="1" dirty="0" smtClean="0"/>
              <a:t/>
            </a:r>
            <a:br>
              <a:rPr lang="mk-MK" sz="4900" b="1" dirty="0" smtClean="0"/>
            </a:br>
            <a:r>
              <a:rPr lang="mk-MK" sz="4900" b="1" dirty="0"/>
              <a:t/>
            </a:r>
            <a:br>
              <a:rPr lang="mk-MK" sz="4900" b="1" dirty="0"/>
            </a:br>
            <a:r>
              <a:rPr lang="mk-MK" sz="4900" b="1" dirty="0" smtClean="0"/>
              <a:t/>
            </a:r>
            <a:br>
              <a:rPr lang="mk-MK" sz="4900" b="1" dirty="0" smtClean="0"/>
            </a:br>
            <a:r>
              <a:rPr lang="mk-MK" sz="4900" b="1" dirty="0"/>
              <a:t/>
            </a:r>
            <a:br>
              <a:rPr lang="mk-MK" sz="4900" b="1" dirty="0"/>
            </a:br>
            <a:r>
              <a:rPr lang="mk-MK" sz="4900" b="1" dirty="0" smtClean="0"/>
              <a:t/>
            </a:r>
            <a:br>
              <a:rPr lang="mk-MK" sz="4900" b="1" dirty="0" smtClean="0"/>
            </a:br>
            <a:r>
              <a:rPr lang="mk-MK" sz="4900" b="1" dirty="0"/>
              <a:t/>
            </a:r>
            <a:br>
              <a:rPr lang="mk-MK" sz="4900" b="1" dirty="0"/>
            </a:br>
            <a:r>
              <a:rPr lang="mk-MK" sz="4900" b="1" dirty="0" smtClean="0"/>
              <a:t/>
            </a:r>
            <a:br>
              <a:rPr lang="mk-MK" sz="4900" b="1" dirty="0" smtClean="0"/>
            </a:br>
            <a:r>
              <a:rPr lang="mk-MK" sz="4400" b="1" dirty="0" smtClean="0"/>
              <a:t>blender</a:t>
            </a:r>
            <a:r>
              <a:rPr lang="mk-MK" sz="4400" dirty="0"/>
              <a:t> </a:t>
            </a:r>
            <a:r>
              <a:rPr lang="mk-MK" dirty="0"/>
              <a:t/>
            </a:r>
            <a:br>
              <a:rPr lang="mk-MK" dirty="0"/>
            </a:br>
            <a:endParaRPr lang="mk-MK" dirty="0"/>
          </a:p>
        </p:txBody>
      </p:sp>
      <p:sp>
        <p:nvSpPr>
          <p:cNvPr id="3" name="Content Placeholder 2"/>
          <p:cNvSpPr>
            <a:spLocks noGrp="1"/>
          </p:cNvSpPr>
          <p:nvPr>
            <p:ph idx="1"/>
          </p:nvPr>
        </p:nvSpPr>
        <p:spPr/>
        <p:txBody>
          <a:bodyPr/>
          <a:lstStyle/>
          <a:p>
            <a:r>
              <a:rPr lang="mk-MK" b="1" dirty="0"/>
              <a:t>blender</a:t>
            </a:r>
            <a:r>
              <a:rPr lang="mk-MK" dirty="0"/>
              <a:t> [blɛndɛʀ; blɛndœʀ] </a:t>
            </a:r>
            <a:r>
              <a:rPr lang="mk-MK" b="1" dirty="0"/>
              <a:t>nom masculin</a:t>
            </a:r>
            <a:endParaRPr lang="mk-MK" dirty="0"/>
          </a:p>
          <a:p>
            <a:r>
              <a:rPr lang="mk-MK" b="1" dirty="0"/>
              <a:t>ÉTYM.</a:t>
            </a:r>
            <a:r>
              <a:rPr lang="mk-MK" dirty="0"/>
              <a:t> v. 2005; 1964, au Canada ◊ mot anglais, de </a:t>
            </a:r>
            <a:r>
              <a:rPr lang="mk-MK" i="1" dirty="0"/>
              <a:t>to blend</a:t>
            </a:r>
            <a:r>
              <a:rPr lang="mk-MK" dirty="0"/>
              <a:t> « mélanger »</a:t>
            </a:r>
          </a:p>
          <a:p>
            <a:r>
              <a:rPr lang="mk-MK" dirty="0"/>
              <a:t>■ ANGLIC. Mixeur composé d'une base sur laquelle s'emboîte un bol à bord haut. </a:t>
            </a:r>
            <a:r>
              <a:rPr lang="mk-MK" i="1" dirty="0"/>
              <a:t>Concasser de la glace, préparer un smoothie avec un blender.</a:t>
            </a:r>
            <a:endParaRPr lang="mk-MK" dirty="0"/>
          </a:p>
          <a:p>
            <a:endParaRPr lang="mk-MK" dirty="0"/>
          </a:p>
        </p:txBody>
      </p:sp>
    </p:spTree>
    <p:extLst>
      <p:ext uri="{BB962C8B-B14F-4D97-AF65-F5344CB8AC3E}">
        <p14:creationId xmlns:p14="http://schemas.microsoft.com/office/powerpoint/2010/main" val="20529289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k-MK" sz="4000" b="1" dirty="0"/>
              <a:t>ЗАКЛУЧОК</a:t>
            </a:r>
            <a:r>
              <a:rPr lang="mk-MK" sz="4000" dirty="0"/>
              <a:t/>
            </a:r>
            <a:br>
              <a:rPr lang="mk-MK" sz="4000" dirty="0"/>
            </a:br>
            <a:endParaRPr lang="mk-MK" sz="4000" dirty="0"/>
          </a:p>
        </p:txBody>
      </p:sp>
      <p:sp>
        <p:nvSpPr>
          <p:cNvPr id="3" name="Content Placeholder 2"/>
          <p:cNvSpPr>
            <a:spLocks noGrp="1"/>
          </p:cNvSpPr>
          <p:nvPr>
            <p:ph idx="1"/>
          </p:nvPr>
        </p:nvSpPr>
        <p:spPr/>
        <p:txBody>
          <a:bodyPr>
            <a:normAutofit/>
          </a:bodyPr>
          <a:lstStyle/>
          <a:p>
            <a:pPr marL="0" indent="0" algn="ctr">
              <a:buNone/>
            </a:pPr>
            <a:r>
              <a:rPr lang="mk-MK" sz="3200" dirty="0" smtClean="0"/>
              <a:t>Се надеваме дека успеавме да ви ја претставиме накратко улогата </a:t>
            </a:r>
            <a:r>
              <a:rPr lang="mk-MK" sz="3200" dirty="0"/>
              <a:t>на електронските лексикографски ресурси за француски јазик во истражувањата на заемките </a:t>
            </a:r>
            <a:r>
              <a:rPr lang="mk-MK" sz="3200" dirty="0" smtClean="0"/>
              <a:t>при што </a:t>
            </a:r>
            <a:r>
              <a:rPr lang="mk-MK" sz="3200" smtClean="0"/>
              <a:t>се </a:t>
            </a:r>
            <a:r>
              <a:rPr lang="mk-MK" sz="3200" smtClean="0"/>
              <a:t>дојде до заклучокот дека </a:t>
            </a:r>
            <a:r>
              <a:rPr lang="mk-MK" sz="3200" dirty="0" smtClean="0"/>
              <a:t>истите имаат с</a:t>
            </a:r>
            <a:r>
              <a:rPr lang="fr-FR" sz="3200" dirty="0" smtClean="0"/>
              <a:t>è </a:t>
            </a:r>
            <a:r>
              <a:rPr lang="mk-MK" sz="3200" dirty="0" smtClean="0"/>
              <a:t>поголема улога во истражувањето на лексичките заемки во францускиот јазик. </a:t>
            </a:r>
            <a:endParaRPr lang="en-GB" sz="3200" dirty="0"/>
          </a:p>
          <a:p>
            <a:pPr marL="0" indent="0">
              <a:buNone/>
            </a:pPr>
            <a:endParaRPr lang="mk-MK" dirty="0"/>
          </a:p>
          <a:p>
            <a:endParaRPr lang="mk-MK" dirty="0"/>
          </a:p>
        </p:txBody>
      </p:sp>
    </p:spTree>
    <p:extLst>
      <p:ext uri="{BB962C8B-B14F-4D97-AF65-F5344CB8AC3E}">
        <p14:creationId xmlns:p14="http://schemas.microsoft.com/office/powerpoint/2010/main" val="425247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k-MK"/>
          </a:p>
        </p:txBody>
      </p:sp>
      <p:sp>
        <p:nvSpPr>
          <p:cNvPr id="3" name="Content Placeholder 2"/>
          <p:cNvSpPr>
            <a:spLocks noGrp="1"/>
          </p:cNvSpPr>
          <p:nvPr>
            <p:ph idx="1"/>
          </p:nvPr>
        </p:nvSpPr>
        <p:spPr/>
        <p:txBody>
          <a:bodyPr/>
          <a:lstStyle/>
          <a:p>
            <a:pPr marL="0" indent="0" algn="ctr">
              <a:buNone/>
            </a:pPr>
            <a:endParaRPr lang="mk-MK" sz="2800" b="1" dirty="0" smtClean="0"/>
          </a:p>
          <a:p>
            <a:pPr marL="0" indent="0" algn="ctr">
              <a:buNone/>
            </a:pPr>
            <a:endParaRPr lang="mk-MK" sz="2800" b="1" dirty="0"/>
          </a:p>
          <a:p>
            <a:pPr marL="0" indent="0" algn="ctr">
              <a:buNone/>
            </a:pPr>
            <a:endParaRPr lang="mk-MK" sz="2800" b="1" dirty="0" smtClean="0"/>
          </a:p>
          <a:p>
            <a:pPr marL="0" indent="0" algn="ctr">
              <a:buNone/>
            </a:pPr>
            <a:r>
              <a:rPr lang="mk-MK" sz="3600" b="1" dirty="0" smtClean="0"/>
              <a:t>БЛАГОДАРАМ </a:t>
            </a:r>
            <a:r>
              <a:rPr lang="mk-MK" sz="3600" b="1" dirty="0"/>
              <a:t>ЗА ВНИМАНИЕТО</a:t>
            </a:r>
            <a:r>
              <a:rPr lang="en-US" sz="3600" b="1" dirty="0"/>
              <a:t> !</a:t>
            </a:r>
            <a:endParaRPr lang="en-GB" sz="3600" b="1" dirty="0"/>
          </a:p>
          <a:p>
            <a:endParaRPr lang="mk-MK" dirty="0"/>
          </a:p>
        </p:txBody>
      </p:sp>
    </p:spTree>
    <p:extLst>
      <p:ext uri="{BB962C8B-B14F-4D97-AF65-F5344CB8AC3E}">
        <p14:creationId xmlns:p14="http://schemas.microsoft.com/office/powerpoint/2010/main" val="303306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mk-MK" b="1" dirty="0" smtClean="0"/>
              <a:t>Електронски </a:t>
            </a:r>
            <a:r>
              <a:rPr lang="mk-MK" b="1" dirty="0"/>
              <a:t>јазични </a:t>
            </a:r>
            <a:r>
              <a:rPr lang="mk-MK" b="1" dirty="0" smtClean="0"/>
              <a:t>ресурси:</a:t>
            </a:r>
            <a:r>
              <a:rPr lang="mk-MK" dirty="0" smtClean="0"/>
              <a:t> </a:t>
            </a:r>
            <a:endParaRPr lang="mk-MK" dirty="0"/>
          </a:p>
        </p:txBody>
      </p:sp>
      <p:sp>
        <p:nvSpPr>
          <p:cNvPr id="3" name="Content Placeholder 2"/>
          <p:cNvSpPr>
            <a:spLocks noGrp="1"/>
          </p:cNvSpPr>
          <p:nvPr>
            <p:ph idx="1"/>
          </p:nvPr>
        </p:nvSpPr>
        <p:spPr/>
        <p:txBody>
          <a:bodyPr>
            <a:normAutofit fontScale="92500" lnSpcReduction="10000"/>
          </a:bodyPr>
          <a:lstStyle/>
          <a:p>
            <a:r>
              <a:rPr lang="mk-MK" dirty="0" smtClean="0"/>
              <a:t>Електронски </a:t>
            </a:r>
            <a:r>
              <a:rPr lang="mk-MK" dirty="0"/>
              <a:t>податоци кои се однесуваат на јазикот, се достапни во електронски формат, а се користат во разни апликации во информатичката технологија, во системите за обработка на говор и на текст. </a:t>
            </a:r>
            <a:endParaRPr lang="mk-MK" dirty="0" smtClean="0"/>
          </a:p>
          <a:p>
            <a:r>
              <a:rPr lang="mk-MK" dirty="0" smtClean="0"/>
              <a:t>Се </a:t>
            </a:r>
            <a:r>
              <a:rPr lang="mk-MK" dirty="0"/>
              <a:t>користат и во изучувањето на странските јазици, електронското издаваштво, </a:t>
            </a:r>
            <a:r>
              <a:rPr lang="mk-MK" dirty="0" smtClean="0"/>
              <a:t>во </a:t>
            </a:r>
            <a:r>
              <a:rPr lang="mk-MK" dirty="0"/>
              <a:t>собирањето на писмениот и усниот корпус на одреден јазик, </a:t>
            </a:r>
            <a:r>
              <a:rPr lang="mk-MK" dirty="0" smtClean="0"/>
              <a:t>при составување </a:t>
            </a:r>
            <a:r>
              <a:rPr lang="mk-MK" dirty="0"/>
              <a:t>на </a:t>
            </a:r>
            <a:r>
              <a:rPr lang="mk-MK" dirty="0" smtClean="0"/>
              <a:t>електронски </a:t>
            </a:r>
            <a:r>
              <a:rPr lang="mk-MK" dirty="0"/>
              <a:t>речници, </a:t>
            </a:r>
            <a:r>
              <a:rPr lang="mk-MK" dirty="0" smtClean="0"/>
              <a:t>терминолошки </a:t>
            </a:r>
            <a:r>
              <a:rPr lang="mk-MK" dirty="0"/>
              <a:t>бази на податоци, во обработката на говор итн. </a:t>
            </a:r>
            <a:endParaRPr lang="mk-MK" dirty="0" smtClean="0"/>
          </a:p>
          <a:p>
            <a:r>
              <a:rPr lang="mk-MK" dirty="0" smtClean="0"/>
              <a:t>Се бележи забрзан </a:t>
            </a:r>
            <a:r>
              <a:rPr lang="mk-MK" dirty="0"/>
              <a:t>развој на многу информатички алатки кои имаат голема улога во подготовката, управувањето и користењето на овие ресурси. </a:t>
            </a:r>
          </a:p>
        </p:txBody>
      </p:sp>
    </p:spTree>
    <p:extLst>
      <p:ext uri="{BB962C8B-B14F-4D97-AF65-F5344CB8AC3E}">
        <p14:creationId xmlns:p14="http://schemas.microsoft.com/office/powerpoint/2010/main" val="286491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3">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nodeType="clickEffect">
                                  <p:stCondLst>
                                    <p:cond delay="0"/>
                                  </p:stCondLst>
                                  <p:iterate type="lt">
                                    <p:tmAbs val="25"/>
                                  </p:iterate>
                                  <p:childTnLst>
                                    <p:set>
                                      <p:cBhvr override="childStyle">
                                        <p:cTn id="14" dur="indefinite"/>
                                        <p:tgtEl>
                                          <p:spTgt spid="3">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smtClean="0"/>
              <a:t>Дигитален речник:</a:t>
            </a:r>
            <a:r>
              <a:rPr lang="mk-MK" dirty="0" smtClean="0"/>
              <a:t> </a:t>
            </a:r>
            <a:endParaRPr lang="mk-MK" dirty="0"/>
          </a:p>
        </p:txBody>
      </p:sp>
      <p:sp>
        <p:nvSpPr>
          <p:cNvPr id="3" name="Content Placeholder 2"/>
          <p:cNvSpPr>
            <a:spLocks noGrp="1"/>
          </p:cNvSpPr>
          <p:nvPr>
            <p:ph idx="1"/>
          </p:nvPr>
        </p:nvSpPr>
        <p:spPr/>
        <p:txBody>
          <a:bodyPr>
            <a:normAutofit/>
          </a:bodyPr>
          <a:lstStyle/>
          <a:p>
            <a:r>
              <a:rPr lang="mk-MK" sz="4000" dirty="0" smtClean="0"/>
              <a:t>Електронска </a:t>
            </a:r>
            <a:r>
              <a:rPr lang="mk-MK" sz="4000" dirty="0"/>
              <a:t>верзија на еден класичен речник од хартија којшто може да биде во онлајн верзија или да биде снимен на компакт диск или на друг носач на дигитални податоци. </a:t>
            </a:r>
          </a:p>
        </p:txBody>
      </p:sp>
    </p:spTree>
    <p:extLst>
      <p:ext uri="{BB962C8B-B14F-4D97-AF65-F5344CB8AC3E}">
        <p14:creationId xmlns:p14="http://schemas.microsoft.com/office/powerpoint/2010/main" val="149681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k-MK" sz="4800" b="1" dirty="0"/>
              <a:t>Онлајн речник</a:t>
            </a:r>
            <a:r>
              <a:rPr lang="mk-MK" sz="4800" dirty="0"/>
              <a:t> </a:t>
            </a:r>
          </a:p>
        </p:txBody>
      </p:sp>
      <p:sp>
        <p:nvSpPr>
          <p:cNvPr id="3" name="Content Placeholder 2"/>
          <p:cNvSpPr>
            <a:spLocks noGrp="1"/>
          </p:cNvSpPr>
          <p:nvPr>
            <p:ph idx="1"/>
          </p:nvPr>
        </p:nvSpPr>
        <p:spPr/>
        <p:txBody>
          <a:bodyPr>
            <a:normAutofit/>
          </a:bodyPr>
          <a:lstStyle/>
          <a:p>
            <a:r>
              <a:rPr lang="mk-MK" sz="4400" dirty="0" smtClean="0"/>
              <a:t>Електронски  </a:t>
            </a:r>
            <a:r>
              <a:rPr lang="mk-MK" sz="4400" dirty="0"/>
              <a:t>речник што е достапен за читателите на </a:t>
            </a:r>
            <a:r>
              <a:rPr lang="mk-MK" sz="4400" dirty="0" smtClean="0"/>
              <a:t>интернет со помош на компјутер или смартфон.</a:t>
            </a:r>
            <a:endParaRPr lang="mk-MK" sz="4400" dirty="0"/>
          </a:p>
        </p:txBody>
      </p:sp>
    </p:spTree>
    <p:extLst>
      <p:ext uri="{BB962C8B-B14F-4D97-AF65-F5344CB8AC3E}">
        <p14:creationId xmlns:p14="http://schemas.microsoft.com/office/powerpoint/2010/main" val="151266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k-MK" sz="3600" b="1" i="1" dirty="0" smtClean="0"/>
              <a:t>Trésor de la langue française informatisé (TLFi)</a:t>
            </a:r>
            <a:r>
              <a:rPr lang="mk-MK" sz="3600" b="1" dirty="0" smtClean="0"/>
              <a:t> </a:t>
            </a:r>
            <a:endParaRPr lang="mk-MK" sz="3600" dirty="0"/>
          </a:p>
        </p:txBody>
      </p:sp>
      <p:sp>
        <p:nvSpPr>
          <p:cNvPr id="3" name="Content Placeholder 2"/>
          <p:cNvSpPr>
            <a:spLocks noGrp="1"/>
          </p:cNvSpPr>
          <p:nvPr>
            <p:ph idx="1"/>
          </p:nvPr>
        </p:nvSpPr>
        <p:spPr/>
        <p:txBody>
          <a:bodyPr>
            <a:noAutofit/>
          </a:bodyPr>
          <a:lstStyle/>
          <a:p>
            <a:r>
              <a:rPr lang="fr-FR" sz="1600" dirty="0" smtClean="0"/>
              <a:t>100</a:t>
            </a:r>
            <a:r>
              <a:rPr lang="fr-FR" sz="1600" dirty="0"/>
              <a:t> </a:t>
            </a:r>
            <a:r>
              <a:rPr lang="fr-FR" sz="1600" dirty="0" smtClean="0"/>
              <a:t>000</a:t>
            </a:r>
            <a:r>
              <a:rPr lang="mk-MK" sz="1600" dirty="0" smtClean="0"/>
              <a:t> зборови, </a:t>
            </a:r>
            <a:r>
              <a:rPr lang="fr-FR" sz="1600" dirty="0"/>
              <a:t>270 </a:t>
            </a:r>
            <a:r>
              <a:rPr lang="fr-FR" sz="1600" dirty="0" smtClean="0"/>
              <a:t>000</a:t>
            </a:r>
            <a:r>
              <a:rPr lang="mk-MK" sz="1600" dirty="0" smtClean="0"/>
              <a:t> дефиниции и 430 000 примери</a:t>
            </a:r>
            <a:r>
              <a:rPr lang="fr-FR" sz="1600" dirty="0" smtClean="0"/>
              <a:t>.</a:t>
            </a:r>
            <a:endParaRPr lang="mk-MK" sz="1600" dirty="0" smtClean="0"/>
          </a:p>
          <a:p>
            <a:r>
              <a:rPr lang="mk-MK" sz="1600" dirty="0" smtClean="0"/>
              <a:t>Едноставен </a:t>
            </a:r>
            <a:r>
              <a:rPr lang="mk-MK" sz="1600" dirty="0"/>
              <a:t>интерфејс со 3 нивоа на консултација. </a:t>
            </a:r>
            <a:endParaRPr lang="fr-FR" sz="1600" dirty="0"/>
          </a:p>
          <a:p>
            <a:pPr lvl="0"/>
            <a:r>
              <a:rPr lang="mk-MK" sz="1600" dirty="0" smtClean="0"/>
              <a:t>Област , семантички, етимолошки, историски, граматички и стилистички показатели, синоними, антоними, хиерархиски односи  и употреба на лексичките заемки. </a:t>
            </a:r>
          </a:p>
          <a:p>
            <a:r>
              <a:rPr lang="mk-MK" sz="1600" dirty="0" smtClean="0"/>
              <a:t>Пребарувањето на заемките се врши во рубриката </a:t>
            </a:r>
            <a:r>
              <a:rPr lang="mk-MK" sz="1600" i="1" dirty="0" smtClean="0"/>
              <a:t>сложено </a:t>
            </a:r>
            <a:r>
              <a:rPr lang="mk-MK" sz="1600" i="1" dirty="0"/>
              <a:t>пребарување</a:t>
            </a:r>
            <a:r>
              <a:rPr lang="mk-MK" sz="1600" dirty="0"/>
              <a:t> </a:t>
            </a:r>
            <a:r>
              <a:rPr lang="mk-MK" sz="1600" dirty="0" smtClean="0"/>
              <a:t>- </a:t>
            </a:r>
            <a:r>
              <a:rPr lang="mk-MK" sz="1600" i="1" dirty="0" smtClean="0"/>
              <a:t>langue </a:t>
            </a:r>
            <a:r>
              <a:rPr lang="mk-MK" sz="1600" i="1" dirty="0"/>
              <a:t>empruntée</a:t>
            </a:r>
            <a:r>
              <a:rPr lang="mk-MK" sz="1600" dirty="0"/>
              <a:t>. </a:t>
            </a:r>
            <a:r>
              <a:rPr lang="mk-MK" sz="1600" dirty="0" smtClean="0"/>
              <a:t>Потеклото на заемката се дава во </a:t>
            </a:r>
            <a:r>
              <a:rPr lang="mk-MK" sz="1600" b="1" dirty="0" smtClean="0"/>
              <a:t>Étymol</a:t>
            </a:r>
            <a:r>
              <a:rPr lang="mk-MK" sz="1600" b="1" dirty="0"/>
              <a:t>. et Hist</a:t>
            </a:r>
            <a:r>
              <a:rPr lang="mk-MK" sz="1600" b="1" dirty="0" smtClean="0"/>
              <a:t>.</a:t>
            </a:r>
            <a:r>
              <a:rPr lang="mk-MK" sz="1600" dirty="0" smtClean="0"/>
              <a:t>, по </a:t>
            </a:r>
            <a:r>
              <a:rPr lang="mk-MK" sz="1600" dirty="0"/>
              <a:t>годината на појавување во францускиот јазик </a:t>
            </a:r>
            <a:r>
              <a:rPr lang="mk-MK" sz="1600" dirty="0" smtClean="0"/>
              <a:t>со краток </a:t>
            </a:r>
            <a:r>
              <a:rPr lang="mk-MK" sz="1600" dirty="0"/>
              <a:t>етимолошки развој на лексичката единица. </a:t>
            </a:r>
          </a:p>
          <a:p>
            <a:r>
              <a:rPr lang="mk-MK" sz="1600" dirty="0" smtClean="0"/>
              <a:t>Исцрпен приказ </a:t>
            </a:r>
            <a:r>
              <a:rPr lang="mk-MK" sz="1600" dirty="0"/>
              <a:t>на лексичката заемка, </a:t>
            </a:r>
            <a:r>
              <a:rPr lang="mk-MK" sz="1600" dirty="0" smtClean="0"/>
              <a:t>оригинална </a:t>
            </a:r>
            <a:r>
              <a:rPr lang="mk-MK" sz="1600" dirty="0"/>
              <a:t>форма </a:t>
            </a:r>
            <a:r>
              <a:rPr lang="mk-MK" sz="1600" dirty="0" smtClean="0"/>
              <a:t>од јазикот-давател</a:t>
            </a:r>
            <a:r>
              <a:rPr lang="mk-MK" sz="1600" dirty="0"/>
              <a:t>, </a:t>
            </a:r>
            <a:r>
              <a:rPr lang="mk-MK" sz="1600" dirty="0" smtClean="0"/>
              <a:t> род </a:t>
            </a:r>
            <a:r>
              <a:rPr lang="mk-MK" sz="1600" dirty="0"/>
              <a:t>и </a:t>
            </a:r>
            <a:r>
              <a:rPr lang="mk-MK" sz="1600" dirty="0" smtClean="0"/>
              <a:t>категорија на приспособување во францускиот јазик, приказ </a:t>
            </a:r>
            <a:r>
              <a:rPr lang="mk-MK" sz="1600" dirty="0"/>
              <a:t>на </a:t>
            </a:r>
            <a:r>
              <a:rPr lang="mk-MK" sz="1600" dirty="0" smtClean="0"/>
              <a:t>областа на </a:t>
            </a:r>
            <a:r>
              <a:rPr lang="mk-MK" sz="1600" dirty="0"/>
              <a:t>лексичката заемка, </a:t>
            </a:r>
            <a:r>
              <a:rPr lang="mk-MK" sz="1600" dirty="0" smtClean="0"/>
              <a:t>нејзиниот изговор, потекло </a:t>
            </a:r>
            <a:r>
              <a:rPr lang="mk-MK" sz="1600" dirty="0"/>
              <a:t>и </a:t>
            </a:r>
            <a:r>
              <a:rPr lang="mk-MK" sz="1600" dirty="0" smtClean="0"/>
              <a:t>развој, датум </a:t>
            </a:r>
            <a:r>
              <a:rPr lang="mk-MK" sz="1600" dirty="0"/>
              <a:t>на </a:t>
            </a:r>
            <a:r>
              <a:rPr lang="mk-MK" sz="1600" dirty="0" smtClean="0"/>
              <a:t>појавување во </a:t>
            </a:r>
            <a:r>
              <a:rPr lang="mk-MK" sz="1600" dirty="0"/>
              <a:t>францускиот </a:t>
            </a:r>
            <a:r>
              <a:rPr lang="mk-MK" sz="1600" dirty="0" smtClean="0"/>
              <a:t>јазик со бројни </a:t>
            </a:r>
            <a:r>
              <a:rPr lang="mk-MK" sz="1600" dirty="0"/>
              <a:t>примери за </a:t>
            </a:r>
            <a:r>
              <a:rPr lang="mk-MK" sz="1600" dirty="0" smtClean="0"/>
              <a:t> употреба</a:t>
            </a:r>
            <a:r>
              <a:rPr lang="mk-MK" sz="1600" dirty="0"/>
              <a:t>. </a:t>
            </a:r>
            <a:r>
              <a:rPr lang="mk-MK" sz="1600" dirty="0" smtClean="0"/>
              <a:t> </a:t>
            </a:r>
          </a:p>
          <a:p>
            <a:r>
              <a:rPr lang="mk-MK" sz="1600" dirty="0" smtClean="0"/>
              <a:t>Мошне доверлив </a:t>
            </a:r>
            <a:r>
              <a:rPr lang="mk-MK" sz="1600" dirty="0"/>
              <a:t>електронски </a:t>
            </a:r>
            <a:r>
              <a:rPr lang="mk-MK" sz="1600" dirty="0" smtClean="0"/>
              <a:t>лексикографски извор </a:t>
            </a:r>
            <a:r>
              <a:rPr lang="mk-MK" sz="1600" dirty="0"/>
              <a:t>во истражувањето </a:t>
            </a:r>
            <a:r>
              <a:rPr lang="mk-MK" sz="1600" dirty="0" smtClean="0"/>
              <a:t>на </a:t>
            </a:r>
            <a:r>
              <a:rPr lang="mk-MK" sz="1600" dirty="0"/>
              <a:t>лексичките </a:t>
            </a:r>
            <a:r>
              <a:rPr lang="mk-MK" sz="1600" dirty="0" smtClean="0"/>
              <a:t>заемки. </a:t>
            </a:r>
            <a:endParaRPr lang="mk-MK" sz="1600" dirty="0"/>
          </a:p>
          <a:p>
            <a:r>
              <a:rPr lang="mk-MK" sz="1600" dirty="0" smtClean="0"/>
              <a:t>Сајт:  </a:t>
            </a:r>
            <a:r>
              <a:rPr lang="mk-MK" sz="1600" u="sng" dirty="0" smtClean="0">
                <a:hlinkClick r:id="rId2"/>
              </a:rPr>
              <a:t>http</a:t>
            </a:r>
            <a:r>
              <a:rPr lang="mk-MK" sz="1600" u="sng" dirty="0">
                <a:hlinkClick r:id="rId2"/>
              </a:rPr>
              <a:t>://www.atilf.fr/Les-ressources/Ressources-informatisees/TLFi-Tresor-de-la-Langue-Francaise/</a:t>
            </a:r>
            <a:endParaRPr lang="mk-MK" sz="1600" dirty="0"/>
          </a:p>
          <a:p>
            <a:pPr marL="0" indent="0">
              <a:buNone/>
            </a:pPr>
            <a:endParaRPr lang="mk-MK" sz="1200" dirty="0"/>
          </a:p>
        </p:txBody>
      </p:sp>
    </p:spTree>
    <p:extLst>
      <p:ext uri="{BB962C8B-B14F-4D97-AF65-F5344CB8AC3E}">
        <p14:creationId xmlns:p14="http://schemas.microsoft.com/office/powerpoint/2010/main" val="51649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ircle(in)">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AMOROSO, </a:t>
            </a:r>
            <a:r>
              <a:rPr lang="mk-MK" dirty="0"/>
              <a:t>adv.</a:t>
            </a:r>
          </a:p>
        </p:txBody>
      </p:sp>
      <p:sp>
        <p:nvSpPr>
          <p:cNvPr id="3" name="Content Placeholder 2"/>
          <p:cNvSpPr>
            <a:spLocks noGrp="1"/>
          </p:cNvSpPr>
          <p:nvPr>
            <p:ph idx="1"/>
          </p:nvPr>
        </p:nvSpPr>
        <p:spPr/>
        <p:txBody>
          <a:bodyPr>
            <a:normAutofit fontScale="85000" lnSpcReduction="20000"/>
          </a:bodyPr>
          <a:lstStyle/>
          <a:p>
            <a:r>
              <a:rPr lang="mk-MK" b="1" dirty="0"/>
              <a:t>AMOROSO, </a:t>
            </a:r>
            <a:r>
              <a:rPr lang="mk-MK" dirty="0"/>
              <a:t>adv. </a:t>
            </a:r>
            <a:r>
              <a:rPr lang="mk-MK" i="1" dirty="0"/>
              <a:t>MUS. </a:t>
            </a:r>
            <a:r>
              <a:rPr lang="mk-MK" dirty="0"/>
              <a:t>,,Indique un peu de lenteur dans le mouvement et une expression tendre dans la mélodie.`` (GUÉRIN 1892). </a:t>
            </a:r>
            <a:r>
              <a:rPr lang="mk-MK" i="1" dirty="0"/>
              <a:t>Chanter amoroso (Lar. 19e-Lar. encyclop.).</a:t>
            </a:r>
            <a:r>
              <a:rPr lang="mk-MK" dirty="0"/>
              <a:t> </a:t>
            </a:r>
            <a:r>
              <a:rPr lang="fr-FR" b="1" dirty="0" err="1"/>
              <a:t>Étymol</a:t>
            </a:r>
            <a:r>
              <a:rPr lang="fr-FR" b="1" dirty="0"/>
              <a:t>. ET HIST. </a:t>
            </a:r>
            <a:r>
              <a:rPr lang="fr-FR" dirty="0"/>
              <a:t>− 1768 mus. (J.-J. Rousseau, Dict. de mus., </a:t>
            </a:r>
            <a:r>
              <a:rPr lang="fr-FR" dirty="0" err="1"/>
              <a:t>s.v</a:t>
            </a:r>
            <a:r>
              <a:rPr lang="fr-FR" dirty="0"/>
              <a:t>. Tendrement : Cet adverbe écrit à la tête d'un Air indique un Mouvement lent &amp; doux, des sons filés gracieusement &amp; animés d'une expression tendre &amp; touchante. Les Italiens se servent du mot Amoroso pour exprimer à-peu-près la même chose : mais le caractère de l'</a:t>
            </a:r>
            <a:r>
              <a:rPr lang="fr-FR" b="1" dirty="0"/>
              <a:t>Amoroso</a:t>
            </a:r>
            <a:r>
              <a:rPr lang="fr-FR" dirty="0"/>
              <a:t> a plus d'accent, &amp; respire je ne sais quoi de moins fade &amp; de plus passionné). </a:t>
            </a:r>
            <a:r>
              <a:rPr lang="fr-FR" u="sng" dirty="0" err="1"/>
              <a:t>Empr</a:t>
            </a:r>
            <a:r>
              <a:rPr lang="fr-FR" u="sng" dirty="0"/>
              <a:t>. à l'ital. amoroso attesté au sens </a:t>
            </a:r>
            <a:r>
              <a:rPr lang="fr-FR" u="sng" dirty="0" err="1"/>
              <a:t>gén</a:t>
            </a:r>
            <a:r>
              <a:rPr lang="fr-FR" u="sng" dirty="0"/>
              <a:t>. d'« amoureux » </a:t>
            </a:r>
            <a:r>
              <a:rPr lang="fr-FR" u="sng" dirty="0" err="1"/>
              <a:t>dep</a:t>
            </a:r>
            <a:r>
              <a:rPr lang="fr-FR" u="sng" dirty="0"/>
              <a:t>. le </a:t>
            </a:r>
            <a:r>
              <a:rPr lang="fr-FR" u="sng" dirty="0" err="1"/>
              <a:t>xiiies</a:t>
            </a:r>
            <a:r>
              <a:rPr lang="fr-FR" u="sng" dirty="0"/>
              <a:t>. (G. Guinizelli, IV, 29 </a:t>
            </a:r>
            <a:r>
              <a:rPr lang="fr-FR" u="sng" dirty="0" err="1"/>
              <a:t>ds</a:t>
            </a:r>
            <a:r>
              <a:rPr lang="fr-FR" u="sng" dirty="0"/>
              <a:t> </a:t>
            </a:r>
            <a:r>
              <a:rPr lang="fr-FR" u="sng" dirty="0" err="1"/>
              <a:t>Batt</a:t>
            </a:r>
            <a:r>
              <a:rPr lang="fr-FR" u="sng" dirty="0"/>
              <a:t>. t. 1 1961); le terme de mus. est mentionné par </a:t>
            </a:r>
            <a:r>
              <a:rPr lang="fr-FR" u="sng" dirty="0" err="1"/>
              <a:t>Tomm</a:t>
            </a:r>
            <a:r>
              <a:rPr lang="fr-FR" u="sng" dirty="0"/>
              <a:t>.-Bell. 1929, sans </a:t>
            </a:r>
            <a:r>
              <a:rPr lang="fr-FR" u="sng" dirty="0" err="1"/>
              <a:t>attest</a:t>
            </a:r>
            <a:r>
              <a:rPr lang="fr-FR" u="sng" dirty="0"/>
              <a:t>. mais Rousseau indique le caractère spécifiquement ital. de l'amoroso. L'ital. dérive de </a:t>
            </a:r>
            <a:r>
              <a:rPr lang="fr-FR" i="1" u="sng" dirty="0" err="1"/>
              <a:t>amore</a:t>
            </a:r>
            <a:r>
              <a:rPr lang="fr-FR" u="sng" dirty="0"/>
              <a:t> (amour*).</a:t>
            </a:r>
            <a:endParaRPr lang="mk-MK" u="sng" dirty="0"/>
          </a:p>
          <a:p>
            <a:endParaRPr lang="mk-MK" dirty="0"/>
          </a:p>
        </p:txBody>
      </p:sp>
    </p:spTree>
    <p:extLst>
      <p:ext uri="{BB962C8B-B14F-4D97-AF65-F5344CB8AC3E}">
        <p14:creationId xmlns:p14="http://schemas.microsoft.com/office/powerpoint/2010/main" val="3481246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k-MK" sz="4000" b="1" i="1" dirty="0"/>
              <a:t>Dictionnaires de l’Académie française</a:t>
            </a:r>
            <a:endParaRPr lang="mk-MK" sz="4000" dirty="0"/>
          </a:p>
        </p:txBody>
      </p:sp>
      <p:sp>
        <p:nvSpPr>
          <p:cNvPr id="3" name="Content Placeholder 2"/>
          <p:cNvSpPr>
            <a:spLocks noGrp="1"/>
          </p:cNvSpPr>
          <p:nvPr>
            <p:ph idx="1"/>
          </p:nvPr>
        </p:nvSpPr>
        <p:spPr/>
        <p:txBody>
          <a:bodyPr>
            <a:normAutofit fontScale="92500" lnSpcReduction="20000"/>
          </a:bodyPr>
          <a:lstStyle/>
          <a:p>
            <a:r>
              <a:rPr lang="mk-MK" dirty="0" smtClean="0"/>
              <a:t>Ги содржи само одомаќинетите лексички </a:t>
            </a:r>
            <a:r>
              <a:rPr lang="mk-MK" dirty="0"/>
              <a:t>заемки </a:t>
            </a:r>
            <a:r>
              <a:rPr lang="mk-MK" dirty="0" smtClean="0"/>
              <a:t>без моментална вредност и поединечна употреба и препорачаните термини од Генералната </a:t>
            </a:r>
            <a:r>
              <a:rPr lang="mk-MK" dirty="0"/>
              <a:t>комисија за терминологија и </a:t>
            </a:r>
            <a:r>
              <a:rPr lang="mk-MK" dirty="0" smtClean="0"/>
              <a:t>неологија и Француската </a:t>
            </a:r>
            <a:r>
              <a:rPr lang="mk-MK" dirty="0"/>
              <a:t>академија. </a:t>
            </a:r>
            <a:endParaRPr lang="mk-MK" dirty="0" smtClean="0"/>
          </a:p>
          <a:p>
            <a:r>
              <a:rPr lang="mk-MK" dirty="0" smtClean="0"/>
              <a:t>Бројот </a:t>
            </a:r>
            <a:r>
              <a:rPr lang="mk-MK" dirty="0"/>
              <a:t>на прифатени лексички заемки </a:t>
            </a:r>
            <a:r>
              <a:rPr lang="mk-MK" dirty="0" smtClean="0"/>
              <a:t>се зголемува. </a:t>
            </a:r>
            <a:endParaRPr lang="mk-MK" dirty="0"/>
          </a:p>
          <a:p>
            <a:r>
              <a:rPr lang="mk-MK" dirty="0" smtClean="0"/>
              <a:t>Ознаката </a:t>
            </a:r>
            <a:r>
              <a:rPr lang="mk-MK" dirty="0"/>
              <a:t>за позајменост </a:t>
            </a:r>
            <a:r>
              <a:rPr lang="mk-MK" dirty="0" smtClean="0"/>
              <a:t>се </a:t>
            </a:r>
            <a:r>
              <a:rPr lang="mk-MK" dirty="0"/>
              <a:t>наоѓа </a:t>
            </a:r>
            <a:r>
              <a:rPr lang="mk-MK" dirty="0" smtClean="0"/>
              <a:t>по </a:t>
            </a:r>
            <a:r>
              <a:rPr lang="mk-MK" dirty="0"/>
              <a:t>заглавниот збор и областа на </a:t>
            </a:r>
            <a:r>
              <a:rPr lang="mk-MK" dirty="0" smtClean="0"/>
              <a:t>употреба. Без ознака </a:t>
            </a:r>
            <a:r>
              <a:rPr lang="mk-MK" dirty="0"/>
              <a:t>за изговор </a:t>
            </a:r>
            <a:r>
              <a:rPr lang="mk-MK" dirty="0" smtClean="0"/>
              <a:t>освен кај лексичките заемки со можност за забуна (</a:t>
            </a:r>
            <a:r>
              <a:rPr lang="mk-MK" i="1" dirty="0"/>
              <a:t>alcarazas</a:t>
            </a:r>
            <a:r>
              <a:rPr lang="mk-MK" dirty="0" smtClean="0"/>
              <a:t>). </a:t>
            </a:r>
          </a:p>
          <a:p>
            <a:r>
              <a:rPr lang="mk-MK" dirty="0" smtClean="0"/>
              <a:t>Голема </a:t>
            </a:r>
            <a:r>
              <a:rPr lang="mk-MK" dirty="0"/>
              <a:t>улога во проучувањето на лексичките заемки во </a:t>
            </a:r>
            <a:r>
              <a:rPr lang="mk-MK" dirty="0" smtClean="0"/>
              <a:t>францускиот јазик заради </a:t>
            </a:r>
            <a:r>
              <a:rPr lang="mk-MK" dirty="0"/>
              <a:t>нормативниот правец и референтната вредност на </a:t>
            </a:r>
            <a:r>
              <a:rPr lang="mk-MK" dirty="0" smtClean="0"/>
              <a:t>речникот. </a:t>
            </a:r>
          </a:p>
          <a:p>
            <a:r>
              <a:rPr lang="mk-MK" dirty="0" smtClean="0"/>
              <a:t>Сајт: </a:t>
            </a:r>
            <a:r>
              <a:rPr lang="mk-MK" u="sng" dirty="0" smtClean="0">
                <a:hlinkClick r:id="rId2"/>
              </a:rPr>
              <a:t> http</a:t>
            </a:r>
            <a:r>
              <a:rPr lang="mk-MK" u="sng" dirty="0">
                <a:hlinkClick r:id="rId2"/>
              </a:rPr>
              <a:t>://academie-francaise.fr/le-dictionnaire-les-neuf-prefaces/preface-la-neuvieme-edition</a:t>
            </a:r>
            <a:r>
              <a:rPr lang="fr-FR" dirty="0"/>
              <a:t> </a:t>
            </a:r>
            <a:endParaRPr lang="mk-MK" dirty="0"/>
          </a:p>
        </p:txBody>
      </p:sp>
    </p:spTree>
    <p:extLst>
      <p:ext uri="{BB962C8B-B14F-4D97-AF65-F5344CB8AC3E}">
        <p14:creationId xmlns:p14="http://schemas.microsoft.com/office/powerpoint/2010/main" val="125423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DILETTANTE.</a:t>
            </a:r>
            <a:r>
              <a:rPr lang="mk-MK" dirty="0"/>
              <a:t> n. m.</a:t>
            </a:r>
          </a:p>
        </p:txBody>
      </p:sp>
      <p:sp>
        <p:nvSpPr>
          <p:cNvPr id="3" name="Content Placeholder 2"/>
          <p:cNvSpPr>
            <a:spLocks noGrp="1"/>
          </p:cNvSpPr>
          <p:nvPr>
            <p:ph idx="1"/>
          </p:nvPr>
        </p:nvSpPr>
        <p:spPr/>
        <p:txBody>
          <a:bodyPr/>
          <a:lstStyle/>
          <a:p>
            <a:r>
              <a:rPr lang="mk-MK" b="1" dirty="0"/>
              <a:t>DILETTANTE.</a:t>
            </a:r>
            <a:r>
              <a:rPr lang="mk-MK" dirty="0"/>
              <a:t> n. m. </a:t>
            </a:r>
            <a:r>
              <a:rPr lang="mk-MK" u="sng" dirty="0"/>
              <a:t>Mot emprunté de l'italien</a:t>
            </a:r>
            <a:r>
              <a:rPr lang="mk-MK" dirty="0"/>
              <a:t>. Amateur passionné de la musique. </a:t>
            </a:r>
            <a:br>
              <a:rPr lang="mk-MK" dirty="0"/>
            </a:br>
            <a:r>
              <a:rPr lang="mk-MK" dirty="0"/>
              <a:t>Par extension, il signifie Amateur de peinture, de sculpture, connaisseur en tableaux, en objets d'art de toute sorte. Il désigne aussi, par extension, Celui qui s'occupe d'une chose en amateur. Il s'oppose en ce sens à PROFESSIONNEL, homme du métier.</a:t>
            </a:r>
            <a:br>
              <a:rPr lang="mk-MK" dirty="0"/>
            </a:br>
            <a:r>
              <a:rPr lang="mk-MK" dirty="0"/>
              <a:t>Il se dit aussi d'une Personne qui n'envisage toutes choses que du point de vue du plaisir esthétique, avec un certain scepticisme général.</a:t>
            </a:r>
          </a:p>
          <a:p>
            <a:endParaRPr lang="mk-MK" dirty="0"/>
          </a:p>
        </p:txBody>
      </p:sp>
    </p:spTree>
    <p:extLst>
      <p:ext uri="{BB962C8B-B14F-4D97-AF65-F5344CB8AC3E}">
        <p14:creationId xmlns:p14="http://schemas.microsoft.com/office/powerpoint/2010/main" val="29030842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881</TotalTime>
  <Words>1390</Words>
  <Application>Microsoft Office PowerPoint</Application>
  <PresentationFormat>On-screen Show (4:3)</PresentationFormat>
  <Paragraphs>118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д-р Зоран Николовски Универзитет „Св. Климент Охридски”-Битола zorannikolovski@yahoo.fr</vt:lpstr>
      <vt:lpstr>ЦЕЛ НА ТРУДОТ</vt:lpstr>
      <vt:lpstr>Електронски јазични ресурси: </vt:lpstr>
      <vt:lpstr>Дигитален речник: </vt:lpstr>
      <vt:lpstr>Онлајн речник </vt:lpstr>
      <vt:lpstr>Trésor de la langue française informatisé (TLFi) </vt:lpstr>
      <vt:lpstr>AMOROSO, adv.</vt:lpstr>
      <vt:lpstr>Dictionnaires de l’Académie française</vt:lpstr>
      <vt:lpstr>DILETTANTE. n. m.</vt:lpstr>
      <vt:lpstr>Dictionnaire de français Larousse</vt:lpstr>
      <vt:lpstr>mihrab, n. m.</vt:lpstr>
      <vt:lpstr>Dictionnaire visuel</vt:lpstr>
      <vt:lpstr>Sonar: Système de détection émettant des ultrasons; essentiellement utilisé pour la détection en milieu marin. </vt:lpstr>
      <vt:lpstr>Dictionnaire Electronique des Synonymes (DES)</vt:lpstr>
      <vt:lpstr>marketing </vt:lpstr>
      <vt:lpstr>Grand dictionnaire terminologique-(GDT)</vt:lpstr>
      <vt:lpstr>arrière-guichet </vt:lpstr>
      <vt:lpstr>FranceTerme</vt:lpstr>
      <vt:lpstr>benchmarking </vt:lpstr>
      <vt:lpstr>Reverso </vt:lpstr>
      <vt:lpstr>benchmark  n. m.</vt:lpstr>
      <vt:lpstr>Médiadico</vt:lpstr>
      <vt:lpstr>  broker (nom masculin)</vt:lpstr>
      <vt:lpstr>le Nouveau Petit Robert de la langue française</vt:lpstr>
      <vt:lpstr>       blender  </vt:lpstr>
      <vt:lpstr>ЗАКЛУЧОК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Zoran</dc:creator>
  <cp:lastModifiedBy>Zoran</cp:lastModifiedBy>
  <cp:revision>102</cp:revision>
  <dcterms:created xsi:type="dcterms:W3CDTF">2013-09-04T19:31:22Z</dcterms:created>
  <dcterms:modified xsi:type="dcterms:W3CDTF">2013-09-19T13:59:35Z</dcterms:modified>
</cp:coreProperties>
</file>