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8" r:id="rId4"/>
    <p:sldId id="260" r:id="rId5"/>
    <p:sldId id="261" r:id="rId6"/>
    <p:sldId id="271" r:id="rId7"/>
    <p:sldId id="262" r:id="rId8"/>
    <p:sldId id="281" r:id="rId9"/>
    <p:sldId id="274" r:id="rId10"/>
    <p:sldId id="279" r:id="rId11"/>
    <p:sldId id="267" r:id="rId12"/>
    <p:sldId id="276" r:id="rId13"/>
    <p:sldId id="280" r:id="rId14"/>
    <p:sldId id="282" r:id="rId15"/>
    <p:sldId id="269" r:id="rId16"/>
    <p:sldId id="278" r:id="rId17"/>
    <p:sldId id="270" r:id="rId18"/>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4BB1961-759F-40DF-B77D-DE67871D09B7}" type="datetimeFigureOut">
              <a:rPr lang="en-US" smtClean="0"/>
              <a:t>11/12/2015</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C05E89D-7BA2-498F-9006-383AA9987C7D}" type="slidenum">
              <a:rPr lang="en-US" smtClean="0"/>
              <a:t>‹#›</a:t>
            </a:fld>
            <a:endParaRPr lang="en-US"/>
          </a:p>
        </p:txBody>
      </p:sp>
    </p:spTree>
    <p:extLst>
      <p:ext uri="{BB962C8B-B14F-4D97-AF65-F5344CB8AC3E}">
        <p14:creationId xmlns:p14="http://schemas.microsoft.com/office/powerpoint/2010/main" val="3571862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B1961-759F-40DF-B77D-DE67871D09B7}" type="datetimeFigureOut">
              <a:rPr lang="en-US" smtClean="0"/>
              <a:t>11/12/2015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C05E89D-7BA2-498F-9006-383AA9987C7D}" type="slidenum">
              <a:rPr lang="en-US" smtClean="0"/>
              <a:t>‹#›</a:t>
            </a:fld>
            <a:endParaRPr lang="en-US"/>
          </a:p>
        </p:txBody>
      </p:sp>
    </p:spTree>
    <p:extLst>
      <p:ext uri="{BB962C8B-B14F-4D97-AF65-F5344CB8AC3E}">
        <p14:creationId xmlns:p14="http://schemas.microsoft.com/office/powerpoint/2010/main" val="1848570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BB1961-759F-40DF-B77D-DE67871D09B7}"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C05E89D-7BA2-498F-9006-383AA9987C7D}" type="slidenum">
              <a:rPr lang="en-US" smtClean="0"/>
              <a:t>‹#›</a:t>
            </a:fld>
            <a:endParaRPr lang="en-US"/>
          </a:p>
        </p:txBody>
      </p:sp>
    </p:spTree>
    <p:extLst>
      <p:ext uri="{BB962C8B-B14F-4D97-AF65-F5344CB8AC3E}">
        <p14:creationId xmlns:p14="http://schemas.microsoft.com/office/powerpoint/2010/main" val="865052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BB1961-759F-40DF-B77D-DE67871D09B7}"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C05E89D-7BA2-498F-9006-383AA9987C7D}" type="slidenum">
              <a:rPr lang="en-US" smtClean="0"/>
              <a:t>‹#›</a:t>
            </a:fld>
            <a:endParaRPr lang="en-US"/>
          </a:p>
        </p:txBody>
      </p:sp>
    </p:spTree>
    <p:extLst>
      <p:ext uri="{BB962C8B-B14F-4D97-AF65-F5344CB8AC3E}">
        <p14:creationId xmlns:p14="http://schemas.microsoft.com/office/powerpoint/2010/main" val="2961911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BB1961-759F-40DF-B77D-DE67871D09B7}"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C05E89D-7BA2-498F-9006-383AA9987C7D}" type="slidenum">
              <a:rPr lang="en-US" smtClean="0"/>
              <a:t>‹#›</a:t>
            </a:fld>
            <a:endParaRPr lang="en-US"/>
          </a:p>
        </p:txBody>
      </p:sp>
    </p:spTree>
    <p:extLst>
      <p:ext uri="{BB962C8B-B14F-4D97-AF65-F5344CB8AC3E}">
        <p14:creationId xmlns:p14="http://schemas.microsoft.com/office/powerpoint/2010/main" val="158663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4BB1961-759F-40DF-B77D-DE67871D09B7}" type="datetimeFigureOut">
              <a:rPr lang="en-US" smtClean="0"/>
              <a:t>11/12/2015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05E89D-7BA2-498F-9006-383AA9987C7D}" type="slidenum">
              <a:rPr lang="en-US" smtClean="0"/>
              <a:t>‹#›</a:t>
            </a:fld>
            <a:endParaRPr lang="en-US"/>
          </a:p>
        </p:txBody>
      </p:sp>
    </p:spTree>
    <p:extLst>
      <p:ext uri="{BB962C8B-B14F-4D97-AF65-F5344CB8AC3E}">
        <p14:creationId xmlns:p14="http://schemas.microsoft.com/office/powerpoint/2010/main" val="39957420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4BB1961-759F-40DF-B77D-DE67871D09B7}" type="datetimeFigureOut">
              <a:rPr lang="en-US" smtClean="0"/>
              <a:t>11/12/2015</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C05E89D-7BA2-498F-9006-383AA9987C7D}" type="slidenum">
              <a:rPr lang="en-US" smtClean="0"/>
              <a:t>‹#›</a:t>
            </a:fld>
            <a:endParaRPr lang="en-US"/>
          </a:p>
        </p:txBody>
      </p:sp>
    </p:spTree>
    <p:extLst>
      <p:ext uri="{BB962C8B-B14F-4D97-AF65-F5344CB8AC3E}">
        <p14:creationId xmlns:p14="http://schemas.microsoft.com/office/powerpoint/2010/main" val="3591368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4BB1961-759F-40DF-B77D-DE67871D09B7}"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5E89D-7BA2-498F-9006-383AA9987C7D}" type="slidenum">
              <a:rPr lang="en-US" smtClean="0"/>
              <a:t>‹#›</a:t>
            </a:fld>
            <a:endParaRPr lang="en-US"/>
          </a:p>
        </p:txBody>
      </p:sp>
    </p:spTree>
    <p:extLst>
      <p:ext uri="{BB962C8B-B14F-4D97-AF65-F5344CB8AC3E}">
        <p14:creationId xmlns:p14="http://schemas.microsoft.com/office/powerpoint/2010/main" val="6361811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4BB1961-759F-40DF-B77D-DE67871D09B7}"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C05E89D-7BA2-498F-9006-383AA9987C7D}" type="slidenum">
              <a:rPr lang="en-US" smtClean="0"/>
              <a:t>‹#›</a:t>
            </a:fld>
            <a:endParaRPr lang="en-US"/>
          </a:p>
        </p:txBody>
      </p:sp>
    </p:spTree>
    <p:extLst>
      <p:ext uri="{BB962C8B-B14F-4D97-AF65-F5344CB8AC3E}">
        <p14:creationId xmlns:p14="http://schemas.microsoft.com/office/powerpoint/2010/main" val="54665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BB1961-759F-40DF-B77D-DE67871D09B7}"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5E89D-7BA2-498F-9006-383AA9987C7D}" type="slidenum">
              <a:rPr lang="en-US" smtClean="0"/>
              <a:t>‹#›</a:t>
            </a:fld>
            <a:endParaRPr lang="en-US"/>
          </a:p>
        </p:txBody>
      </p:sp>
    </p:spTree>
    <p:extLst>
      <p:ext uri="{BB962C8B-B14F-4D97-AF65-F5344CB8AC3E}">
        <p14:creationId xmlns:p14="http://schemas.microsoft.com/office/powerpoint/2010/main" val="158225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BB1961-759F-40DF-B77D-DE67871D09B7}" type="datetimeFigureOut">
              <a:rPr lang="en-US" smtClean="0"/>
              <a:t>11/12/2015</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C05E89D-7BA2-498F-9006-383AA9987C7D}" type="slidenum">
              <a:rPr lang="en-US" smtClean="0"/>
              <a:t>‹#›</a:t>
            </a:fld>
            <a:endParaRPr lang="en-US"/>
          </a:p>
        </p:txBody>
      </p:sp>
    </p:spTree>
    <p:extLst>
      <p:ext uri="{BB962C8B-B14F-4D97-AF65-F5344CB8AC3E}">
        <p14:creationId xmlns:p14="http://schemas.microsoft.com/office/powerpoint/2010/main" val="1600804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BB1961-759F-40DF-B77D-DE67871D09B7}" type="datetimeFigureOut">
              <a:rPr lang="en-US" smtClean="0"/>
              <a:t>11/12/2015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05E89D-7BA2-498F-9006-383AA9987C7D}" type="slidenum">
              <a:rPr lang="en-US" smtClean="0"/>
              <a:t>‹#›</a:t>
            </a:fld>
            <a:endParaRPr lang="en-US"/>
          </a:p>
        </p:txBody>
      </p:sp>
    </p:spTree>
    <p:extLst>
      <p:ext uri="{BB962C8B-B14F-4D97-AF65-F5344CB8AC3E}">
        <p14:creationId xmlns:p14="http://schemas.microsoft.com/office/powerpoint/2010/main" val="3822978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BB1961-759F-40DF-B77D-DE67871D09B7}" type="datetimeFigureOut">
              <a:rPr lang="en-US" smtClean="0"/>
              <a:t>11/12/2015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05E89D-7BA2-498F-9006-383AA9987C7D}" type="slidenum">
              <a:rPr lang="en-US" smtClean="0"/>
              <a:t>‹#›</a:t>
            </a:fld>
            <a:endParaRPr lang="en-US"/>
          </a:p>
        </p:txBody>
      </p:sp>
    </p:spTree>
    <p:extLst>
      <p:ext uri="{BB962C8B-B14F-4D97-AF65-F5344CB8AC3E}">
        <p14:creationId xmlns:p14="http://schemas.microsoft.com/office/powerpoint/2010/main" val="379707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BB1961-759F-40DF-B77D-DE67871D09B7}" type="datetimeFigureOut">
              <a:rPr lang="en-US" smtClean="0"/>
              <a:t>11/12/2015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05E89D-7BA2-498F-9006-383AA9987C7D}" type="slidenum">
              <a:rPr lang="en-US" smtClean="0"/>
              <a:t>‹#›</a:t>
            </a:fld>
            <a:endParaRPr lang="en-US"/>
          </a:p>
        </p:txBody>
      </p:sp>
    </p:spTree>
    <p:extLst>
      <p:ext uri="{BB962C8B-B14F-4D97-AF65-F5344CB8AC3E}">
        <p14:creationId xmlns:p14="http://schemas.microsoft.com/office/powerpoint/2010/main" val="136361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BB1961-759F-40DF-B77D-DE67871D09B7}" type="datetimeFigureOut">
              <a:rPr lang="en-US" smtClean="0"/>
              <a:t>11/12/2015</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C05E89D-7BA2-498F-9006-383AA9987C7D}" type="slidenum">
              <a:rPr lang="en-US" smtClean="0"/>
              <a:t>‹#›</a:t>
            </a:fld>
            <a:endParaRPr lang="en-US"/>
          </a:p>
        </p:txBody>
      </p:sp>
    </p:spTree>
    <p:extLst>
      <p:ext uri="{BB962C8B-B14F-4D97-AF65-F5344CB8AC3E}">
        <p14:creationId xmlns:p14="http://schemas.microsoft.com/office/powerpoint/2010/main" val="212685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B1961-759F-40DF-B77D-DE67871D09B7}" type="datetimeFigureOut">
              <a:rPr lang="en-US" smtClean="0"/>
              <a:t>11/12/2015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C05E89D-7BA2-498F-9006-383AA9987C7D}" type="slidenum">
              <a:rPr lang="en-US" smtClean="0"/>
              <a:t>‹#›</a:t>
            </a:fld>
            <a:endParaRPr lang="en-US"/>
          </a:p>
        </p:txBody>
      </p:sp>
    </p:spTree>
    <p:extLst>
      <p:ext uri="{BB962C8B-B14F-4D97-AF65-F5344CB8AC3E}">
        <p14:creationId xmlns:p14="http://schemas.microsoft.com/office/powerpoint/2010/main" val="954446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B1961-759F-40DF-B77D-DE67871D09B7}" type="datetimeFigureOut">
              <a:rPr lang="en-US" smtClean="0"/>
              <a:t>11/12/2015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C05E89D-7BA2-498F-9006-383AA9987C7D}" type="slidenum">
              <a:rPr lang="en-US" smtClean="0"/>
              <a:t>‹#›</a:t>
            </a:fld>
            <a:endParaRPr lang="en-US"/>
          </a:p>
        </p:txBody>
      </p:sp>
    </p:spTree>
    <p:extLst>
      <p:ext uri="{BB962C8B-B14F-4D97-AF65-F5344CB8AC3E}">
        <p14:creationId xmlns:p14="http://schemas.microsoft.com/office/powerpoint/2010/main" val="2342658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4BB1961-759F-40DF-B77D-DE67871D09B7}" type="datetimeFigureOut">
              <a:rPr lang="en-US" smtClean="0"/>
              <a:t>11/12/2015</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C05E89D-7BA2-498F-9006-383AA9987C7D}" type="slidenum">
              <a:rPr lang="en-US" smtClean="0"/>
              <a:t>‹#›</a:t>
            </a:fld>
            <a:endParaRPr lang="en-US"/>
          </a:p>
        </p:txBody>
      </p:sp>
    </p:spTree>
    <p:extLst>
      <p:ext uri="{BB962C8B-B14F-4D97-AF65-F5344CB8AC3E}">
        <p14:creationId xmlns:p14="http://schemas.microsoft.com/office/powerpoint/2010/main" val="3783405514"/>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 id="214748389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fr-FR" sz="4400" dirty="0"/>
              <a:t>Les recommandations par rapports aux emprunts lexicaux anglais en français dans l'économie </a:t>
            </a:r>
            <a:endParaRPr lang="en-US" sz="4400" dirty="0"/>
          </a:p>
        </p:txBody>
      </p:sp>
      <p:sp>
        <p:nvSpPr>
          <p:cNvPr id="3" name="Subtitle 2"/>
          <p:cNvSpPr>
            <a:spLocks noGrp="1"/>
          </p:cNvSpPr>
          <p:nvPr>
            <p:ph type="subTitle" idx="1"/>
          </p:nvPr>
        </p:nvSpPr>
        <p:spPr/>
        <p:txBody>
          <a:bodyPr numCol="3">
            <a:normAutofit fontScale="70000" lnSpcReduction="20000"/>
          </a:bodyPr>
          <a:lstStyle/>
          <a:p>
            <a:pPr algn="ctr"/>
            <a:r>
              <a:rPr lang="fr-FR" sz="4100" dirty="0" smtClean="0"/>
              <a:t>Zoran </a:t>
            </a:r>
            <a:r>
              <a:rPr lang="fr-FR" sz="4100" dirty="0" err="1" smtClean="0"/>
              <a:t>nIKolovski</a:t>
            </a:r>
            <a:endParaRPr lang="fr-FR" sz="4100" dirty="0" smtClean="0"/>
          </a:p>
          <a:p>
            <a:pPr algn="ctr"/>
            <a:r>
              <a:rPr lang="fr-FR" sz="2300" dirty="0" smtClean="0"/>
              <a:t>Université « Saint-Clément d'Ohrid » </a:t>
            </a:r>
            <a:r>
              <a:rPr lang="fr-FR" sz="2300" dirty="0"/>
              <a:t>de </a:t>
            </a:r>
            <a:r>
              <a:rPr lang="fr-FR" sz="2300" dirty="0" smtClean="0"/>
              <a:t>Bitola</a:t>
            </a:r>
          </a:p>
          <a:p>
            <a:pPr algn="ctr"/>
            <a:r>
              <a:rPr lang="fr-FR" sz="2300" dirty="0" smtClean="0"/>
              <a:t> République de Macédoine </a:t>
            </a:r>
            <a:endParaRPr lang="en-US" sz="2300" dirty="0"/>
          </a:p>
          <a:p>
            <a:pPr algn="ctr"/>
            <a:endParaRPr lang="fr-FR" sz="1700" dirty="0" smtClean="0"/>
          </a:p>
          <a:p>
            <a:pPr algn="ctr"/>
            <a:r>
              <a:rPr lang="fr-FR" sz="1700" dirty="0" smtClean="0"/>
              <a:t>zorannikolovski@yahoo.fr</a:t>
            </a:r>
            <a:endParaRPr lang="en-US" sz="1700" dirty="0"/>
          </a:p>
          <a:p>
            <a:pPr algn="ctr"/>
            <a:endParaRPr lang="en-US" dirty="0"/>
          </a:p>
        </p:txBody>
      </p:sp>
    </p:spTree>
    <p:extLst>
      <p:ext uri="{BB962C8B-B14F-4D97-AF65-F5344CB8AC3E}">
        <p14:creationId xmlns:p14="http://schemas.microsoft.com/office/powerpoint/2010/main" val="43133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GDT-</a:t>
            </a:r>
            <a:r>
              <a:rPr lang="fr-FR" sz="2400" dirty="0" smtClean="0"/>
              <a:t>Economie</a:t>
            </a:r>
            <a:r>
              <a:rPr lang="fr-FR" sz="2400" dirty="0"/>
              <a:t>, bourse, finances : </a:t>
            </a:r>
            <a:r>
              <a:rPr lang="fr-FR" sz="2400" dirty="0" smtClean="0"/>
              <a:t>16</a:t>
            </a:r>
            <a:r>
              <a:rPr lang="en-US" sz="2400" dirty="0" smtClean="0"/>
              <a:t>/56</a:t>
            </a:r>
            <a:r>
              <a:rPr lang="mk-MK" sz="2400" dirty="0" smtClean="0"/>
              <a:t> </a:t>
            </a:r>
            <a:r>
              <a:rPr lang="en-US" sz="2400" dirty="0" smtClean="0"/>
              <a:t>unit</a:t>
            </a:r>
            <a:r>
              <a:rPr lang="fr-FR" sz="2400" dirty="0" smtClean="0"/>
              <a:t>e</a:t>
            </a:r>
            <a:r>
              <a:rPr lang="en-US" sz="2400" dirty="0" smtClean="0"/>
              <a:t>s (28,57%) </a:t>
            </a:r>
            <a:endParaRPr lang="en-US" sz="2400" dirty="0"/>
          </a:p>
        </p:txBody>
      </p:sp>
      <p:sp>
        <p:nvSpPr>
          <p:cNvPr id="3" name="Content Placeholder 2"/>
          <p:cNvSpPr>
            <a:spLocks noGrp="1"/>
          </p:cNvSpPr>
          <p:nvPr>
            <p:ph sz="half" idx="1"/>
          </p:nvPr>
        </p:nvSpPr>
        <p:spPr/>
        <p:txBody>
          <a:bodyPr>
            <a:normAutofit fontScale="47500" lnSpcReduction="20000"/>
          </a:bodyPr>
          <a:lstStyle/>
          <a:p>
            <a:r>
              <a:rPr lang="fr-FR" sz="2500" b="1" dirty="0"/>
              <a:t>asiadollar / </a:t>
            </a:r>
            <a:r>
              <a:rPr lang="en-US" sz="2500" dirty="0" err="1"/>
              <a:t>asian</a:t>
            </a:r>
            <a:r>
              <a:rPr lang="en-US" sz="2500" dirty="0"/>
              <a:t>-dollar</a:t>
            </a:r>
            <a:r>
              <a:rPr lang="en-US" sz="2500" b="1" dirty="0"/>
              <a:t> </a:t>
            </a:r>
          </a:p>
          <a:p>
            <a:r>
              <a:rPr lang="fr-FR" sz="2500" b="1" dirty="0" err="1"/>
              <a:t>benchmarking</a:t>
            </a:r>
            <a:r>
              <a:rPr lang="fr-FR" sz="2500" dirty="0"/>
              <a:t> / </a:t>
            </a:r>
            <a:r>
              <a:rPr lang="fr-FR" sz="2500" u="sng" dirty="0"/>
              <a:t>étalonnage</a:t>
            </a:r>
            <a:r>
              <a:rPr lang="fr-FR" sz="2500" dirty="0"/>
              <a:t>, </a:t>
            </a:r>
            <a:r>
              <a:rPr lang="fr-FR" sz="2500" u="sng" dirty="0" err="1"/>
              <a:t>référenciation</a:t>
            </a:r>
            <a:r>
              <a:rPr lang="fr-FR" sz="2500" dirty="0"/>
              <a:t>, évaluation comparative, analyse comparative </a:t>
            </a:r>
          </a:p>
          <a:p>
            <a:r>
              <a:rPr lang="fr-FR" sz="2500" b="1" dirty="0"/>
              <a:t>cash-flow</a:t>
            </a:r>
            <a:r>
              <a:rPr lang="fr-FR" sz="2500" dirty="0"/>
              <a:t> / </a:t>
            </a:r>
            <a:r>
              <a:rPr lang="fr-FR" sz="2500" u="sng" dirty="0"/>
              <a:t>flux de trésorerie</a:t>
            </a:r>
            <a:r>
              <a:rPr lang="fr-FR" sz="2500" dirty="0"/>
              <a:t>, variation de trésorerie, sortie de fonds, rentrée de fonds, flux monétaire, flux financier</a:t>
            </a:r>
            <a:r>
              <a:rPr lang="fr-FR" sz="2500" b="1" dirty="0"/>
              <a:t> </a:t>
            </a:r>
          </a:p>
          <a:p>
            <a:r>
              <a:rPr lang="fr-FR" sz="2500" b="1" dirty="0"/>
              <a:t>factoring</a:t>
            </a:r>
            <a:r>
              <a:rPr lang="fr-FR" sz="2500" dirty="0"/>
              <a:t> / </a:t>
            </a:r>
            <a:r>
              <a:rPr lang="fr-FR" sz="2500" u="sng" dirty="0" smtClean="0"/>
              <a:t>affacturage</a:t>
            </a:r>
            <a:r>
              <a:rPr lang="fr-FR" sz="2500" dirty="0"/>
              <a:t>; </a:t>
            </a:r>
            <a:r>
              <a:rPr lang="fr-FR" sz="2500" b="1" i="1" dirty="0"/>
              <a:t>factor</a:t>
            </a:r>
            <a:r>
              <a:rPr lang="fr-FR" sz="2500" dirty="0"/>
              <a:t> </a:t>
            </a:r>
            <a:r>
              <a:rPr lang="fr-FR" sz="2500" dirty="0" smtClean="0"/>
              <a:t>/ </a:t>
            </a:r>
            <a:r>
              <a:rPr lang="fr-FR" sz="2500" i="1" u="sng" dirty="0" smtClean="0"/>
              <a:t>affactureur</a:t>
            </a:r>
            <a:r>
              <a:rPr lang="fr-FR" sz="2500" i="1" dirty="0" smtClean="0"/>
              <a:t>, </a:t>
            </a:r>
            <a:r>
              <a:rPr lang="fr-FR" sz="2500" i="1" dirty="0"/>
              <a:t>société d'affacturage</a:t>
            </a:r>
            <a:r>
              <a:rPr lang="fr-FR" sz="2500" i="1" dirty="0" smtClean="0"/>
              <a:t> </a:t>
            </a:r>
            <a:r>
              <a:rPr lang="fr-FR" sz="2500" b="1" dirty="0"/>
              <a:t> </a:t>
            </a:r>
          </a:p>
          <a:p>
            <a:r>
              <a:rPr lang="fr-FR" sz="2500" b="1" dirty="0"/>
              <a:t>input</a:t>
            </a:r>
            <a:r>
              <a:rPr lang="fr-FR" sz="2500" dirty="0"/>
              <a:t> /intrant(s</a:t>
            </a:r>
            <a:r>
              <a:rPr lang="fr-FR" sz="2500" dirty="0" smtClean="0"/>
              <a:t>), facteur(s</a:t>
            </a:r>
            <a:r>
              <a:rPr lang="fr-FR" sz="2500" dirty="0"/>
              <a:t>) de </a:t>
            </a:r>
            <a:r>
              <a:rPr lang="fr-FR" sz="2500" dirty="0" smtClean="0"/>
              <a:t>production, facteurs, </a:t>
            </a:r>
            <a:r>
              <a:rPr lang="fr-FR" sz="2500" dirty="0"/>
              <a:t>entrées, </a:t>
            </a:r>
          </a:p>
          <a:p>
            <a:r>
              <a:rPr lang="fr-FR" sz="2500" b="1" dirty="0"/>
              <a:t>outplacement</a:t>
            </a:r>
            <a:r>
              <a:rPr lang="fr-FR" sz="2500" dirty="0"/>
              <a:t> </a:t>
            </a:r>
            <a:r>
              <a:rPr lang="fr-FR" sz="2500" dirty="0" smtClean="0"/>
              <a:t>/ </a:t>
            </a:r>
            <a:r>
              <a:rPr lang="fr-FR" sz="2500" i="1" dirty="0"/>
              <a:t>reclassement </a:t>
            </a:r>
            <a:r>
              <a:rPr lang="fr-FR" sz="2500" i="1" dirty="0" smtClean="0"/>
              <a:t>externe</a:t>
            </a:r>
            <a:r>
              <a:rPr lang="fr-FR" sz="2500" dirty="0"/>
              <a:t>, </a:t>
            </a:r>
            <a:r>
              <a:rPr lang="fr-FR" sz="2500" u="sng" dirty="0"/>
              <a:t>replacement </a:t>
            </a:r>
            <a:r>
              <a:rPr lang="fr-FR" sz="2500" u="sng" dirty="0" smtClean="0"/>
              <a:t>externe</a:t>
            </a:r>
            <a:r>
              <a:rPr lang="fr-FR" sz="2500" dirty="0" smtClean="0"/>
              <a:t>, </a:t>
            </a:r>
            <a:r>
              <a:rPr lang="fr-FR" sz="2500" i="1" dirty="0" smtClean="0"/>
              <a:t>aide </a:t>
            </a:r>
            <a:r>
              <a:rPr lang="fr-FR" sz="2500" i="1" dirty="0"/>
              <a:t>au </a:t>
            </a:r>
            <a:r>
              <a:rPr lang="fr-FR" sz="2500" i="1" dirty="0" smtClean="0"/>
              <a:t>reclassement</a:t>
            </a:r>
            <a:endParaRPr lang="fr-FR" sz="2500" dirty="0"/>
          </a:p>
          <a:p>
            <a:r>
              <a:rPr lang="fr-FR" sz="2500" b="1" dirty="0"/>
              <a:t>output</a:t>
            </a:r>
            <a:r>
              <a:rPr lang="fr-FR" sz="2500" dirty="0"/>
              <a:t> </a:t>
            </a:r>
            <a:r>
              <a:rPr lang="en-US" sz="2500" dirty="0"/>
              <a:t>/ </a:t>
            </a:r>
            <a:r>
              <a:rPr lang="fr-FR" sz="2500" i="1" dirty="0"/>
              <a:t>production</a:t>
            </a:r>
            <a:r>
              <a:rPr lang="fr-FR" sz="2500" dirty="0"/>
              <a:t>, </a:t>
            </a:r>
            <a:r>
              <a:rPr lang="fr-FR" sz="2500" i="1" dirty="0" smtClean="0"/>
              <a:t>sorties</a:t>
            </a:r>
            <a:r>
              <a:rPr lang="fr-FR" sz="2500" dirty="0"/>
              <a:t>, </a:t>
            </a:r>
            <a:r>
              <a:rPr lang="fr-FR" sz="2500" i="1" dirty="0" smtClean="0"/>
              <a:t>sortants</a:t>
            </a:r>
            <a:r>
              <a:rPr lang="fr-FR" sz="2500" dirty="0"/>
              <a:t>, </a:t>
            </a:r>
            <a:r>
              <a:rPr lang="fr-FR" sz="2500" i="1" dirty="0" smtClean="0"/>
              <a:t>produits</a:t>
            </a:r>
            <a:r>
              <a:rPr lang="fr-FR" sz="2500" dirty="0"/>
              <a:t>, </a:t>
            </a:r>
            <a:r>
              <a:rPr lang="fr-FR" sz="2500" i="1" dirty="0" smtClean="0"/>
              <a:t>extrants</a:t>
            </a:r>
            <a:endParaRPr lang="en-US" sz="2500" dirty="0"/>
          </a:p>
          <a:p>
            <a:r>
              <a:rPr lang="fr-FR" sz="2500" b="1" dirty="0"/>
              <a:t>package deal</a:t>
            </a:r>
            <a:r>
              <a:rPr lang="fr-FR" sz="2500" dirty="0"/>
              <a:t> / offre </a:t>
            </a:r>
            <a:r>
              <a:rPr lang="fr-FR" sz="2500" dirty="0" smtClean="0"/>
              <a:t>globale</a:t>
            </a:r>
          </a:p>
          <a:p>
            <a:r>
              <a:rPr lang="fr-FR" sz="2500" b="1" i="1" dirty="0"/>
              <a:t>raider</a:t>
            </a:r>
            <a:r>
              <a:rPr lang="fr-FR" sz="2500" i="1" dirty="0"/>
              <a:t> / </a:t>
            </a:r>
            <a:r>
              <a:rPr lang="fr-FR" sz="2500" i="1" u="sng" dirty="0"/>
              <a:t>attaquant</a:t>
            </a:r>
            <a:r>
              <a:rPr lang="fr-FR" sz="2500" i="1" dirty="0"/>
              <a:t>, prédateur, raider </a:t>
            </a:r>
            <a:endParaRPr lang="fr-FR" sz="2500" i="1" dirty="0" smtClean="0"/>
          </a:p>
          <a:p>
            <a:pPr marL="0" indent="0">
              <a:buNone/>
            </a:pPr>
            <a:endParaRPr lang="en-US" dirty="0"/>
          </a:p>
        </p:txBody>
      </p:sp>
      <p:sp>
        <p:nvSpPr>
          <p:cNvPr id="4" name="Content Placeholder 3"/>
          <p:cNvSpPr>
            <a:spLocks noGrp="1"/>
          </p:cNvSpPr>
          <p:nvPr>
            <p:ph sz="half" idx="2"/>
          </p:nvPr>
        </p:nvSpPr>
        <p:spPr/>
        <p:txBody>
          <a:bodyPr>
            <a:normAutofit fontScale="47500" lnSpcReduction="20000"/>
          </a:bodyPr>
          <a:lstStyle/>
          <a:p>
            <a:r>
              <a:rPr lang="fr-FR" sz="2500" b="1" dirty="0"/>
              <a:t>soft landing</a:t>
            </a:r>
            <a:r>
              <a:rPr lang="mk-MK" sz="2500" b="1" dirty="0"/>
              <a:t> / </a:t>
            </a:r>
            <a:r>
              <a:rPr lang="fr-FR" sz="2500" i="1" u="sng" dirty="0"/>
              <a:t>atterrissage en douceur</a:t>
            </a:r>
            <a:endParaRPr lang="fr-FR" sz="2500" dirty="0"/>
          </a:p>
          <a:p>
            <a:r>
              <a:rPr lang="fr-FR" sz="2500" b="1" dirty="0" smtClean="0"/>
              <a:t>start-up</a:t>
            </a:r>
            <a:r>
              <a:rPr lang="fr-FR" sz="2500" b="1" dirty="0"/>
              <a:t>/ </a:t>
            </a:r>
            <a:r>
              <a:rPr lang="fr-FR" sz="2500" i="1" u="sng" dirty="0"/>
              <a:t>jeune pousse</a:t>
            </a:r>
          </a:p>
          <a:p>
            <a:r>
              <a:rPr lang="fr-FR" sz="2500" b="1" dirty="0" smtClean="0"/>
              <a:t>take-off/</a:t>
            </a:r>
            <a:r>
              <a:rPr lang="fr-FR" sz="2500" i="1" dirty="0"/>
              <a:t> </a:t>
            </a:r>
            <a:r>
              <a:rPr lang="fr-FR" sz="2500" i="1" u="sng" dirty="0"/>
              <a:t>décollage</a:t>
            </a:r>
            <a:endParaRPr lang="fr-FR" sz="2500" b="1" u="sng" dirty="0"/>
          </a:p>
          <a:p>
            <a:r>
              <a:rPr lang="fr-FR" sz="2500" b="1" dirty="0" smtClean="0"/>
              <a:t>trader</a:t>
            </a:r>
            <a:r>
              <a:rPr lang="fr-FR" sz="2500" b="1" dirty="0" smtClean="0"/>
              <a:t>/</a:t>
            </a:r>
            <a:r>
              <a:rPr lang="fr-FR" sz="2500" i="1" dirty="0"/>
              <a:t> </a:t>
            </a:r>
            <a:r>
              <a:rPr lang="fr-FR" sz="2500" i="1" dirty="0" smtClean="0"/>
              <a:t>négociateur</a:t>
            </a:r>
            <a:r>
              <a:rPr lang="fr-FR" sz="2500" i="1" dirty="0"/>
              <a:t>, </a:t>
            </a:r>
            <a:r>
              <a:rPr lang="fr-FR" sz="2500" i="1" u="sng" dirty="0"/>
              <a:t>opérateur de marché </a:t>
            </a:r>
            <a:r>
              <a:rPr lang="fr-FR" sz="2500" b="1" u="sng" dirty="0" smtClean="0"/>
              <a:t> </a:t>
            </a:r>
            <a:endParaRPr lang="fr-FR" sz="2500" b="1" u="sng" dirty="0"/>
          </a:p>
          <a:p>
            <a:r>
              <a:rPr lang="fr-FR" sz="2500" b="1" dirty="0"/>
              <a:t>venture capital/ </a:t>
            </a:r>
            <a:r>
              <a:rPr lang="fr-FR" sz="2500" dirty="0"/>
              <a:t>capital de </a:t>
            </a:r>
            <a:r>
              <a:rPr lang="fr-FR" sz="2500" dirty="0" smtClean="0"/>
              <a:t>risque, </a:t>
            </a:r>
            <a:r>
              <a:rPr lang="fr-FR" sz="2500" u="sng" dirty="0" smtClean="0"/>
              <a:t>capital </a:t>
            </a:r>
            <a:r>
              <a:rPr lang="fr-FR" sz="2500" u="sng" dirty="0"/>
              <a:t>risque</a:t>
            </a:r>
            <a:r>
              <a:rPr lang="fr-FR" sz="2500" dirty="0"/>
              <a:t>, </a:t>
            </a:r>
            <a:r>
              <a:rPr lang="fr-FR" sz="2500" dirty="0" smtClean="0"/>
              <a:t>capitaux </a:t>
            </a:r>
            <a:r>
              <a:rPr lang="fr-FR" sz="2500" dirty="0"/>
              <a:t>de risque, </a:t>
            </a:r>
            <a:r>
              <a:rPr lang="fr-FR" sz="2500" dirty="0" smtClean="0"/>
              <a:t>capitaux </a:t>
            </a:r>
            <a:r>
              <a:rPr lang="fr-FR" sz="2500" dirty="0"/>
              <a:t>à risque, </a:t>
            </a:r>
            <a:r>
              <a:rPr lang="fr-FR" sz="2500" dirty="0" smtClean="0"/>
              <a:t>capitaux </a:t>
            </a:r>
            <a:r>
              <a:rPr lang="fr-FR" sz="2500" dirty="0"/>
              <a:t>risque, </a:t>
            </a:r>
            <a:r>
              <a:rPr lang="fr-FR" sz="2500" dirty="0" smtClean="0"/>
              <a:t>capital </a:t>
            </a:r>
            <a:r>
              <a:rPr lang="fr-FR" sz="2500" dirty="0"/>
              <a:t>aventure, n. m. (rare</a:t>
            </a:r>
            <a:r>
              <a:rPr lang="fr-FR" sz="2500" dirty="0" smtClean="0"/>
              <a:t>)</a:t>
            </a:r>
          </a:p>
          <a:p>
            <a:r>
              <a:rPr lang="fr-FR" sz="2500" b="1" i="1" dirty="0"/>
              <a:t>Société de venture </a:t>
            </a:r>
            <a:r>
              <a:rPr lang="fr-FR" sz="2500" b="1" i="1" dirty="0" smtClean="0"/>
              <a:t>capital</a:t>
            </a:r>
            <a:r>
              <a:rPr lang="fr-FR" sz="2500" i="1" dirty="0" smtClean="0"/>
              <a:t>/ </a:t>
            </a:r>
            <a:r>
              <a:rPr lang="fr-FR" sz="2500" i="1" dirty="0"/>
              <a:t>société de capital de </a:t>
            </a:r>
            <a:r>
              <a:rPr lang="fr-FR" sz="2500" i="1" dirty="0" smtClean="0"/>
              <a:t>risque, SCR, société </a:t>
            </a:r>
            <a:r>
              <a:rPr lang="fr-FR" sz="2500" i="1" dirty="0"/>
              <a:t>de capital </a:t>
            </a:r>
            <a:r>
              <a:rPr lang="fr-FR" sz="2500" i="1" dirty="0" smtClean="0"/>
              <a:t>risque, société </a:t>
            </a:r>
            <a:r>
              <a:rPr lang="fr-FR" sz="2500" i="1" dirty="0"/>
              <a:t>à capital de </a:t>
            </a:r>
            <a:r>
              <a:rPr lang="fr-FR" sz="2500" i="1" dirty="0" smtClean="0"/>
              <a:t>risque, société </a:t>
            </a:r>
            <a:r>
              <a:rPr lang="fr-FR" sz="2500" i="1" dirty="0"/>
              <a:t>à capital </a:t>
            </a:r>
            <a:r>
              <a:rPr lang="fr-FR" sz="2500" i="1" dirty="0" smtClean="0"/>
              <a:t>risque, société </a:t>
            </a:r>
            <a:r>
              <a:rPr lang="fr-FR" sz="2500" i="1" dirty="0"/>
              <a:t>de capitaux de </a:t>
            </a:r>
            <a:r>
              <a:rPr lang="fr-FR" sz="2500" i="1" dirty="0" smtClean="0"/>
              <a:t>risque, société </a:t>
            </a:r>
            <a:r>
              <a:rPr lang="fr-FR" sz="2500" i="1" dirty="0"/>
              <a:t>d'investissement en capital de </a:t>
            </a:r>
            <a:r>
              <a:rPr lang="fr-FR" sz="2500" i="1" dirty="0" smtClean="0"/>
              <a:t>risque, société </a:t>
            </a:r>
            <a:r>
              <a:rPr lang="fr-FR" sz="2500" i="1" dirty="0"/>
              <a:t>d'investissement en capital </a:t>
            </a:r>
            <a:r>
              <a:rPr lang="fr-FR" sz="2500" i="1" dirty="0" smtClean="0"/>
              <a:t>risque</a:t>
            </a:r>
          </a:p>
          <a:p>
            <a:r>
              <a:rPr lang="fr-FR" sz="2500" b="1" dirty="0"/>
              <a:t>venture </a:t>
            </a:r>
            <a:r>
              <a:rPr lang="fr-FR" sz="2500" b="1" dirty="0" err="1" smtClean="0"/>
              <a:t>capitalist</a:t>
            </a:r>
            <a:r>
              <a:rPr lang="fr-FR" sz="2500" dirty="0" smtClean="0"/>
              <a:t>/</a:t>
            </a:r>
            <a:r>
              <a:rPr lang="fr-FR" sz="2500" b="1" dirty="0"/>
              <a:t> </a:t>
            </a:r>
            <a:r>
              <a:rPr lang="fr-FR" sz="2500" dirty="0"/>
              <a:t>investisseur en capital de </a:t>
            </a:r>
            <a:r>
              <a:rPr lang="fr-FR" sz="2500" dirty="0" smtClean="0"/>
              <a:t>risque, investisseuse </a:t>
            </a:r>
            <a:r>
              <a:rPr lang="fr-FR" sz="2500" dirty="0"/>
              <a:t>en capital de risque </a:t>
            </a:r>
            <a:r>
              <a:rPr lang="fr-FR" sz="2500" dirty="0" smtClean="0"/>
              <a:t>, investisseur </a:t>
            </a:r>
            <a:r>
              <a:rPr lang="fr-FR" sz="2500" dirty="0"/>
              <a:t>de capital de </a:t>
            </a:r>
            <a:r>
              <a:rPr lang="fr-FR" sz="2500" dirty="0" smtClean="0"/>
              <a:t>risque, investisseuse </a:t>
            </a:r>
            <a:r>
              <a:rPr lang="fr-FR" sz="2500" dirty="0"/>
              <a:t>de capital de </a:t>
            </a:r>
            <a:r>
              <a:rPr lang="fr-FR" sz="2500" dirty="0" smtClean="0"/>
              <a:t>risque, investisseur </a:t>
            </a:r>
            <a:r>
              <a:rPr lang="fr-FR" sz="2500" dirty="0"/>
              <a:t>de </a:t>
            </a:r>
            <a:r>
              <a:rPr lang="fr-FR" sz="2500" dirty="0" smtClean="0"/>
              <a:t>CR, investisseuse </a:t>
            </a:r>
            <a:r>
              <a:rPr lang="fr-FR" sz="2500" dirty="0"/>
              <a:t>de </a:t>
            </a:r>
            <a:r>
              <a:rPr lang="fr-FR" sz="2500" dirty="0" smtClean="0"/>
              <a:t>CR, capital </a:t>
            </a:r>
            <a:r>
              <a:rPr lang="fr-FR" sz="2500" dirty="0" err="1" smtClean="0"/>
              <a:t>risqueur</a:t>
            </a:r>
            <a:r>
              <a:rPr lang="fr-FR" sz="2500" dirty="0" smtClean="0"/>
              <a:t>, CR, capital </a:t>
            </a:r>
            <a:r>
              <a:rPr lang="fr-FR" sz="2500" dirty="0" err="1" smtClean="0"/>
              <a:t>risqueuse</a:t>
            </a:r>
            <a:endParaRPr lang="fr-FR" sz="2500" i="1" dirty="0"/>
          </a:p>
          <a:p>
            <a:endParaRPr lang="fr-FR" b="1" dirty="0"/>
          </a:p>
          <a:p>
            <a:pPr marL="0" indent="0">
              <a:buNone/>
            </a:pPr>
            <a:endParaRPr lang="en-US" dirty="0"/>
          </a:p>
        </p:txBody>
      </p:sp>
    </p:spTree>
    <p:extLst>
      <p:ext uri="{BB962C8B-B14F-4D97-AF65-F5344CB8AC3E}">
        <p14:creationId xmlns:p14="http://schemas.microsoft.com/office/powerpoint/2010/main" val="1397753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sz="3200" dirty="0" smtClean="0"/>
              <a:t>JORF </a:t>
            </a:r>
            <a:r>
              <a:rPr lang="mk-MK" sz="3200" dirty="0" smtClean="0"/>
              <a:t>+</a:t>
            </a:r>
            <a:r>
              <a:rPr lang="fr-FR" sz="3200" dirty="0" smtClean="0"/>
              <a:t> </a:t>
            </a:r>
            <a:r>
              <a:rPr lang="fr-FR" sz="3200" dirty="0"/>
              <a:t>GDT (Economie, bourse, </a:t>
            </a:r>
            <a:r>
              <a:rPr lang="fr-FR" sz="3200" dirty="0" smtClean="0"/>
              <a:t>finances)</a:t>
            </a:r>
            <a:endParaRPr lang="en-US" sz="3200" dirty="0"/>
          </a:p>
        </p:txBody>
      </p:sp>
      <p:sp>
        <p:nvSpPr>
          <p:cNvPr id="3" name="Content Placeholder 2"/>
          <p:cNvSpPr>
            <a:spLocks noGrp="1"/>
          </p:cNvSpPr>
          <p:nvPr>
            <p:ph idx="1"/>
          </p:nvPr>
        </p:nvSpPr>
        <p:spPr/>
        <p:txBody>
          <a:bodyPr>
            <a:normAutofit fontScale="62500" lnSpcReduction="20000"/>
          </a:bodyPr>
          <a:lstStyle/>
          <a:p>
            <a:r>
              <a:rPr lang="en-US" b="1" i="1" dirty="0"/>
              <a:t>benchmarking</a:t>
            </a:r>
            <a:r>
              <a:rPr lang="en-US" i="1" dirty="0"/>
              <a:t> </a:t>
            </a:r>
            <a:r>
              <a:rPr lang="mk-MK" i="1" dirty="0"/>
              <a:t>/ </a:t>
            </a:r>
            <a:r>
              <a:rPr lang="fr-FR" i="1" u="sng" dirty="0" err="1"/>
              <a:t>référenciation</a:t>
            </a:r>
            <a:r>
              <a:rPr lang="fr-FR" i="1" dirty="0"/>
              <a:t>,</a:t>
            </a:r>
            <a:r>
              <a:rPr lang="mk-MK" i="1" dirty="0"/>
              <a:t> </a:t>
            </a:r>
            <a:r>
              <a:rPr lang="fr-FR" i="1" u="sng" dirty="0"/>
              <a:t>étalonnage</a:t>
            </a:r>
            <a:r>
              <a:rPr lang="fr-FR" i="1" dirty="0"/>
              <a:t>,</a:t>
            </a:r>
            <a:r>
              <a:rPr lang="mk-MK" i="1" dirty="0"/>
              <a:t> </a:t>
            </a:r>
            <a:r>
              <a:rPr lang="fr-FR" i="1" dirty="0" smtClean="0"/>
              <a:t>parangonnage /</a:t>
            </a:r>
            <a:r>
              <a:rPr lang="fr-FR" dirty="0" smtClean="0"/>
              <a:t> </a:t>
            </a:r>
            <a:r>
              <a:rPr lang="fr-FR" dirty="0"/>
              <a:t>évaluation comparative, analyse </a:t>
            </a:r>
            <a:r>
              <a:rPr lang="fr-FR" dirty="0" smtClean="0"/>
              <a:t>comparative</a:t>
            </a:r>
          </a:p>
          <a:p>
            <a:r>
              <a:rPr lang="en-US" b="1" i="1" dirty="0"/>
              <a:t>cash-flow </a:t>
            </a:r>
            <a:r>
              <a:rPr lang="en-US" i="1" dirty="0"/>
              <a:t>/ </a:t>
            </a:r>
            <a:r>
              <a:rPr lang="en-US" i="1" dirty="0" err="1">
                <a:solidFill>
                  <a:schemeClr val="tx1"/>
                </a:solidFill>
              </a:rPr>
              <a:t>capacité</a:t>
            </a:r>
            <a:r>
              <a:rPr lang="en-US" i="1" dirty="0">
                <a:solidFill>
                  <a:schemeClr val="tx1"/>
                </a:solidFill>
              </a:rPr>
              <a:t> </a:t>
            </a:r>
            <a:r>
              <a:rPr lang="en-US" i="1" dirty="0" err="1">
                <a:solidFill>
                  <a:schemeClr val="tx1"/>
                </a:solidFill>
              </a:rPr>
              <a:t>d'autofinancement</a:t>
            </a:r>
            <a:r>
              <a:rPr lang="en-US" i="1" dirty="0">
                <a:solidFill>
                  <a:schemeClr val="tx1"/>
                </a:solidFill>
              </a:rPr>
              <a:t> </a:t>
            </a:r>
            <a:r>
              <a:rPr lang="en-US" i="1" dirty="0" err="1">
                <a:solidFill>
                  <a:schemeClr val="tx1"/>
                </a:solidFill>
              </a:rPr>
              <a:t>ou</a:t>
            </a:r>
            <a:r>
              <a:rPr lang="en-US" i="1" dirty="0">
                <a:solidFill>
                  <a:schemeClr val="tx1"/>
                </a:solidFill>
              </a:rPr>
              <a:t> CAF; </a:t>
            </a:r>
            <a:r>
              <a:rPr lang="en-US" i="1" u="sng" dirty="0">
                <a:solidFill>
                  <a:schemeClr val="tx1"/>
                </a:solidFill>
              </a:rPr>
              <a:t>flux de </a:t>
            </a:r>
            <a:r>
              <a:rPr lang="en-US" i="1" u="sng" dirty="0" err="1" smtClean="0">
                <a:solidFill>
                  <a:schemeClr val="tx1"/>
                </a:solidFill>
              </a:rPr>
              <a:t>trésorerie</a:t>
            </a:r>
            <a:r>
              <a:rPr lang="en-US" i="1" u="sng" dirty="0" smtClean="0">
                <a:solidFill>
                  <a:schemeClr val="tx1"/>
                </a:solidFill>
              </a:rPr>
              <a:t> / </a:t>
            </a:r>
            <a:r>
              <a:rPr lang="fr-FR" dirty="0"/>
              <a:t>variation de trésorerie, sortie de fonds, rentrée de fonds, flux monétaire, flux </a:t>
            </a:r>
            <a:r>
              <a:rPr lang="fr-FR" dirty="0" smtClean="0"/>
              <a:t>financier</a:t>
            </a:r>
          </a:p>
          <a:p>
            <a:r>
              <a:rPr lang="en-US" b="1" i="1" dirty="0">
                <a:solidFill>
                  <a:schemeClr val="tx1"/>
                </a:solidFill>
              </a:rPr>
              <a:t>factoring</a:t>
            </a:r>
            <a:r>
              <a:rPr lang="en-US" i="1" dirty="0">
                <a:solidFill>
                  <a:schemeClr val="tx1"/>
                </a:solidFill>
              </a:rPr>
              <a:t> / </a:t>
            </a:r>
            <a:r>
              <a:rPr lang="fr-FR" i="1" u="sng" dirty="0" smtClean="0"/>
              <a:t>affacturage</a:t>
            </a:r>
          </a:p>
          <a:p>
            <a:r>
              <a:rPr lang="fr-FR" b="1" i="1" dirty="0"/>
              <a:t>factor</a:t>
            </a:r>
            <a:r>
              <a:rPr lang="fr-FR" i="1" dirty="0"/>
              <a:t> / </a:t>
            </a:r>
            <a:r>
              <a:rPr lang="fr-FR" i="1" u="sng" dirty="0" smtClean="0"/>
              <a:t>affactureur/ </a:t>
            </a:r>
            <a:r>
              <a:rPr lang="fr-FR" i="1" dirty="0" smtClean="0"/>
              <a:t>société </a:t>
            </a:r>
            <a:r>
              <a:rPr lang="fr-FR" i="1" dirty="0"/>
              <a:t>d'affacturage </a:t>
            </a:r>
            <a:endParaRPr lang="fr-FR" i="1" dirty="0" smtClean="0"/>
          </a:p>
          <a:p>
            <a:r>
              <a:rPr lang="en-US" b="1" i="1" dirty="0">
                <a:solidFill>
                  <a:schemeClr val="tx1"/>
                </a:solidFill>
              </a:rPr>
              <a:t>outplacement</a:t>
            </a:r>
            <a:r>
              <a:rPr lang="en-US" i="1" dirty="0">
                <a:solidFill>
                  <a:schemeClr val="tx1"/>
                </a:solidFill>
              </a:rPr>
              <a:t> / </a:t>
            </a:r>
            <a:r>
              <a:rPr lang="en-US" i="1" u="sng" dirty="0">
                <a:solidFill>
                  <a:schemeClr val="tx1"/>
                </a:solidFill>
              </a:rPr>
              <a:t>replacement </a:t>
            </a:r>
            <a:r>
              <a:rPr lang="en-US" i="1" u="sng" dirty="0" err="1" smtClean="0">
                <a:solidFill>
                  <a:schemeClr val="tx1"/>
                </a:solidFill>
              </a:rPr>
              <a:t>externe</a:t>
            </a:r>
            <a:r>
              <a:rPr lang="en-US" i="1" u="sng" dirty="0" smtClean="0">
                <a:solidFill>
                  <a:schemeClr val="tx1"/>
                </a:solidFill>
              </a:rPr>
              <a:t> / </a:t>
            </a:r>
            <a:r>
              <a:rPr lang="fr-FR" i="1" dirty="0" smtClean="0"/>
              <a:t>reclassement </a:t>
            </a:r>
            <a:r>
              <a:rPr lang="fr-FR" i="1" dirty="0"/>
              <a:t>externe</a:t>
            </a:r>
            <a:r>
              <a:rPr lang="fr-FR" dirty="0" smtClean="0"/>
              <a:t>, </a:t>
            </a:r>
            <a:r>
              <a:rPr lang="fr-FR" i="1" dirty="0" smtClean="0"/>
              <a:t>aide </a:t>
            </a:r>
            <a:r>
              <a:rPr lang="fr-FR" i="1" dirty="0"/>
              <a:t>au reclassement</a:t>
            </a:r>
            <a:endParaRPr lang="fr-FR" dirty="0"/>
          </a:p>
          <a:p>
            <a:r>
              <a:rPr lang="en-US" b="1" i="1" dirty="0">
                <a:solidFill>
                  <a:schemeClr val="tx1"/>
                </a:solidFill>
              </a:rPr>
              <a:t>raider</a:t>
            </a:r>
            <a:r>
              <a:rPr lang="en-US" i="1" dirty="0">
                <a:solidFill>
                  <a:schemeClr val="tx1"/>
                </a:solidFill>
              </a:rPr>
              <a:t> / </a:t>
            </a:r>
            <a:r>
              <a:rPr lang="fr-FR" i="1" u="sng" dirty="0" smtClean="0"/>
              <a:t>attaquant</a:t>
            </a:r>
            <a:r>
              <a:rPr lang="fr-FR" i="1" dirty="0" smtClean="0"/>
              <a:t> / prédateur</a:t>
            </a:r>
            <a:r>
              <a:rPr lang="fr-FR" i="1" dirty="0"/>
              <a:t>, raider </a:t>
            </a:r>
          </a:p>
          <a:p>
            <a:r>
              <a:rPr lang="en-US" b="1" i="1" dirty="0">
                <a:solidFill>
                  <a:schemeClr val="tx1"/>
                </a:solidFill>
              </a:rPr>
              <a:t>soft landing </a:t>
            </a:r>
            <a:r>
              <a:rPr lang="en-US" i="1" dirty="0" smtClean="0">
                <a:solidFill>
                  <a:schemeClr val="tx1"/>
                </a:solidFill>
              </a:rPr>
              <a:t>// </a:t>
            </a:r>
            <a:r>
              <a:rPr lang="fr-FR" i="1" u="sng" dirty="0"/>
              <a:t>atterrissage en </a:t>
            </a:r>
            <a:r>
              <a:rPr lang="fr-FR" i="1" u="sng" dirty="0" smtClean="0"/>
              <a:t>douceur </a:t>
            </a:r>
            <a:endParaRPr lang="en-US" i="1" u="sng" dirty="0">
              <a:solidFill>
                <a:srgbClr val="FF0000"/>
              </a:solidFill>
            </a:endParaRPr>
          </a:p>
          <a:p>
            <a:r>
              <a:rPr lang="fr-FR" b="1" dirty="0"/>
              <a:t> </a:t>
            </a:r>
            <a:r>
              <a:rPr lang="fr-FR" b="1" i="1" dirty="0"/>
              <a:t>start-up</a:t>
            </a:r>
            <a:r>
              <a:rPr lang="fr-FR" i="1" dirty="0"/>
              <a:t> </a:t>
            </a:r>
            <a:r>
              <a:rPr lang="fr-FR" i="1" dirty="0" smtClean="0"/>
              <a:t>// </a:t>
            </a:r>
            <a:r>
              <a:rPr lang="fr-FR" i="1" u="sng" dirty="0"/>
              <a:t>jeune pousse</a:t>
            </a:r>
          </a:p>
          <a:p>
            <a:r>
              <a:rPr lang="en-US" b="1" i="1" dirty="0">
                <a:solidFill>
                  <a:schemeClr val="tx1"/>
                </a:solidFill>
              </a:rPr>
              <a:t>take-off</a:t>
            </a:r>
            <a:r>
              <a:rPr lang="en-US" i="1" dirty="0">
                <a:solidFill>
                  <a:schemeClr val="tx1"/>
                </a:solidFill>
              </a:rPr>
              <a:t> </a:t>
            </a:r>
            <a:r>
              <a:rPr lang="en-US" i="1" dirty="0" smtClean="0">
                <a:solidFill>
                  <a:schemeClr val="tx1"/>
                </a:solidFill>
              </a:rPr>
              <a:t>// </a:t>
            </a:r>
            <a:r>
              <a:rPr lang="fr-FR" i="1" u="sng" dirty="0" smtClean="0"/>
              <a:t>décollage</a:t>
            </a:r>
          </a:p>
          <a:p>
            <a:r>
              <a:rPr lang="en-US" b="1" i="1" dirty="0">
                <a:solidFill>
                  <a:schemeClr val="tx1"/>
                </a:solidFill>
              </a:rPr>
              <a:t>trader</a:t>
            </a:r>
            <a:r>
              <a:rPr lang="en-US" i="1" dirty="0">
                <a:solidFill>
                  <a:schemeClr val="tx1"/>
                </a:solidFill>
              </a:rPr>
              <a:t> / </a:t>
            </a:r>
            <a:r>
              <a:rPr lang="fr-FR" i="1" u="sng" dirty="0"/>
              <a:t>opérateur,-</a:t>
            </a:r>
            <a:r>
              <a:rPr lang="fr-FR" i="1" u="sng" dirty="0" err="1"/>
              <a:t>trice</a:t>
            </a:r>
            <a:r>
              <a:rPr lang="fr-FR" i="1" u="sng" dirty="0"/>
              <a:t> de marché</a:t>
            </a:r>
            <a:r>
              <a:rPr lang="fr-FR" i="1" dirty="0"/>
              <a:t>; opérateur, -</a:t>
            </a:r>
            <a:r>
              <a:rPr lang="fr-FR" i="1" dirty="0" err="1"/>
              <a:t>trice</a:t>
            </a:r>
            <a:r>
              <a:rPr lang="fr-FR" i="1" dirty="0"/>
              <a:t> / négociateur</a:t>
            </a:r>
            <a:r>
              <a:rPr lang="fr-FR" i="1" u="sng" dirty="0"/>
              <a:t> </a:t>
            </a:r>
            <a:r>
              <a:rPr lang="fr-FR" b="1" u="sng" dirty="0"/>
              <a:t> </a:t>
            </a:r>
          </a:p>
          <a:p>
            <a:r>
              <a:rPr lang="fr-FR" b="1" i="1" dirty="0"/>
              <a:t>venture capital </a:t>
            </a:r>
            <a:r>
              <a:rPr lang="fr-FR" i="1" dirty="0"/>
              <a:t>/ </a:t>
            </a:r>
            <a:r>
              <a:rPr lang="fr-FR" i="1" u="sng" dirty="0"/>
              <a:t>capital-risque / </a:t>
            </a:r>
            <a:r>
              <a:rPr lang="fr-FR" dirty="0"/>
              <a:t>capital de risque, capitaux de risque, capitaux à risque, capitaux risque, capital aventure, n. m. (rare</a:t>
            </a:r>
            <a:r>
              <a:rPr lang="fr-FR" dirty="0" smtClean="0"/>
              <a:t>)</a:t>
            </a:r>
            <a:endParaRPr lang="fr-FR" i="1" u="sng" dirty="0"/>
          </a:p>
          <a:p>
            <a:endParaRPr lang="fr-FR" dirty="0"/>
          </a:p>
        </p:txBody>
      </p:sp>
    </p:spTree>
    <p:extLst>
      <p:ext uri="{BB962C8B-B14F-4D97-AF65-F5344CB8AC3E}">
        <p14:creationId xmlns:p14="http://schemas.microsoft.com/office/powerpoint/2010/main" val="147999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JORF - Commerce </a:t>
            </a:r>
            <a:r>
              <a:rPr lang="en-US" sz="2800" dirty="0"/>
              <a:t>et </a:t>
            </a:r>
            <a:r>
              <a:rPr lang="en-US" sz="2800" dirty="0" smtClean="0"/>
              <a:t>P</a:t>
            </a:r>
            <a:r>
              <a:rPr lang="fr-FR" sz="2800" dirty="0" err="1" smtClean="0"/>
              <a:t>ublicité</a:t>
            </a:r>
            <a:r>
              <a:rPr lang="fr-FR" sz="2800" dirty="0" smtClean="0"/>
              <a:t> </a:t>
            </a:r>
            <a:r>
              <a:rPr lang="fr-FR" sz="2800" dirty="0" smtClean="0"/>
              <a:t>: 32</a:t>
            </a:r>
            <a:r>
              <a:rPr lang="en-US" sz="2800" dirty="0" smtClean="0"/>
              <a:t>/50 </a:t>
            </a:r>
            <a:r>
              <a:rPr lang="en-US" sz="2800" dirty="0" smtClean="0"/>
              <a:t>unites </a:t>
            </a:r>
            <a:r>
              <a:rPr lang="en-US" sz="2800" dirty="0" smtClean="0">
                <a:solidFill>
                  <a:schemeClr val="bg1"/>
                </a:solidFill>
              </a:rPr>
              <a:t>(</a:t>
            </a:r>
            <a:r>
              <a:rPr lang="mk-MK" sz="2800" dirty="0" smtClean="0">
                <a:solidFill>
                  <a:schemeClr val="bg1"/>
                </a:solidFill>
              </a:rPr>
              <a:t>6</a:t>
            </a:r>
            <a:r>
              <a:rPr lang="en-US" sz="2800" dirty="0" smtClean="0">
                <a:solidFill>
                  <a:schemeClr val="bg1"/>
                </a:solidFill>
              </a:rPr>
              <a:t>4</a:t>
            </a:r>
            <a:r>
              <a:rPr lang="mk-MK" sz="2800" dirty="0" smtClean="0">
                <a:solidFill>
                  <a:schemeClr val="bg1"/>
                </a:solidFill>
              </a:rPr>
              <a:t>%</a:t>
            </a:r>
            <a:r>
              <a:rPr lang="en-US" sz="2800" dirty="0" smtClean="0">
                <a:solidFill>
                  <a:schemeClr val="bg1"/>
                </a:solidFill>
              </a:rPr>
              <a:t>)</a:t>
            </a:r>
            <a:endParaRPr lang="en-US" sz="2800" dirty="0">
              <a:solidFill>
                <a:schemeClr val="bg1"/>
              </a:solidFill>
            </a:endParaRPr>
          </a:p>
        </p:txBody>
      </p:sp>
      <p:sp>
        <p:nvSpPr>
          <p:cNvPr id="3" name="Content Placeholder 2"/>
          <p:cNvSpPr>
            <a:spLocks noGrp="1"/>
          </p:cNvSpPr>
          <p:nvPr>
            <p:ph sz="half" idx="1"/>
          </p:nvPr>
        </p:nvSpPr>
        <p:spPr/>
        <p:txBody>
          <a:bodyPr>
            <a:normAutofit fontScale="47500" lnSpcReduction="20000"/>
          </a:bodyPr>
          <a:lstStyle/>
          <a:p>
            <a:r>
              <a:rPr lang="fr-FR" b="1" dirty="0"/>
              <a:t>back-office </a:t>
            </a:r>
            <a:r>
              <a:rPr lang="fr-FR" b="1" dirty="0" smtClean="0"/>
              <a:t>/ </a:t>
            </a:r>
            <a:r>
              <a:rPr lang="fr-FR" i="1" dirty="0" smtClean="0"/>
              <a:t>service d'appui</a:t>
            </a:r>
          </a:p>
          <a:p>
            <a:r>
              <a:rPr lang="fr-FR" b="1" dirty="0"/>
              <a:t>blister</a:t>
            </a:r>
            <a:r>
              <a:rPr lang="fr-FR" dirty="0"/>
              <a:t> </a:t>
            </a:r>
            <a:r>
              <a:rPr lang="fr-FR" dirty="0" smtClean="0"/>
              <a:t>/ coque</a:t>
            </a:r>
          </a:p>
          <a:p>
            <a:r>
              <a:rPr lang="fr-FR" b="1" dirty="0"/>
              <a:t>couponing</a:t>
            </a:r>
            <a:r>
              <a:rPr lang="fr-FR" dirty="0"/>
              <a:t> </a:t>
            </a:r>
            <a:r>
              <a:rPr lang="fr-FR" dirty="0" smtClean="0"/>
              <a:t>/ </a:t>
            </a:r>
            <a:r>
              <a:rPr lang="fr-FR" i="1" dirty="0" smtClean="0"/>
              <a:t>couponnage</a:t>
            </a:r>
          </a:p>
          <a:p>
            <a:r>
              <a:rPr lang="fr-FR" b="1" dirty="0"/>
              <a:t>discount</a:t>
            </a:r>
            <a:r>
              <a:rPr lang="fr-FR" dirty="0"/>
              <a:t> </a:t>
            </a:r>
            <a:r>
              <a:rPr lang="fr-FR" dirty="0" smtClean="0"/>
              <a:t>/ </a:t>
            </a:r>
            <a:r>
              <a:rPr lang="fr-FR" i="1" dirty="0" smtClean="0"/>
              <a:t>discompte</a:t>
            </a:r>
          </a:p>
          <a:p>
            <a:r>
              <a:rPr lang="fr-FR" b="1" dirty="0"/>
              <a:t>display </a:t>
            </a:r>
            <a:r>
              <a:rPr lang="fr-FR" b="1" dirty="0" smtClean="0"/>
              <a:t>/ </a:t>
            </a:r>
            <a:r>
              <a:rPr lang="fr-FR" i="1" dirty="0"/>
              <a:t>carton </a:t>
            </a:r>
            <a:r>
              <a:rPr lang="fr-FR" i="1" dirty="0" smtClean="0"/>
              <a:t>publicitaire</a:t>
            </a:r>
          </a:p>
          <a:p>
            <a:r>
              <a:rPr lang="fr-FR" b="1" dirty="0" err="1"/>
              <a:t>duty</a:t>
            </a:r>
            <a:r>
              <a:rPr lang="fr-FR" b="1" dirty="0"/>
              <a:t>-free</a:t>
            </a:r>
            <a:r>
              <a:rPr lang="fr-FR" dirty="0"/>
              <a:t> </a:t>
            </a:r>
            <a:r>
              <a:rPr lang="fr-FR" dirty="0" smtClean="0"/>
              <a:t>/ </a:t>
            </a:r>
            <a:r>
              <a:rPr lang="fr-FR" i="1" dirty="0"/>
              <a:t>boutique hors </a:t>
            </a:r>
            <a:r>
              <a:rPr lang="fr-FR" i="1" dirty="0" smtClean="0"/>
              <a:t>taxes</a:t>
            </a:r>
          </a:p>
          <a:p>
            <a:r>
              <a:rPr lang="fr-FR" b="1" dirty="0"/>
              <a:t>franchising </a:t>
            </a:r>
            <a:r>
              <a:rPr lang="fr-FR" b="1" dirty="0" smtClean="0"/>
              <a:t>/ </a:t>
            </a:r>
            <a:r>
              <a:rPr lang="fr-FR" i="1" dirty="0" smtClean="0"/>
              <a:t>franchisage</a:t>
            </a:r>
          </a:p>
          <a:p>
            <a:r>
              <a:rPr lang="fr-FR" b="1" dirty="0"/>
              <a:t>free </a:t>
            </a:r>
            <a:r>
              <a:rPr lang="fr-FR" b="1" dirty="0" err="1"/>
              <a:t>alongside</a:t>
            </a:r>
            <a:r>
              <a:rPr lang="fr-FR" b="1" dirty="0"/>
              <a:t> </a:t>
            </a:r>
            <a:r>
              <a:rPr lang="fr-FR" b="1" dirty="0" err="1"/>
              <a:t>ship</a:t>
            </a:r>
            <a:r>
              <a:rPr lang="fr-FR" dirty="0"/>
              <a:t> </a:t>
            </a:r>
            <a:r>
              <a:rPr lang="fr-FR" i="1" dirty="0" smtClean="0"/>
              <a:t>/ </a:t>
            </a:r>
            <a:r>
              <a:rPr lang="fr-FR" u="sng" dirty="0" smtClean="0"/>
              <a:t>franco le long du bateau</a:t>
            </a:r>
          </a:p>
          <a:p>
            <a:r>
              <a:rPr lang="fr-FR" b="1" dirty="0" err="1" smtClean="0"/>
              <a:t>garden</a:t>
            </a:r>
            <a:r>
              <a:rPr lang="fr-FR" b="1" dirty="0" smtClean="0"/>
              <a:t> center</a:t>
            </a:r>
            <a:r>
              <a:rPr lang="fr-FR" dirty="0" smtClean="0"/>
              <a:t> / </a:t>
            </a:r>
            <a:r>
              <a:rPr lang="fr-FR" i="1" u="sng" dirty="0" smtClean="0"/>
              <a:t>jardinerie</a:t>
            </a:r>
          </a:p>
          <a:p>
            <a:r>
              <a:rPr lang="fr-FR" b="1" dirty="0" err="1" smtClean="0"/>
              <a:t>hot-line</a:t>
            </a:r>
            <a:r>
              <a:rPr lang="fr-FR" dirty="0" smtClean="0"/>
              <a:t> / </a:t>
            </a:r>
            <a:r>
              <a:rPr lang="fr-FR" i="1" dirty="0"/>
              <a:t>aide en </a:t>
            </a:r>
            <a:r>
              <a:rPr lang="fr-FR" i="1" dirty="0" smtClean="0"/>
              <a:t>ligne</a:t>
            </a:r>
            <a:endParaRPr lang="mk-MK" i="1" dirty="0" smtClean="0"/>
          </a:p>
          <a:p>
            <a:r>
              <a:rPr lang="en-US" b="1" dirty="0"/>
              <a:t>joint </a:t>
            </a:r>
            <a:r>
              <a:rPr lang="en-US" b="1" dirty="0" smtClean="0"/>
              <a:t>venture</a:t>
            </a:r>
            <a:r>
              <a:rPr lang="mk-MK" b="1" dirty="0" smtClean="0"/>
              <a:t> </a:t>
            </a:r>
            <a:r>
              <a:rPr lang="mk-MK" i="1" dirty="0" smtClean="0"/>
              <a:t>/ </a:t>
            </a:r>
            <a:r>
              <a:rPr lang="fr-FR" i="1" u="sng" dirty="0" smtClean="0"/>
              <a:t>coentreprise</a:t>
            </a:r>
            <a:endParaRPr lang="mk-MK" i="1" u="sng" dirty="0" smtClean="0"/>
          </a:p>
          <a:p>
            <a:r>
              <a:rPr lang="fr-FR" b="1" dirty="0" smtClean="0"/>
              <a:t>marketing</a:t>
            </a:r>
            <a:r>
              <a:rPr lang="fr-FR" dirty="0" smtClean="0"/>
              <a:t> </a:t>
            </a:r>
            <a:r>
              <a:rPr lang="fr-FR" dirty="0"/>
              <a:t>/ </a:t>
            </a:r>
            <a:r>
              <a:rPr lang="fr-FR" i="1" dirty="0"/>
              <a:t>mercatique</a:t>
            </a:r>
            <a:r>
              <a:rPr lang="en-US" i="1" dirty="0"/>
              <a:t>; </a:t>
            </a:r>
            <a:r>
              <a:rPr lang="fr-FR" b="1" dirty="0"/>
              <a:t>marketing direct</a:t>
            </a:r>
            <a:r>
              <a:rPr lang="fr-FR" dirty="0"/>
              <a:t> / </a:t>
            </a:r>
            <a:r>
              <a:rPr lang="fr-FR" i="1" dirty="0"/>
              <a:t>vente directe, VD</a:t>
            </a:r>
            <a:r>
              <a:rPr lang="fr-FR" dirty="0"/>
              <a:t> ; </a:t>
            </a:r>
            <a:r>
              <a:rPr lang="fr-FR" b="1" dirty="0"/>
              <a:t>marketing mix</a:t>
            </a:r>
            <a:r>
              <a:rPr lang="fr-FR" dirty="0"/>
              <a:t> / </a:t>
            </a:r>
            <a:r>
              <a:rPr lang="fr-FR" i="1" dirty="0"/>
              <a:t>marchéage</a:t>
            </a:r>
            <a:r>
              <a:rPr lang="fr-FR" dirty="0"/>
              <a:t>; </a:t>
            </a:r>
            <a:r>
              <a:rPr lang="en-US" b="1" dirty="0"/>
              <a:t>telemarketing</a:t>
            </a:r>
            <a:r>
              <a:rPr lang="en-US" dirty="0"/>
              <a:t> </a:t>
            </a:r>
            <a:r>
              <a:rPr lang="fr-FR" dirty="0"/>
              <a:t>/ </a:t>
            </a:r>
            <a:r>
              <a:rPr lang="fr-FR" i="1" dirty="0"/>
              <a:t>télémercatique</a:t>
            </a:r>
            <a:r>
              <a:rPr lang="en-US" i="1" dirty="0"/>
              <a:t>; </a:t>
            </a:r>
            <a:r>
              <a:rPr lang="en-US" b="1" dirty="0" err="1"/>
              <a:t>geomarketing</a:t>
            </a:r>
            <a:r>
              <a:rPr lang="en-US" dirty="0"/>
              <a:t> /</a:t>
            </a:r>
            <a:r>
              <a:rPr lang="mk-MK" i="1" dirty="0"/>
              <a:t> </a:t>
            </a:r>
            <a:r>
              <a:rPr lang="fr-FR" i="1" dirty="0" err="1" smtClean="0"/>
              <a:t>géomercatique</a:t>
            </a:r>
            <a:endParaRPr lang="fr-FR" b="1" dirty="0" smtClean="0">
              <a:solidFill>
                <a:srgbClr val="FF0000"/>
              </a:solidFill>
            </a:endParaRPr>
          </a:p>
          <a:p>
            <a:endParaRPr lang="en-US" dirty="0"/>
          </a:p>
        </p:txBody>
      </p:sp>
      <p:sp>
        <p:nvSpPr>
          <p:cNvPr id="4" name="Content Placeholder 3"/>
          <p:cNvSpPr>
            <a:spLocks noGrp="1"/>
          </p:cNvSpPr>
          <p:nvPr>
            <p:ph sz="half" idx="2"/>
          </p:nvPr>
        </p:nvSpPr>
        <p:spPr/>
        <p:txBody>
          <a:bodyPr>
            <a:normAutofit fontScale="47500" lnSpcReduction="20000"/>
          </a:bodyPr>
          <a:lstStyle/>
          <a:p>
            <a:r>
              <a:rPr lang="fr-FR" b="1" dirty="0" smtClean="0"/>
              <a:t>merchandising</a:t>
            </a:r>
            <a:r>
              <a:rPr lang="fr-FR" dirty="0" smtClean="0"/>
              <a:t> / </a:t>
            </a:r>
            <a:r>
              <a:rPr lang="en-US" u="sng" dirty="0" err="1" smtClean="0"/>
              <a:t>marchandisage</a:t>
            </a:r>
            <a:r>
              <a:rPr lang="en-US" b="1" dirty="0" smtClean="0"/>
              <a:t>; </a:t>
            </a:r>
            <a:r>
              <a:rPr lang="fr-FR" b="1" dirty="0" err="1"/>
              <a:t>merchandiser</a:t>
            </a:r>
            <a:r>
              <a:rPr lang="fr-FR" dirty="0"/>
              <a:t> </a:t>
            </a:r>
            <a:r>
              <a:rPr lang="fr-FR" dirty="0" smtClean="0"/>
              <a:t>/ </a:t>
            </a:r>
            <a:r>
              <a:rPr lang="fr-FR" i="1" u="sng" dirty="0" smtClean="0"/>
              <a:t>marchandiseur</a:t>
            </a:r>
            <a:r>
              <a:rPr lang="mk-MK" i="1" dirty="0" smtClean="0"/>
              <a:t>, </a:t>
            </a:r>
            <a:r>
              <a:rPr lang="fr-FR" i="1" dirty="0" smtClean="0"/>
              <a:t>présentoir</a:t>
            </a:r>
            <a:endParaRPr lang="mk-MK" i="1" dirty="0" smtClean="0"/>
          </a:p>
          <a:p>
            <a:r>
              <a:rPr lang="fr-FR" b="1" dirty="0"/>
              <a:t>newsletter</a:t>
            </a:r>
            <a:r>
              <a:rPr lang="fr-FR" dirty="0"/>
              <a:t> </a:t>
            </a:r>
            <a:r>
              <a:rPr lang="mk-MK" dirty="0" smtClean="0"/>
              <a:t>/ </a:t>
            </a:r>
            <a:r>
              <a:rPr lang="fr-FR" i="1" u="sng" dirty="0" smtClean="0"/>
              <a:t>lettre d'information</a:t>
            </a:r>
            <a:endParaRPr lang="mk-MK" i="1" u="sng" dirty="0" smtClean="0"/>
          </a:p>
          <a:p>
            <a:r>
              <a:rPr lang="fr-FR" b="1" dirty="0"/>
              <a:t>packaging</a:t>
            </a:r>
            <a:r>
              <a:rPr lang="fr-FR" dirty="0"/>
              <a:t> </a:t>
            </a:r>
            <a:r>
              <a:rPr lang="mk-MK" dirty="0" smtClean="0"/>
              <a:t>/ </a:t>
            </a:r>
            <a:r>
              <a:rPr lang="fr-FR" i="1" dirty="0" smtClean="0"/>
              <a:t>conditionnement</a:t>
            </a:r>
          </a:p>
          <a:p>
            <a:r>
              <a:rPr lang="fr-FR" b="1" dirty="0"/>
              <a:t>prospect</a:t>
            </a:r>
            <a:r>
              <a:rPr lang="fr-FR" dirty="0"/>
              <a:t> </a:t>
            </a:r>
            <a:r>
              <a:rPr lang="fr-FR" dirty="0" smtClean="0"/>
              <a:t>/ </a:t>
            </a:r>
            <a:r>
              <a:rPr lang="fr-FR" i="1" dirty="0"/>
              <a:t>acheteur, -</a:t>
            </a:r>
            <a:r>
              <a:rPr lang="fr-FR" i="1" dirty="0" err="1"/>
              <a:t>euse</a:t>
            </a:r>
            <a:r>
              <a:rPr lang="fr-FR" i="1" dirty="0"/>
              <a:t> potentiel,-</a:t>
            </a:r>
            <a:r>
              <a:rPr lang="fr-FR" i="1" dirty="0" smtClean="0"/>
              <a:t>elle</a:t>
            </a:r>
          </a:p>
          <a:p>
            <a:r>
              <a:rPr lang="fr-FR" b="1" dirty="0"/>
              <a:t>shopping </a:t>
            </a:r>
            <a:r>
              <a:rPr lang="fr-FR" b="1" dirty="0" smtClean="0"/>
              <a:t>center/ </a:t>
            </a:r>
            <a:r>
              <a:rPr lang="fr-FR" i="1" dirty="0"/>
              <a:t>centre </a:t>
            </a:r>
            <a:r>
              <a:rPr lang="fr-FR" i="1" dirty="0" smtClean="0"/>
              <a:t>commercial</a:t>
            </a:r>
          </a:p>
          <a:p>
            <a:r>
              <a:rPr lang="fr-FR" b="1" dirty="0"/>
              <a:t>show-room</a:t>
            </a:r>
            <a:r>
              <a:rPr lang="fr-FR" dirty="0"/>
              <a:t> </a:t>
            </a:r>
            <a:r>
              <a:rPr lang="fr-FR" dirty="0" smtClean="0"/>
              <a:t>/ </a:t>
            </a:r>
            <a:r>
              <a:rPr lang="fr-FR" i="1" dirty="0"/>
              <a:t>salle </a:t>
            </a:r>
            <a:r>
              <a:rPr lang="fr-FR" i="1" dirty="0" smtClean="0"/>
              <a:t>d’exposition</a:t>
            </a:r>
          </a:p>
          <a:p>
            <a:r>
              <a:rPr lang="fr-FR" b="1" dirty="0"/>
              <a:t>sponsor</a:t>
            </a:r>
            <a:r>
              <a:rPr lang="fr-FR" dirty="0"/>
              <a:t> </a:t>
            </a:r>
            <a:r>
              <a:rPr lang="fr-FR" dirty="0" smtClean="0"/>
              <a:t>/ </a:t>
            </a:r>
            <a:r>
              <a:rPr lang="fr-FR" i="1" dirty="0" smtClean="0"/>
              <a:t>mécène</a:t>
            </a:r>
            <a:r>
              <a:rPr lang="fr-FR" dirty="0" smtClean="0"/>
              <a:t>; </a:t>
            </a:r>
            <a:r>
              <a:rPr lang="fr-FR" b="1" dirty="0"/>
              <a:t>sponsoriser / </a:t>
            </a:r>
            <a:r>
              <a:rPr lang="fr-FR" dirty="0" smtClean="0"/>
              <a:t>parrainer</a:t>
            </a:r>
            <a:r>
              <a:rPr lang="fr-FR" b="1" dirty="0" smtClean="0"/>
              <a:t>; </a:t>
            </a:r>
            <a:r>
              <a:rPr lang="fr-FR" b="1" dirty="0"/>
              <a:t>sponsoring</a:t>
            </a:r>
            <a:r>
              <a:rPr lang="fr-FR" dirty="0"/>
              <a:t> / mécénat</a:t>
            </a:r>
            <a:r>
              <a:rPr lang="fr-FR" dirty="0" smtClean="0"/>
              <a:t>, parrainage, patronage</a:t>
            </a:r>
          </a:p>
          <a:p>
            <a:r>
              <a:rPr lang="fr-FR" b="1" dirty="0"/>
              <a:t>spot </a:t>
            </a:r>
            <a:r>
              <a:rPr lang="fr-FR" b="1" dirty="0" err="1"/>
              <a:t>market</a:t>
            </a:r>
            <a:r>
              <a:rPr lang="fr-FR" dirty="0"/>
              <a:t> / marché au </a:t>
            </a:r>
            <a:r>
              <a:rPr lang="fr-FR" dirty="0" smtClean="0"/>
              <a:t>comptant</a:t>
            </a:r>
          </a:p>
          <a:p>
            <a:r>
              <a:rPr lang="en-US" b="1" dirty="0" err="1" smtClean="0"/>
              <a:t>superette</a:t>
            </a:r>
            <a:r>
              <a:rPr lang="en-US" b="1" dirty="0"/>
              <a:t>/ </a:t>
            </a:r>
            <a:r>
              <a:rPr lang="en-US" b="1" dirty="0" err="1" smtClean="0"/>
              <a:t>supérette</a:t>
            </a:r>
            <a:endParaRPr lang="en-US" b="1" dirty="0" smtClean="0"/>
          </a:p>
          <a:p>
            <a:r>
              <a:rPr lang="fr-FR" b="1" dirty="0" err="1"/>
              <a:t>teasing</a:t>
            </a:r>
            <a:r>
              <a:rPr lang="fr-FR" dirty="0"/>
              <a:t> / </a:t>
            </a:r>
            <a:r>
              <a:rPr lang="fr-FR" u="sng" dirty="0" smtClean="0"/>
              <a:t>aguichage</a:t>
            </a:r>
          </a:p>
          <a:p>
            <a:r>
              <a:rPr lang="en-US" b="1" dirty="0" smtClean="0"/>
              <a:t>teleshopping/ </a:t>
            </a:r>
            <a:r>
              <a:rPr lang="fr-FR" i="1" dirty="0" smtClean="0"/>
              <a:t>téléachat</a:t>
            </a:r>
          </a:p>
          <a:p>
            <a:r>
              <a:rPr lang="fr-FR" b="1" dirty="0"/>
              <a:t>turnover</a:t>
            </a:r>
            <a:r>
              <a:rPr lang="fr-FR" dirty="0"/>
              <a:t> / </a:t>
            </a:r>
            <a:r>
              <a:rPr lang="fr-FR" dirty="0" smtClean="0"/>
              <a:t>rotation</a:t>
            </a:r>
          </a:p>
          <a:p>
            <a:r>
              <a:rPr lang="en-US" b="1" dirty="0" err="1" smtClean="0"/>
              <a:t>videoshopping</a:t>
            </a:r>
            <a:r>
              <a:rPr lang="en-US" b="1" dirty="0"/>
              <a:t>/ </a:t>
            </a:r>
            <a:r>
              <a:rPr lang="en-US" b="1" dirty="0" err="1"/>
              <a:t>vidéo-achat</a:t>
            </a:r>
            <a:endParaRPr lang="en-US" b="1" dirty="0" smtClean="0"/>
          </a:p>
          <a:p>
            <a:endParaRPr lang="en-US" b="1" dirty="0"/>
          </a:p>
          <a:p>
            <a:endParaRPr lang="fr-FR" i="1" dirty="0" smtClean="0"/>
          </a:p>
          <a:p>
            <a:endParaRPr lang="mk-MK" i="1" dirty="0" smtClean="0"/>
          </a:p>
          <a:p>
            <a:endParaRPr lang="en-US" dirty="0"/>
          </a:p>
        </p:txBody>
      </p:sp>
    </p:spTree>
    <p:extLst>
      <p:ext uri="{BB962C8B-B14F-4D97-AF65-F5344CB8AC3E}">
        <p14:creationId xmlns:p14="http://schemas.microsoft.com/office/powerpoint/2010/main" val="4205019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GDT-Commerce </a:t>
            </a:r>
            <a:r>
              <a:rPr lang="en-US" sz="2800" dirty="0"/>
              <a:t>et </a:t>
            </a:r>
            <a:r>
              <a:rPr lang="en-US" sz="2800" dirty="0" smtClean="0"/>
              <a:t>P</a:t>
            </a:r>
            <a:r>
              <a:rPr lang="fr-FR" sz="2800" dirty="0" err="1" smtClean="0"/>
              <a:t>ublicité</a:t>
            </a:r>
            <a:r>
              <a:rPr lang="fr-FR" sz="2800" dirty="0"/>
              <a:t>: </a:t>
            </a:r>
            <a:r>
              <a:rPr lang="fr-FR" sz="2800" dirty="0" smtClean="0"/>
              <a:t>19/50 </a:t>
            </a:r>
            <a:r>
              <a:rPr lang="fr-FR" sz="2800" dirty="0"/>
              <a:t>unités </a:t>
            </a:r>
            <a:r>
              <a:rPr lang="fr-FR" sz="2800" dirty="0" smtClean="0"/>
              <a:t>(38%)</a:t>
            </a:r>
            <a:r>
              <a:rPr lang="fr-FR" sz="2800" dirty="0" smtClean="0">
                <a:solidFill>
                  <a:srgbClr val="FF0000"/>
                </a:solidFill>
              </a:rPr>
              <a:t> </a:t>
            </a:r>
            <a:endParaRPr lang="en-US" sz="2800" dirty="0"/>
          </a:p>
        </p:txBody>
      </p:sp>
      <p:sp>
        <p:nvSpPr>
          <p:cNvPr id="3" name="Content Placeholder 2"/>
          <p:cNvSpPr>
            <a:spLocks noGrp="1"/>
          </p:cNvSpPr>
          <p:nvPr>
            <p:ph sz="half" idx="1"/>
          </p:nvPr>
        </p:nvSpPr>
        <p:spPr/>
        <p:txBody>
          <a:bodyPr>
            <a:normAutofit fontScale="62500" lnSpcReduction="20000"/>
          </a:bodyPr>
          <a:lstStyle/>
          <a:p>
            <a:r>
              <a:rPr lang="fr-FR" b="1" dirty="0" smtClean="0"/>
              <a:t>back-office</a:t>
            </a:r>
            <a:r>
              <a:rPr lang="fr-FR" dirty="0" smtClean="0"/>
              <a:t> / </a:t>
            </a:r>
            <a:r>
              <a:rPr lang="fr-FR" i="1" dirty="0" smtClean="0"/>
              <a:t>post-marché</a:t>
            </a:r>
            <a:r>
              <a:rPr lang="fr-FR" dirty="0"/>
              <a:t>, </a:t>
            </a:r>
            <a:r>
              <a:rPr lang="fr-FR" i="1" dirty="0" smtClean="0"/>
              <a:t>services </a:t>
            </a:r>
            <a:r>
              <a:rPr lang="fr-FR" i="1" dirty="0"/>
              <a:t>logistiques</a:t>
            </a:r>
            <a:r>
              <a:rPr lang="fr-FR" dirty="0"/>
              <a:t>, </a:t>
            </a:r>
            <a:r>
              <a:rPr lang="fr-FR" i="1" dirty="0" smtClean="0"/>
              <a:t>services </a:t>
            </a:r>
            <a:r>
              <a:rPr lang="fr-FR" i="1" dirty="0"/>
              <a:t>de soutien</a:t>
            </a:r>
            <a:r>
              <a:rPr lang="fr-FR" dirty="0" smtClean="0"/>
              <a:t>, </a:t>
            </a:r>
            <a:r>
              <a:rPr lang="fr-FR" i="1" dirty="0"/>
              <a:t>service de </a:t>
            </a:r>
            <a:r>
              <a:rPr lang="fr-FR" i="1" dirty="0" smtClean="0"/>
              <a:t>post-marché</a:t>
            </a:r>
          </a:p>
          <a:p>
            <a:r>
              <a:rPr lang="fr-FR" b="1" i="1" dirty="0" err="1"/>
              <a:t>consumerism</a:t>
            </a:r>
            <a:r>
              <a:rPr lang="fr-FR" i="1" dirty="0"/>
              <a:t> </a:t>
            </a:r>
            <a:r>
              <a:rPr lang="fr-FR" i="1" dirty="0" smtClean="0"/>
              <a:t>/ consommateurisme</a:t>
            </a:r>
            <a:r>
              <a:rPr lang="fr-FR" dirty="0" smtClean="0"/>
              <a:t>, </a:t>
            </a:r>
            <a:r>
              <a:rPr lang="fr-FR" i="1" dirty="0" err="1" smtClean="0"/>
              <a:t>consommaction</a:t>
            </a:r>
            <a:r>
              <a:rPr lang="fr-FR" dirty="0"/>
              <a:t>, </a:t>
            </a:r>
            <a:r>
              <a:rPr lang="fr-FR" i="1" dirty="0" err="1" smtClean="0"/>
              <a:t>consommatisme</a:t>
            </a:r>
            <a:r>
              <a:rPr lang="fr-FR" dirty="0" smtClean="0"/>
              <a:t> </a:t>
            </a:r>
          </a:p>
          <a:p>
            <a:r>
              <a:rPr lang="en-US" b="1" dirty="0"/>
              <a:t>consumerist   </a:t>
            </a:r>
            <a:r>
              <a:rPr lang="en-US" b="1" dirty="0" smtClean="0"/>
              <a:t>/ </a:t>
            </a:r>
            <a:r>
              <a:rPr lang="fr-FR" i="1" dirty="0" smtClean="0"/>
              <a:t>consommaticien</a:t>
            </a:r>
          </a:p>
          <a:p>
            <a:r>
              <a:rPr lang="fr-FR" b="1" dirty="0"/>
              <a:t>discount</a:t>
            </a:r>
            <a:r>
              <a:rPr lang="fr-FR" i="1" dirty="0"/>
              <a:t> </a:t>
            </a:r>
            <a:r>
              <a:rPr lang="fr-FR" i="1" dirty="0" smtClean="0"/>
              <a:t>/ magasin </a:t>
            </a:r>
            <a:r>
              <a:rPr lang="fr-FR" i="1" dirty="0"/>
              <a:t>de rabais</a:t>
            </a:r>
            <a:r>
              <a:rPr lang="fr-FR" dirty="0"/>
              <a:t>, </a:t>
            </a:r>
            <a:r>
              <a:rPr lang="fr-FR" i="1" dirty="0" smtClean="0"/>
              <a:t>magasin </a:t>
            </a:r>
            <a:r>
              <a:rPr lang="fr-FR" i="1" dirty="0"/>
              <a:t>à prix réduit</a:t>
            </a:r>
            <a:r>
              <a:rPr lang="fr-FR" dirty="0"/>
              <a:t>, </a:t>
            </a:r>
            <a:r>
              <a:rPr lang="fr-FR" dirty="0" smtClean="0"/>
              <a:t>magasin </a:t>
            </a:r>
            <a:r>
              <a:rPr lang="fr-FR" dirty="0"/>
              <a:t>à bas prix, </a:t>
            </a:r>
            <a:r>
              <a:rPr lang="fr-FR" dirty="0" smtClean="0"/>
              <a:t>magasin </a:t>
            </a:r>
            <a:r>
              <a:rPr lang="fr-FR" dirty="0"/>
              <a:t>de </a:t>
            </a:r>
            <a:r>
              <a:rPr lang="fr-FR" dirty="0" smtClean="0"/>
              <a:t>rabais</a:t>
            </a:r>
          </a:p>
          <a:p>
            <a:r>
              <a:rPr lang="fr-FR" b="1" dirty="0" smtClean="0"/>
              <a:t>hard discount</a:t>
            </a:r>
            <a:r>
              <a:rPr lang="fr-FR" dirty="0" smtClean="0"/>
              <a:t> /</a:t>
            </a:r>
            <a:r>
              <a:rPr lang="fr-FR" i="1" u="sng" dirty="0" err="1"/>
              <a:t>maxidiscompte</a:t>
            </a:r>
            <a:r>
              <a:rPr lang="fr-FR" i="1" dirty="0"/>
              <a:t>, magasin de </a:t>
            </a:r>
            <a:r>
              <a:rPr lang="fr-FR" i="1" dirty="0" smtClean="0"/>
              <a:t>rabais, magasin </a:t>
            </a:r>
            <a:r>
              <a:rPr lang="fr-FR" i="1" dirty="0"/>
              <a:t>minimarge  </a:t>
            </a:r>
            <a:endParaRPr lang="fr-FR" i="1" dirty="0" smtClean="0"/>
          </a:p>
          <a:p>
            <a:r>
              <a:rPr lang="en-US" b="1" dirty="0" smtClean="0"/>
              <a:t>free alongside ship </a:t>
            </a:r>
            <a:r>
              <a:rPr lang="en-US" dirty="0" smtClean="0"/>
              <a:t>/ </a:t>
            </a:r>
            <a:r>
              <a:rPr lang="fr-FR" u="sng" dirty="0" smtClean="0"/>
              <a:t>franco </a:t>
            </a:r>
            <a:r>
              <a:rPr lang="fr-FR" u="sng" dirty="0"/>
              <a:t>le long du </a:t>
            </a:r>
            <a:r>
              <a:rPr lang="fr-FR" u="sng" dirty="0" smtClean="0"/>
              <a:t>bateau</a:t>
            </a:r>
            <a:r>
              <a:rPr lang="fr-FR" dirty="0" smtClean="0"/>
              <a:t>, </a:t>
            </a:r>
            <a:r>
              <a:rPr lang="fr-FR" u="sng" dirty="0" smtClean="0"/>
              <a:t>FLB</a:t>
            </a:r>
          </a:p>
          <a:p>
            <a:r>
              <a:rPr lang="fr-FR" b="1" dirty="0" err="1"/>
              <a:t>garden</a:t>
            </a:r>
            <a:r>
              <a:rPr lang="fr-FR" b="1" dirty="0"/>
              <a:t> </a:t>
            </a:r>
            <a:r>
              <a:rPr lang="fr-FR" b="1" dirty="0" smtClean="0"/>
              <a:t>center </a:t>
            </a:r>
            <a:r>
              <a:rPr lang="fr-FR" dirty="0" smtClean="0"/>
              <a:t>/ </a:t>
            </a:r>
            <a:r>
              <a:rPr lang="fr-FR" u="sng" dirty="0" smtClean="0"/>
              <a:t>jardinerie</a:t>
            </a:r>
            <a:r>
              <a:rPr lang="fr-FR" dirty="0" smtClean="0"/>
              <a:t>, centre jardin (Québec), centre </a:t>
            </a:r>
            <a:r>
              <a:rPr lang="fr-FR" dirty="0"/>
              <a:t>de </a:t>
            </a:r>
            <a:r>
              <a:rPr lang="fr-FR" dirty="0" smtClean="0"/>
              <a:t>jardinage</a:t>
            </a:r>
            <a:endParaRPr lang="fr-FR" dirty="0"/>
          </a:p>
          <a:p>
            <a:r>
              <a:rPr lang="fr-FR" b="1" dirty="0"/>
              <a:t>joint venture</a:t>
            </a:r>
            <a:r>
              <a:rPr lang="fr-FR" i="1" dirty="0"/>
              <a:t>  </a:t>
            </a:r>
            <a:r>
              <a:rPr lang="fr-FR" dirty="0" smtClean="0"/>
              <a:t>/ </a:t>
            </a:r>
            <a:r>
              <a:rPr lang="fr-FR" u="sng" dirty="0" smtClean="0"/>
              <a:t>coentreprise</a:t>
            </a:r>
            <a:r>
              <a:rPr lang="fr-FR" dirty="0" smtClean="0"/>
              <a:t>, entreprise commune (rare), groupement </a:t>
            </a:r>
            <a:r>
              <a:rPr lang="fr-FR" dirty="0"/>
              <a:t>momentané </a:t>
            </a:r>
            <a:r>
              <a:rPr lang="fr-FR" dirty="0" smtClean="0"/>
              <a:t>d'entreprises</a:t>
            </a:r>
            <a:r>
              <a:rPr lang="fr-FR" dirty="0"/>
              <a:t> </a:t>
            </a:r>
            <a:r>
              <a:rPr lang="fr-FR" dirty="0" smtClean="0"/>
              <a:t>(rare) </a:t>
            </a:r>
          </a:p>
          <a:p>
            <a:r>
              <a:rPr lang="fr-FR" b="1" dirty="0" err="1"/>
              <a:t>launching</a:t>
            </a:r>
            <a:r>
              <a:rPr lang="fr-FR" dirty="0"/>
              <a:t> /</a:t>
            </a:r>
            <a:r>
              <a:rPr lang="fr-FR" i="1" dirty="0"/>
              <a:t> lancement de produit</a:t>
            </a:r>
            <a:r>
              <a:rPr lang="fr-FR" dirty="0"/>
              <a:t>, l</a:t>
            </a:r>
            <a:r>
              <a:rPr lang="fr-FR" i="1" dirty="0"/>
              <a:t>ancement d'un produit</a:t>
            </a:r>
            <a:r>
              <a:rPr lang="fr-FR" dirty="0"/>
              <a:t>, l</a:t>
            </a:r>
            <a:r>
              <a:rPr lang="fr-FR" i="1" dirty="0"/>
              <a:t>ancement de service</a:t>
            </a:r>
            <a:r>
              <a:rPr lang="fr-FR" dirty="0"/>
              <a:t>, </a:t>
            </a:r>
            <a:r>
              <a:rPr lang="fr-FR" i="1" dirty="0"/>
              <a:t>lancement d'un service</a:t>
            </a:r>
          </a:p>
          <a:p>
            <a:endParaRPr lang="en-US" u="sng" dirty="0"/>
          </a:p>
        </p:txBody>
      </p:sp>
      <p:sp>
        <p:nvSpPr>
          <p:cNvPr id="4" name="Content Placeholder 3"/>
          <p:cNvSpPr>
            <a:spLocks noGrp="1"/>
          </p:cNvSpPr>
          <p:nvPr>
            <p:ph sz="half" idx="2"/>
          </p:nvPr>
        </p:nvSpPr>
        <p:spPr/>
        <p:txBody>
          <a:bodyPr>
            <a:normAutofit fontScale="62500" lnSpcReduction="20000"/>
          </a:bodyPr>
          <a:lstStyle/>
          <a:p>
            <a:r>
              <a:rPr lang="fr-FR" b="1" dirty="0" err="1" smtClean="0"/>
              <a:t>lay</a:t>
            </a:r>
            <a:r>
              <a:rPr lang="fr-FR" b="1" dirty="0" smtClean="0"/>
              <a:t> </a:t>
            </a:r>
            <a:r>
              <a:rPr lang="fr-FR" b="1" dirty="0"/>
              <a:t>out</a:t>
            </a:r>
            <a:r>
              <a:rPr lang="fr-FR" dirty="0"/>
              <a:t> </a:t>
            </a:r>
            <a:r>
              <a:rPr lang="fr-FR" dirty="0" smtClean="0"/>
              <a:t>/ </a:t>
            </a:r>
            <a:r>
              <a:rPr lang="fr-FR" i="1" dirty="0" smtClean="0"/>
              <a:t>maquette, produit pilote</a:t>
            </a:r>
            <a:endParaRPr lang="mk-MK" i="1" dirty="0" smtClean="0"/>
          </a:p>
          <a:p>
            <a:r>
              <a:rPr lang="fr-FR" b="1" dirty="0" smtClean="0"/>
              <a:t>merchandising </a:t>
            </a:r>
            <a:r>
              <a:rPr lang="mk-MK" b="1" dirty="0" smtClean="0"/>
              <a:t>/</a:t>
            </a:r>
            <a:r>
              <a:rPr lang="fr-FR" b="1" dirty="0" smtClean="0"/>
              <a:t> </a:t>
            </a:r>
            <a:r>
              <a:rPr lang="fr-FR" u="sng" dirty="0" smtClean="0"/>
              <a:t>marchandisage</a:t>
            </a:r>
            <a:r>
              <a:rPr lang="mk-MK" dirty="0" smtClean="0"/>
              <a:t>, </a:t>
            </a:r>
            <a:r>
              <a:rPr lang="fr-FR" dirty="0" smtClean="0"/>
              <a:t>techniques marchandes</a:t>
            </a:r>
            <a:r>
              <a:rPr lang="mk-MK" dirty="0" smtClean="0"/>
              <a:t>, </a:t>
            </a:r>
            <a:r>
              <a:rPr lang="fr-FR" dirty="0" smtClean="0"/>
              <a:t>techniques commerciales</a:t>
            </a:r>
            <a:r>
              <a:rPr lang="mk-MK" dirty="0" smtClean="0"/>
              <a:t>, </a:t>
            </a:r>
            <a:r>
              <a:rPr lang="fr-FR" dirty="0" smtClean="0"/>
              <a:t>techniques </a:t>
            </a:r>
            <a:r>
              <a:rPr lang="fr-FR" dirty="0"/>
              <a:t>de </a:t>
            </a:r>
            <a:r>
              <a:rPr lang="fr-FR" dirty="0" smtClean="0"/>
              <a:t>commercialisation</a:t>
            </a:r>
          </a:p>
          <a:p>
            <a:r>
              <a:rPr lang="fr-FR" b="1" dirty="0" err="1" smtClean="0"/>
              <a:t>merchandiser</a:t>
            </a:r>
            <a:r>
              <a:rPr lang="fr-FR" b="1" dirty="0" smtClean="0"/>
              <a:t>/</a:t>
            </a:r>
            <a:r>
              <a:rPr lang="en-US" b="1" dirty="0"/>
              <a:t> </a:t>
            </a:r>
            <a:r>
              <a:rPr lang="en-US" u="sng" dirty="0" err="1"/>
              <a:t>marchandiseur</a:t>
            </a:r>
            <a:r>
              <a:rPr lang="en-US" b="1" dirty="0"/>
              <a:t>  </a:t>
            </a:r>
            <a:endParaRPr lang="en-US" b="1" dirty="0" smtClean="0"/>
          </a:p>
          <a:p>
            <a:r>
              <a:rPr lang="fr-FR" b="1" dirty="0"/>
              <a:t>newsletter</a:t>
            </a:r>
            <a:r>
              <a:rPr lang="fr-FR" i="1" dirty="0"/>
              <a:t> </a:t>
            </a:r>
            <a:r>
              <a:rPr lang="fr-FR" i="1" dirty="0" smtClean="0"/>
              <a:t>/</a:t>
            </a:r>
            <a:r>
              <a:rPr lang="fr-FR" b="1" dirty="0"/>
              <a:t> </a:t>
            </a:r>
            <a:r>
              <a:rPr lang="fr-FR" dirty="0"/>
              <a:t>lettre d'information </a:t>
            </a:r>
            <a:r>
              <a:rPr lang="fr-FR" dirty="0" smtClean="0"/>
              <a:t>électronique, </a:t>
            </a:r>
            <a:r>
              <a:rPr lang="fr-FR" u="sng" dirty="0" smtClean="0"/>
              <a:t>lettre d'information</a:t>
            </a:r>
            <a:r>
              <a:rPr lang="fr-FR" dirty="0" smtClean="0"/>
              <a:t>, </a:t>
            </a:r>
            <a:r>
              <a:rPr lang="fr-FR" dirty="0" err="1" smtClean="0"/>
              <a:t>infocourriel</a:t>
            </a:r>
            <a:r>
              <a:rPr lang="fr-FR" dirty="0" smtClean="0"/>
              <a:t>, infolettre, </a:t>
            </a:r>
            <a:r>
              <a:rPr lang="fr-FR" dirty="0" err="1" smtClean="0"/>
              <a:t>cyberlettre</a:t>
            </a:r>
            <a:endParaRPr lang="fr-FR" dirty="0"/>
          </a:p>
          <a:p>
            <a:r>
              <a:rPr lang="fr-FR" b="1" dirty="0"/>
              <a:t>prospect</a:t>
            </a:r>
            <a:r>
              <a:rPr lang="fr-FR" i="1" dirty="0" smtClean="0"/>
              <a:t> /</a:t>
            </a:r>
            <a:r>
              <a:rPr lang="fr-FR" b="1" dirty="0"/>
              <a:t> </a:t>
            </a:r>
            <a:r>
              <a:rPr lang="fr-FR" dirty="0"/>
              <a:t>client </a:t>
            </a:r>
            <a:r>
              <a:rPr lang="fr-FR" dirty="0" smtClean="0"/>
              <a:t>éventuel, cliente éventuelle, client potentiel, cliente potentielle, client virtuel, cliente virtuelle, prospect, prospecte, prospecté, prospectée</a:t>
            </a:r>
            <a:endParaRPr lang="fr-FR" dirty="0"/>
          </a:p>
          <a:p>
            <a:r>
              <a:rPr lang="fr-FR" b="1" dirty="0"/>
              <a:t>self-service</a:t>
            </a:r>
            <a:r>
              <a:rPr lang="fr-FR" dirty="0"/>
              <a:t> / </a:t>
            </a:r>
            <a:r>
              <a:rPr lang="fr-FR" dirty="0" smtClean="0"/>
              <a:t>libre-service</a:t>
            </a:r>
          </a:p>
          <a:p>
            <a:r>
              <a:rPr lang="fr-FR" b="1" dirty="0"/>
              <a:t>sponsor</a:t>
            </a:r>
            <a:r>
              <a:rPr lang="fr-FR" i="1" dirty="0" smtClean="0"/>
              <a:t> / </a:t>
            </a:r>
            <a:r>
              <a:rPr lang="fr-FR" dirty="0" smtClean="0"/>
              <a:t>commanditaire; parraineur,-</a:t>
            </a:r>
            <a:r>
              <a:rPr lang="fr-FR" dirty="0" err="1" smtClean="0"/>
              <a:t>euse</a:t>
            </a:r>
            <a:endParaRPr lang="fr-FR" dirty="0" smtClean="0"/>
          </a:p>
          <a:p>
            <a:r>
              <a:rPr lang="fr-FR" b="1" dirty="0"/>
              <a:t>sponsoriser </a:t>
            </a:r>
            <a:r>
              <a:rPr lang="fr-FR" b="1" dirty="0" smtClean="0"/>
              <a:t>/ </a:t>
            </a:r>
            <a:r>
              <a:rPr lang="fr-FR" u="sng" dirty="0" smtClean="0"/>
              <a:t>parrainer</a:t>
            </a:r>
            <a:r>
              <a:rPr lang="fr-FR" dirty="0" smtClean="0"/>
              <a:t>, sponsoriser (Belgique, Canada, France), commanditer</a:t>
            </a:r>
            <a:r>
              <a:rPr lang="fr-FR" dirty="0"/>
              <a:t> </a:t>
            </a:r>
            <a:r>
              <a:rPr lang="fr-FR" dirty="0" smtClean="0"/>
              <a:t>(Belgique , Canada , France)</a:t>
            </a:r>
          </a:p>
          <a:p>
            <a:r>
              <a:rPr lang="fr-FR" b="1" dirty="0" smtClean="0"/>
              <a:t>sponsoring </a:t>
            </a:r>
            <a:r>
              <a:rPr lang="fr-FR" dirty="0" smtClean="0"/>
              <a:t>/ commandite, </a:t>
            </a:r>
            <a:r>
              <a:rPr lang="fr-FR" u="sng" dirty="0" smtClean="0"/>
              <a:t>parrainage</a:t>
            </a:r>
            <a:endParaRPr lang="fr-FR" u="sng" dirty="0"/>
          </a:p>
          <a:p>
            <a:r>
              <a:rPr lang="fr-FR" b="1" dirty="0" err="1" smtClean="0"/>
              <a:t>teasing</a:t>
            </a:r>
            <a:r>
              <a:rPr lang="fr-FR" b="1" dirty="0" smtClean="0"/>
              <a:t> / </a:t>
            </a:r>
            <a:r>
              <a:rPr lang="mk-MK" b="1" dirty="0" smtClean="0"/>
              <a:t> </a:t>
            </a:r>
            <a:r>
              <a:rPr lang="en-US" u="sng" dirty="0" err="1"/>
              <a:t>aguichage</a:t>
            </a:r>
            <a:endParaRPr lang="fr-FR" i="1" u="sng" dirty="0" smtClean="0"/>
          </a:p>
          <a:p>
            <a:endParaRPr lang="en-US" dirty="0"/>
          </a:p>
        </p:txBody>
      </p:sp>
    </p:spTree>
    <p:extLst>
      <p:ext uri="{BB962C8B-B14F-4D97-AF65-F5344CB8AC3E}">
        <p14:creationId xmlns:p14="http://schemas.microsoft.com/office/powerpoint/2010/main" val="39188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JORF </a:t>
            </a:r>
            <a:r>
              <a:rPr lang="mk-MK" dirty="0" smtClean="0"/>
              <a:t>+</a:t>
            </a:r>
            <a:r>
              <a:rPr lang="fr-FR" dirty="0" smtClean="0"/>
              <a:t> </a:t>
            </a:r>
            <a:r>
              <a:rPr lang="fr-FR" dirty="0"/>
              <a:t>GDT </a:t>
            </a:r>
            <a:r>
              <a:rPr lang="fr-FR" dirty="0" smtClean="0"/>
              <a:t>(</a:t>
            </a:r>
            <a:r>
              <a:rPr lang="en-US" dirty="0"/>
              <a:t>Commerce et P</a:t>
            </a:r>
            <a:r>
              <a:rPr lang="fr-FR" dirty="0" err="1"/>
              <a:t>ublicité</a:t>
            </a:r>
            <a:r>
              <a:rPr lang="fr-FR" dirty="0"/>
              <a:t> </a:t>
            </a:r>
            <a:r>
              <a:rPr lang="fr-FR" dirty="0" smtClean="0"/>
              <a:t>)</a:t>
            </a:r>
            <a:endParaRPr lang="en-US" dirty="0"/>
          </a:p>
        </p:txBody>
      </p:sp>
      <p:sp>
        <p:nvSpPr>
          <p:cNvPr id="3" name="Content Placeholder 2"/>
          <p:cNvSpPr>
            <a:spLocks noGrp="1"/>
          </p:cNvSpPr>
          <p:nvPr>
            <p:ph idx="1"/>
          </p:nvPr>
        </p:nvSpPr>
        <p:spPr/>
        <p:txBody>
          <a:bodyPr>
            <a:normAutofit fontScale="55000" lnSpcReduction="20000"/>
          </a:bodyPr>
          <a:lstStyle/>
          <a:p>
            <a:r>
              <a:rPr lang="fr-FR" b="1" dirty="0"/>
              <a:t>back-office / </a:t>
            </a:r>
            <a:r>
              <a:rPr lang="fr-FR" i="1" dirty="0"/>
              <a:t>service </a:t>
            </a:r>
            <a:r>
              <a:rPr lang="fr-FR" i="1" dirty="0" smtClean="0"/>
              <a:t>d'appui / post-marché</a:t>
            </a:r>
            <a:r>
              <a:rPr lang="fr-FR" dirty="0"/>
              <a:t>, </a:t>
            </a:r>
            <a:r>
              <a:rPr lang="fr-FR" i="1" dirty="0"/>
              <a:t>services logistiques</a:t>
            </a:r>
            <a:r>
              <a:rPr lang="fr-FR" dirty="0"/>
              <a:t>, </a:t>
            </a:r>
            <a:r>
              <a:rPr lang="fr-FR" i="1" dirty="0"/>
              <a:t>services de soutien</a:t>
            </a:r>
            <a:r>
              <a:rPr lang="fr-FR" dirty="0"/>
              <a:t>, </a:t>
            </a:r>
            <a:r>
              <a:rPr lang="fr-FR" i="1" dirty="0"/>
              <a:t>service de </a:t>
            </a:r>
            <a:r>
              <a:rPr lang="fr-FR" i="1" dirty="0" smtClean="0"/>
              <a:t>post-marché</a:t>
            </a:r>
          </a:p>
          <a:p>
            <a:r>
              <a:rPr lang="fr-FR" b="1" dirty="0"/>
              <a:t>discount</a:t>
            </a:r>
            <a:r>
              <a:rPr lang="fr-FR" dirty="0"/>
              <a:t> / </a:t>
            </a:r>
            <a:r>
              <a:rPr lang="fr-FR" i="1" dirty="0" smtClean="0"/>
              <a:t>discompte / magasin </a:t>
            </a:r>
            <a:r>
              <a:rPr lang="fr-FR" i="1" dirty="0"/>
              <a:t>de rabais</a:t>
            </a:r>
            <a:r>
              <a:rPr lang="fr-FR" dirty="0"/>
              <a:t>, </a:t>
            </a:r>
            <a:r>
              <a:rPr lang="fr-FR" i="1" dirty="0"/>
              <a:t>magasin à prix réduit</a:t>
            </a:r>
            <a:r>
              <a:rPr lang="fr-FR" dirty="0"/>
              <a:t>, magasin à bas prix, magasin de </a:t>
            </a:r>
            <a:r>
              <a:rPr lang="fr-FR" dirty="0" smtClean="0"/>
              <a:t>rabais</a:t>
            </a:r>
          </a:p>
          <a:p>
            <a:r>
              <a:rPr lang="fr-FR" b="1" dirty="0"/>
              <a:t>free </a:t>
            </a:r>
            <a:r>
              <a:rPr lang="fr-FR" b="1" dirty="0" err="1"/>
              <a:t>alongside</a:t>
            </a:r>
            <a:r>
              <a:rPr lang="fr-FR" b="1" dirty="0"/>
              <a:t> </a:t>
            </a:r>
            <a:r>
              <a:rPr lang="fr-FR" b="1" dirty="0" err="1"/>
              <a:t>ship</a:t>
            </a:r>
            <a:r>
              <a:rPr lang="fr-FR" dirty="0"/>
              <a:t> </a:t>
            </a:r>
            <a:r>
              <a:rPr lang="fr-FR" i="1" dirty="0" smtClean="0"/>
              <a:t>// </a:t>
            </a:r>
            <a:r>
              <a:rPr lang="fr-FR" u="sng" dirty="0"/>
              <a:t>franco le long du </a:t>
            </a:r>
            <a:r>
              <a:rPr lang="fr-FR" u="sng" dirty="0" smtClean="0"/>
              <a:t>bateau</a:t>
            </a:r>
            <a:r>
              <a:rPr lang="fr-FR" dirty="0" smtClean="0"/>
              <a:t>, </a:t>
            </a:r>
            <a:r>
              <a:rPr lang="fr-FR" u="sng" dirty="0" smtClean="0"/>
              <a:t>FLB</a:t>
            </a:r>
          </a:p>
          <a:p>
            <a:r>
              <a:rPr lang="fr-FR" b="1" dirty="0" err="1"/>
              <a:t>garden</a:t>
            </a:r>
            <a:r>
              <a:rPr lang="fr-FR" b="1" dirty="0"/>
              <a:t> center</a:t>
            </a:r>
            <a:r>
              <a:rPr lang="fr-FR" dirty="0"/>
              <a:t> / </a:t>
            </a:r>
            <a:r>
              <a:rPr lang="fr-FR" i="1" u="sng" dirty="0" smtClean="0"/>
              <a:t>jardinerie/</a:t>
            </a:r>
            <a:r>
              <a:rPr lang="fr-FR" dirty="0" smtClean="0"/>
              <a:t> </a:t>
            </a:r>
            <a:r>
              <a:rPr lang="fr-FR" dirty="0"/>
              <a:t>centre jardin (Québec), centre de </a:t>
            </a:r>
            <a:r>
              <a:rPr lang="fr-FR" dirty="0" smtClean="0"/>
              <a:t>jardinage</a:t>
            </a:r>
          </a:p>
          <a:p>
            <a:r>
              <a:rPr lang="en-US" b="1" dirty="0"/>
              <a:t>joint venture</a:t>
            </a:r>
            <a:r>
              <a:rPr lang="mk-MK" b="1" dirty="0"/>
              <a:t> </a:t>
            </a:r>
            <a:r>
              <a:rPr lang="mk-MK" i="1" dirty="0"/>
              <a:t>/ </a:t>
            </a:r>
            <a:r>
              <a:rPr lang="fr-FR" i="1" u="sng" dirty="0" smtClean="0"/>
              <a:t>coentreprise / </a:t>
            </a:r>
            <a:r>
              <a:rPr lang="fr-FR" dirty="0" smtClean="0"/>
              <a:t>entreprise </a:t>
            </a:r>
            <a:r>
              <a:rPr lang="fr-FR" dirty="0"/>
              <a:t>commune (rare), groupement momentané d'entreprises (rare) </a:t>
            </a:r>
            <a:endParaRPr lang="fr-FR" dirty="0" smtClean="0"/>
          </a:p>
          <a:p>
            <a:r>
              <a:rPr lang="fr-FR" b="1" dirty="0"/>
              <a:t>merchandising</a:t>
            </a:r>
            <a:r>
              <a:rPr lang="fr-FR" dirty="0"/>
              <a:t> / </a:t>
            </a:r>
            <a:r>
              <a:rPr lang="en-US" u="sng" dirty="0" err="1" smtClean="0"/>
              <a:t>marchandisage</a:t>
            </a:r>
            <a:r>
              <a:rPr lang="en-US" u="sng" dirty="0"/>
              <a:t> </a:t>
            </a:r>
            <a:r>
              <a:rPr lang="en-US" u="sng" dirty="0" smtClean="0"/>
              <a:t>/ </a:t>
            </a:r>
            <a:r>
              <a:rPr lang="fr-FR" dirty="0" smtClean="0"/>
              <a:t>techniques </a:t>
            </a:r>
            <a:r>
              <a:rPr lang="fr-FR" dirty="0"/>
              <a:t>marchandes</a:t>
            </a:r>
            <a:r>
              <a:rPr lang="mk-MK" dirty="0"/>
              <a:t>, </a:t>
            </a:r>
            <a:r>
              <a:rPr lang="fr-FR" dirty="0"/>
              <a:t>techniques commerciales</a:t>
            </a:r>
            <a:r>
              <a:rPr lang="mk-MK" dirty="0"/>
              <a:t>, </a:t>
            </a:r>
            <a:r>
              <a:rPr lang="fr-FR" dirty="0"/>
              <a:t>techniques de </a:t>
            </a:r>
            <a:r>
              <a:rPr lang="fr-FR" dirty="0" smtClean="0"/>
              <a:t>commercialisation</a:t>
            </a:r>
            <a:endParaRPr lang="en-US" u="sng" dirty="0" smtClean="0"/>
          </a:p>
          <a:p>
            <a:r>
              <a:rPr lang="fr-FR" b="1" dirty="0" err="1" smtClean="0"/>
              <a:t>merchandiser</a:t>
            </a:r>
            <a:r>
              <a:rPr lang="fr-FR" dirty="0" smtClean="0"/>
              <a:t> // </a:t>
            </a:r>
            <a:r>
              <a:rPr lang="fr-FR" i="1" u="sng" dirty="0"/>
              <a:t>marchandiseur</a:t>
            </a:r>
            <a:r>
              <a:rPr lang="mk-MK" i="1" dirty="0"/>
              <a:t>, </a:t>
            </a:r>
            <a:r>
              <a:rPr lang="fr-FR" i="1" dirty="0" smtClean="0"/>
              <a:t>présentoir</a:t>
            </a:r>
          </a:p>
          <a:p>
            <a:r>
              <a:rPr lang="fr-FR" b="1" dirty="0"/>
              <a:t>newsletter</a:t>
            </a:r>
            <a:r>
              <a:rPr lang="fr-FR" dirty="0"/>
              <a:t> </a:t>
            </a:r>
            <a:r>
              <a:rPr lang="mk-MK" dirty="0"/>
              <a:t>/ </a:t>
            </a:r>
            <a:r>
              <a:rPr lang="fr-FR" i="1" u="sng" dirty="0"/>
              <a:t>lettre </a:t>
            </a:r>
            <a:r>
              <a:rPr lang="fr-FR" i="1" u="sng" dirty="0" smtClean="0"/>
              <a:t>d'information / </a:t>
            </a:r>
            <a:r>
              <a:rPr lang="fr-FR" dirty="0" smtClean="0"/>
              <a:t>lettre </a:t>
            </a:r>
            <a:r>
              <a:rPr lang="fr-FR" dirty="0"/>
              <a:t>d'information </a:t>
            </a:r>
            <a:r>
              <a:rPr lang="fr-FR" dirty="0" smtClean="0"/>
              <a:t>électronique, </a:t>
            </a:r>
            <a:r>
              <a:rPr lang="fr-FR" dirty="0" err="1"/>
              <a:t>infocourriel</a:t>
            </a:r>
            <a:r>
              <a:rPr lang="fr-FR" dirty="0"/>
              <a:t>, infolettre, </a:t>
            </a:r>
            <a:r>
              <a:rPr lang="fr-FR" dirty="0" err="1" smtClean="0"/>
              <a:t>cyberlettre</a:t>
            </a:r>
            <a:endParaRPr lang="fr-FR" dirty="0" smtClean="0"/>
          </a:p>
          <a:p>
            <a:r>
              <a:rPr lang="fr-FR" b="1" dirty="0"/>
              <a:t>prospect</a:t>
            </a:r>
            <a:r>
              <a:rPr lang="fr-FR" dirty="0"/>
              <a:t> / </a:t>
            </a:r>
            <a:r>
              <a:rPr lang="fr-FR" i="1" dirty="0"/>
              <a:t>acheteur, -</a:t>
            </a:r>
            <a:r>
              <a:rPr lang="fr-FR" i="1" dirty="0" err="1"/>
              <a:t>euse</a:t>
            </a:r>
            <a:r>
              <a:rPr lang="fr-FR" i="1" dirty="0"/>
              <a:t> potentiel,-</a:t>
            </a:r>
            <a:r>
              <a:rPr lang="fr-FR" i="1" dirty="0" smtClean="0"/>
              <a:t>elle / </a:t>
            </a:r>
            <a:r>
              <a:rPr lang="fr-FR" dirty="0" smtClean="0"/>
              <a:t>client </a:t>
            </a:r>
            <a:r>
              <a:rPr lang="fr-FR" dirty="0"/>
              <a:t>éventuel, cliente éventuelle, client potentiel, cliente potentielle, client virtuel, cliente virtuelle, prospect, prospecte, prospecté, </a:t>
            </a:r>
            <a:r>
              <a:rPr lang="fr-FR" dirty="0" smtClean="0"/>
              <a:t>prospectée</a:t>
            </a:r>
          </a:p>
          <a:p>
            <a:r>
              <a:rPr lang="fr-FR" b="1" dirty="0"/>
              <a:t>sponsor</a:t>
            </a:r>
            <a:r>
              <a:rPr lang="fr-FR" dirty="0"/>
              <a:t> / </a:t>
            </a:r>
            <a:r>
              <a:rPr lang="fr-FR" i="1" dirty="0" smtClean="0"/>
              <a:t>mécène</a:t>
            </a:r>
            <a:r>
              <a:rPr lang="fr-FR" dirty="0"/>
              <a:t> </a:t>
            </a:r>
            <a:r>
              <a:rPr lang="fr-FR" dirty="0" smtClean="0"/>
              <a:t>/ commanditaire</a:t>
            </a:r>
            <a:r>
              <a:rPr lang="fr-FR" dirty="0"/>
              <a:t>; parraineur,-</a:t>
            </a:r>
            <a:r>
              <a:rPr lang="fr-FR" dirty="0" err="1" smtClean="0"/>
              <a:t>euse</a:t>
            </a:r>
            <a:endParaRPr lang="fr-FR" dirty="0" smtClean="0"/>
          </a:p>
          <a:p>
            <a:r>
              <a:rPr lang="fr-FR" b="1" dirty="0" smtClean="0"/>
              <a:t>sponsoriser </a:t>
            </a:r>
            <a:r>
              <a:rPr lang="fr-FR" b="1" dirty="0"/>
              <a:t>/ </a:t>
            </a:r>
            <a:r>
              <a:rPr lang="fr-FR" u="sng" dirty="0" smtClean="0"/>
              <a:t>parrainer /</a:t>
            </a:r>
            <a:r>
              <a:rPr lang="fr-FR" dirty="0" smtClean="0"/>
              <a:t> </a:t>
            </a:r>
            <a:r>
              <a:rPr lang="fr-FR" dirty="0"/>
              <a:t>sponsoriser (Belgique, Canada, France), commanditer (Belgique , Canada , France</a:t>
            </a:r>
            <a:r>
              <a:rPr lang="fr-FR" dirty="0" smtClean="0"/>
              <a:t>)</a:t>
            </a:r>
            <a:endParaRPr lang="fr-FR" b="1" dirty="0" smtClean="0"/>
          </a:p>
          <a:p>
            <a:r>
              <a:rPr lang="fr-FR" b="1" dirty="0" smtClean="0"/>
              <a:t>sponsoring</a:t>
            </a:r>
            <a:r>
              <a:rPr lang="fr-FR" dirty="0" smtClean="0"/>
              <a:t> </a:t>
            </a:r>
            <a:r>
              <a:rPr lang="fr-FR" dirty="0"/>
              <a:t>/ mécénat, </a:t>
            </a:r>
            <a:r>
              <a:rPr lang="fr-FR" u="sng" dirty="0"/>
              <a:t>parrainage</a:t>
            </a:r>
            <a:r>
              <a:rPr lang="fr-FR" dirty="0"/>
              <a:t>, </a:t>
            </a:r>
            <a:r>
              <a:rPr lang="fr-FR" dirty="0" smtClean="0"/>
              <a:t>patronage / commandite </a:t>
            </a:r>
            <a:endParaRPr lang="fr-FR" u="sng" dirty="0"/>
          </a:p>
          <a:p>
            <a:r>
              <a:rPr lang="fr-FR" b="1" dirty="0" err="1"/>
              <a:t>teasing</a:t>
            </a:r>
            <a:r>
              <a:rPr lang="fr-FR" dirty="0"/>
              <a:t> </a:t>
            </a:r>
            <a:r>
              <a:rPr lang="fr-FR" dirty="0" smtClean="0"/>
              <a:t>// </a:t>
            </a:r>
            <a:r>
              <a:rPr lang="fr-FR" dirty="0"/>
              <a:t>aguichage</a:t>
            </a:r>
          </a:p>
          <a:p>
            <a:endParaRPr lang="fr-FR" dirty="0"/>
          </a:p>
          <a:p>
            <a:endParaRPr lang="fr-FR" dirty="0"/>
          </a:p>
          <a:p>
            <a:endParaRPr lang="fr-FR" i="1" dirty="0"/>
          </a:p>
          <a:p>
            <a:endParaRPr lang="fr-FR" dirty="0"/>
          </a:p>
          <a:p>
            <a:endParaRPr lang="mk-MK" i="1" u="sng" dirty="0"/>
          </a:p>
          <a:p>
            <a:endParaRPr lang="mk-MK" i="1" dirty="0"/>
          </a:p>
          <a:p>
            <a:endParaRPr lang="fr-FR" dirty="0"/>
          </a:p>
          <a:p>
            <a:endParaRPr lang="mk-MK" i="1" u="sng" dirty="0"/>
          </a:p>
          <a:p>
            <a:endParaRPr lang="fr-FR" dirty="0"/>
          </a:p>
          <a:p>
            <a:endParaRPr lang="fr-FR" i="1" u="sng" dirty="0"/>
          </a:p>
          <a:p>
            <a:endParaRPr lang="fr-FR" u="sng" dirty="0"/>
          </a:p>
          <a:p>
            <a:endParaRPr lang="fr-FR" u="sng" dirty="0"/>
          </a:p>
          <a:p>
            <a:endParaRPr lang="fr-FR" dirty="0"/>
          </a:p>
          <a:p>
            <a:endParaRPr lang="fr-FR" i="1" dirty="0"/>
          </a:p>
          <a:p>
            <a:endParaRPr lang="fr-FR" i="1" dirty="0"/>
          </a:p>
          <a:p>
            <a:endParaRPr lang="fr-FR" i="1" dirty="0"/>
          </a:p>
          <a:p>
            <a:endParaRPr lang="en-US" dirty="0"/>
          </a:p>
        </p:txBody>
      </p:sp>
    </p:spTree>
    <p:extLst>
      <p:ext uri="{BB962C8B-B14F-4D97-AF65-F5344CB8AC3E}">
        <p14:creationId xmlns:p14="http://schemas.microsoft.com/office/powerpoint/2010/main" val="18562434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Conclusion</a:t>
            </a:r>
            <a:endParaRPr lang="en-US" dirty="0"/>
          </a:p>
        </p:txBody>
      </p:sp>
      <p:sp>
        <p:nvSpPr>
          <p:cNvPr id="3" name="Content Placeholder 2"/>
          <p:cNvSpPr>
            <a:spLocks noGrp="1"/>
          </p:cNvSpPr>
          <p:nvPr>
            <p:ph idx="1"/>
          </p:nvPr>
        </p:nvSpPr>
        <p:spPr/>
        <p:txBody>
          <a:bodyPr>
            <a:normAutofit fontScale="92500" lnSpcReduction="20000"/>
          </a:bodyPr>
          <a:lstStyle/>
          <a:p>
            <a:pPr lvl="0"/>
            <a:r>
              <a:rPr lang="fr-FR" dirty="0" smtClean="0">
                <a:solidFill>
                  <a:schemeClr val="tx1"/>
                </a:solidFill>
              </a:rPr>
              <a:t>Confirmation de l’influence </a:t>
            </a:r>
            <a:r>
              <a:rPr lang="fr-FR" dirty="0">
                <a:solidFill>
                  <a:schemeClr val="tx1"/>
                </a:solidFill>
              </a:rPr>
              <a:t>de l’</a:t>
            </a:r>
            <a:r>
              <a:rPr lang="fr-FR" dirty="0" err="1">
                <a:solidFill>
                  <a:schemeClr val="tx1"/>
                </a:solidFill>
              </a:rPr>
              <a:t>anglo-americain</a:t>
            </a:r>
            <a:r>
              <a:rPr lang="fr-FR" dirty="0">
                <a:solidFill>
                  <a:schemeClr val="tx1"/>
                </a:solidFill>
              </a:rPr>
              <a:t> sur la langue </a:t>
            </a:r>
            <a:r>
              <a:rPr lang="fr-FR" dirty="0" smtClean="0">
                <a:solidFill>
                  <a:schemeClr val="tx1"/>
                </a:solidFill>
              </a:rPr>
              <a:t>française et présence </a:t>
            </a:r>
            <a:r>
              <a:rPr lang="fr-FR" dirty="0">
                <a:solidFill>
                  <a:schemeClr val="tx1"/>
                </a:solidFill>
              </a:rPr>
              <a:t>des emprunts lexicaux anglais en français dans le domaine de </a:t>
            </a:r>
            <a:r>
              <a:rPr lang="fr-FR" dirty="0" smtClean="0">
                <a:solidFill>
                  <a:schemeClr val="tx1"/>
                </a:solidFill>
              </a:rPr>
              <a:t>l’économie, de la bourses </a:t>
            </a:r>
            <a:r>
              <a:rPr lang="fr-FR" dirty="0">
                <a:solidFill>
                  <a:schemeClr val="tx1"/>
                </a:solidFill>
              </a:rPr>
              <a:t>et des </a:t>
            </a:r>
            <a:r>
              <a:rPr lang="fr-FR" dirty="0" smtClean="0">
                <a:solidFill>
                  <a:schemeClr val="tx1"/>
                </a:solidFill>
              </a:rPr>
              <a:t>finances (56 unités) et </a:t>
            </a:r>
            <a:r>
              <a:rPr lang="en-US" dirty="0">
                <a:solidFill>
                  <a:schemeClr val="tx1"/>
                </a:solidFill>
              </a:rPr>
              <a:t>Commerce et P</a:t>
            </a:r>
            <a:r>
              <a:rPr lang="fr-FR" dirty="0" err="1">
                <a:solidFill>
                  <a:schemeClr val="tx1"/>
                </a:solidFill>
              </a:rPr>
              <a:t>ublicité</a:t>
            </a:r>
            <a:r>
              <a:rPr lang="fr-FR" dirty="0" smtClean="0">
                <a:solidFill>
                  <a:schemeClr val="tx1"/>
                </a:solidFill>
              </a:rPr>
              <a:t> (50 unités) après </a:t>
            </a:r>
            <a:r>
              <a:rPr lang="fr-FR" dirty="0">
                <a:solidFill>
                  <a:schemeClr val="tx1"/>
                </a:solidFill>
              </a:rPr>
              <a:t>la Deuxième Guerre </a:t>
            </a:r>
            <a:r>
              <a:rPr lang="fr-FR" dirty="0" smtClean="0">
                <a:solidFill>
                  <a:schemeClr val="tx1"/>
                </a:solidFill>
              </a:rPr>
              <a:t>mondiale.</a:t>
            </a:r>
          </a:p>
          <a:p>
            <a:pPr lvl="0"/>
            <a:r>
              <a:rPr lang="fr-FR" dirty="0" smtClean="0">
                <a:solidFill>
                  <a:schemeClr val="tx1"/>
                </a:solidFill>
              </a:rPr>
              <a:t>Existence des </a:t>
            </a:r>
            <a:r>
              <a:rPr lang="fr-FR" dirty="0">
                <a:solidFill>
                  <a:schemeClr val="tx1"/>
                </a:solidFill>
              </a:rPr>
              <a:t>réactions </a:t>
            </a:r>
            <a:r>
              <a:rPr lang="fr-FR" dirty="0" smtClean="0">
                <a:solidFill>
                  <a:schemeClr val="tx1"/>
                </a:solidFill>
              </a:rPr>
              <a:t>constantes </a:t>
            </a:r>
            <a:r>
              <a:rPr lang="fr-FR" dirty="0" smtClean="0">
                <a:solidFill>
                  <a:schemeClr val="tx1"/>
                </a:solidFill>
              </a:rPr>
              <a:t>des deux pays </a:t>
            </a:r>
            <a:r>
              <a:rPr lang="fr-FR" dirty="0">
                <a:solidFill>
                  <a:schemeClr val="tx1"/>
                </a:solidFill>
              </a:rPr>
              <a:t>francophones </a:t>
            </a:r>
            <a:r>
              <a:rPr lang="fr-FR" dirty="0" smtClean="0">
                <a:solidFill>
                  <a:schemeClr val="tx1"/>
                </a:solidFill>
              </a:rPr>
              <a:t>France &amp; Canada (Québec).</a:t>
            </a:r>
          </a:p>
          <a:p>
            <a:pPr lvl="0"/>
            <a:r>
              <a:rPr lang="fr-FR" dirty="0" smtClean="0">
                <a:solidFill>
                  <a:schemeClr val="tx1"/>
                </a:solidFill>
              </a:rPr>
              <a:t>Différence de réaction, la France réagit plus que le Québec:</a:t>
            </a:r>
          </a:p>
          <a:p>
            <a:pPr lvl="1"/>
            <a:r>
              <a:rPr lang="fr-FR" dirty="0">
                <a:solidFill>
                  <a:schemeClr val="tx1"/>
                </a:solidFill>
              </a:rPr>
              <a:t>Economie, bourse, finances</a:t>
            </a:r>
            <a:r>
              <a:rPr lang="fr-FR" dirty="0" smtClean="0">
                <a:solidFill>
                  <a:schemeClr val="tx1"/>
                </a:solidFill>
              </a:rPr>
              <a:t>: JORF </a:t>
            </a:r>
            <a:r>
              <a:rPr lang="fr-FR" dirty="0">
                <a:solidFill>
                  <a:schemeClr val="tx1"/>
                </a:solidFill>
              </a:rPr>
              <a:t>- </a:t>
            </a:r>
            <a:r>
              <a:rPr lang="fr-FR" dirty="0" smtClean="0">
                <a:solidFill>
                  <a:schemeClr val="tx1"/>
                </a:solidFill>
              </a:rPr>
              <a:t>21/56 unités </a:t>
            </a:r>
            <a:r>
              <a:rPr lang="fr-FR" dirty="0">
                <a:solidFill>
                  <a:schemeClr val="tx1"/>
                </a:solidFill>
              </a:rPr>
              <a:t>(37,5</a:t>
            </a:r>
            <a:r>
              <a:rPr lang="fr-FR" dirty="0" smtClean="0">
                <a:solidFill>
                  <a:schemeClr val="tx1"/>
                </a:solidFill>
              </a:rPr>
              <a:t>%)</a:t>
            </a:r>
            <a:r>
              <a:rPr lang="en-US" dirty="0" smtClean="0">
                <a:solidFill>
                  <a:schemeClr val="tx1"/>
                </a:solidFill>
              </a:rPr>
              <a:t>, GDT - </a:t>
            </a:r>
            <a:r>
              <a:rPr lang="fr-FR" dirty="0" smtClean="0">
                <a:solidFill>
                  <a:schemeClr val="tx1"/>
                </a:solidFill>
              </a:rPr>
              <a:t>16</a:t>
            </a:r>
            <a:r>
              <a:rPr lang="en-US" dirty="0">
                <a:solidFill>
                  <a:schemeClr val="tx1"/>
                </a:solidFill>
              </a:rPr>
              <a:t>/56</a:t>
            </a:r>
            <a:r>
              <a:rPr lang="mk-MK" dirty="0">
                <a:solidFill>
                  <a:schemeClr val="tx1"/>
                </a:solidFill>
              </a:rPr>
              <a:t> </a:t>
            </a:r>
            <a:r>
              <a:rPr lang="en-US" dirty="0">
                <a:solidFill>
                  <a:schemeClr val="tx1"/>
                </a:solidFill>
              </a:rPr>
              <a:t>unit</a:t>
            </a:r>
            <a:r>
              <a:rPr lang="fr-FR" dirty="0">
                <a:solidFill>
                  <a:schemeClr val="tx1"/>
                </a:solidFill>
              </a:rPr>
              <a:t>e</a:t>
            </a:r>
            <a:r>
              <a:rPr lang="en-US" dirty="0">
                <a:solidFill>
                  <a:schemeClr val="tx1"/>
                </a:solidFill>
              </a:rPr>
              <a:t>s (28,57</a:t>
            </a:r>
            <a:r>
              <a:rPr lang="en-US" dirty="0" smtClean="0">
                <a:solidFill>
                  <a:schemeClr val="tx1"/>
                </a:solidFill>
              </a:rPr>
              <a:t>%)</a:t>
            </a:r>
          </a:p>
          <a:p>
            <a:pPr lvl="1"/>
            <a:r>
              <a:rPr lang="fr-FR" dirty="0">
                <a:solidFill>
                  <a:schemeClr val="tx1"/>
                </a:solidFill>
              </a:rPr>
              <a:t>Commerce et </a:t>
            </a:r>
            <a:r>
              <a:rPr lang="fr-FR" dirty="0" smtClean="0">
                <a:solidFill>
                  <a:schemeClr val="tx1"/>
                </a:solidFill>
              </a:rPr>
              <a:t>Publicité:         JORF - 32/50 unités </a:t>
            </a:r>
            <a:r>
              <a:rPr lang="fr-FR" dirty="0">
                <a:solidFill>
                  <a:schemeClr val="tx1"/>
                </a:solidFill>
              </a:rPr>
              <a:t>(64</a:t>
            </a:r>
            <a:r>
              <a:rPr lang="fr-FR" dirty="0" smtClean="0">
                <a:solidFill>
                  <a:schemeClr val="tx1"/>
                </a:solidFill>
              </a:rPr>
              <a:t>%),    GDT - 19/50 </a:t>
            </a:r>
            <a:r>
              <a:rPr lang="fr-FR" dirty="0">
                <a:solidFill>
                  <a:schemeClr val="tx1"/>
                </a:solidFill>
              </a:rPr>
              <a:t>unités (38</a:t>
            </a:r>
            <a:r>
              <a:rPr lang="fr-FR" dirty="0" smtClean="0">
                <a:solidFill>
                  <a:schemeClr val="tx1"/>
                </a:solidFill>
              </a:rPr>
              <a:t>%)</a:t>
            </a:r>
            <a:r>
              <a:rPr lang="en-US" dirty="0" smtClean="0">
                <a:solidFill>
                  <a:schemeClr val="tx1"/>
                </a:solidFill>
              </a:rPr>
              <a:t> (</a:t>
            </a:r>
            <a:r>
              <a:rPr lang="en-US" dirty="0">
                <a:solidFill>
                  <a:schemeClr val="tx1"/>
                </a:solidFill>
              </a:rPr>
              <a:t>37,5</a:t>
            </a:r>
            <a:r>
              <a:rPr lang="mk-MK" dirty="0">
                <a:solidFill>
                  <a:schemeClr val="tx1"/>
                </a:solidFill>
              </a:rPr>
              <a:t>%</a:t>
            </a:r>
            <a:r>
              <a:rPr lang="en-US" dirty="0">
                <a:solidFill>
                  <a:schemeClr val="tx1"/>
                </a:solidFill>
              </a:rPr>
              <a:t>)</a:t>
            </a:r>
            <a:r>
              <a:rPr lang="mk-MK" dirty="0">
                <a:solidFill>
                  <a:schemeClr val="tx1"/>
                </a:solidFill>
              </a:rPr>
              <a:t> </a:t>
            </a:r>
            <a:endParaRPr lang="fr-FR" dirty="0" smtClean="0">
              <a:solidFill>
                <a:schemeClr val="tx1"/>
              </a:solidFill>
            </a:endParaRPr>
          </a:p>
          <a:p>
            <a:pPr lvl="0"/>
            <a:r>
              <a:rPr lang="fr-FR" dirty="0" smtClean="0">
                <a:solidFill>
                  <a:schemeClr val="tx1"/>
                </a:solidFill>
              </a:rPr>
              <a:t>Confirmation du respect de l’esprit de la langue française dans les deux milieux socioculturels et sociolinguistiques différents. </a:t>
            </a:r>
            <a:endParaRPr lang="en-US" dirty="0">
              <a:solidFill>
                <a:schemeClr val="tx1"/>
              </a:solidFill>
            </a:endParaRPr>
          </a:p>
        </p:txBody>
      </p:sp>
    </p:spTree>
    <p:extLst>
      <p:ext uri="{BB962C8B-B14F-4D97-AF65-F5344CB8AC3E}">
        <p14:creationId xmlns:p14="http://schemas.microsoft.com/office/powerpoint/2010/main" val="601024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
            </a:r>
            <a:br>
              <a:rPr lang="en-US" sz="3200" b="1" dirty="0" smtClean="0"/>
            </a:br>
            <a:r>
              <a:rPr lang="sr-Latn-CS" b="1" dirty="0" smtClean="0"/>
              <a:t>Réferences </a:t>
            </a:r>
            <a:r>
              <a:rPr lang="sr-Latn-CS" b="1" dirty="0"/>
              <a:t>bibliographiques:</a:t>
            </a:r>
            <a:r>
              <a:rPr lang="en-US" dirty="0"/>
              <a:t/>
            </a:r>
            <a:br>
              <a:rPr lang="en-US" dirty="0"/>
            </a:br>
            <a:endParaRPr lang="en-US" dirty="0"/>
          </a:p>
        </p:txBody>
      </p:sp>
      <p:sp>
        <p:nvSpPr>
          <p:cNvPr id="3" name="Content Placeholder 2"/>
          <p:cNvSpPr>
            <a:spLocks noGrp="1"/>
          </p:cNvSpPr>
          <p:nvPr>
            <p:ph idx="1"/>
          </p:nvPr>
        </p:nvSpPr>
        <p:spPr/>
        <p:txBody>
          <a:bodyPr>
            <a:normAutofit fontScale="40000" lnSpcReduction="20000"/>
          </a:bodyPr>
          <a:lstStyle/>
          <a:p>
            <a:pPr lvl="0"/>
            <a:r>
              <a:rPr lang="fr-FR" dirty="0"/>
              <a:t>Forest, C. et Boudreau, D. (1999). </a:t>
            </a:r>
            <a:r>
              <a:rPr lang="fr-FR" i="1" dirty="0"/>
              <a:t>Dictionnaire des anglicismes</a:t>
            </a:r>
            <a:r>
              <a:rPr lang="fr-FR" dirty="0"/>
              <a:t>, </a:t>
            </a:r>
            <a:r>
              <a:rPr lang="fr-FR" i="1" dirty="0"/>
              <a:t>Le </a:t>
            </a:r>
            <a:r>
              <a:rPr lang="fr-FR" i="1" dirty="0" err="1"/>
              <a:t>Colpron</a:t>
            </a:r>
            <a:r>
              <a:rPr lang="fr-FR" dirty="0"/>
              <a:t>, Laval : Beauchemin.</a:t>
            </a:r>
            <a:endParaRPr lang="en-US" dirty="0"/>
          </a:p>
          <a:p>
            <a:pPr lvl="0"/>
            <a:r>
              <a:rPr lang="fr-FR" dirty="0"/>
              <a:t>Rey-</a:t>
            </a:r>
            <a:r>
              <a:rPr lang="fr-FR" dirty="0" err="1"/>
              <a:t>Debove</a:t>
            </a:r>
            <a:r>
              <a:rPr lang="fr-FR" dirty="0"/>
              <a:t>, J. &amp; Gagnon, G. (1990). </a:t>
            </a:r>
            <a:r>
              <a:rPr lang="fr-FR" i="1" dirty="0"/>
              <a:t>Dictionnaire des anglicismes : les mots anglais et américains en français</a:t>
            </a:r>
            <a:r>
              <a:rPr lang="fr-FR" dirty="0"/>
              <a:t>. Paris : Le Robert.</a:t>
            </a:r>
            <a:endParaRPr lang="en-US" dirty="0"/>
          </a:p>
          <a:p>
            <a:pPr lvl="0"/>
            <a:r>
              <a:rPr lang="fr-FR" dirty="0" err="1"/>
              <a:t>Höfler</a:t>
            </a:r>
            <a:r>
              <a:rPr lang="fr-FR" dirty="0"/>
              <a:t>, M. (1982). </a:t>
            </a:r>
            <a:r>
              <a:rPr lang="fr-FR" i="1" dirty="0"/>
              <a:t>Dictionnaire des anglicismes</a:t>
            </a:r>
            <a:r>
              <a:rPr lang="fr-FR" dirty="0"/>
              <a:t>. Paris : Larousse. </a:t>
            </a:r>
            <a:endParaRPr lang="en-US" dirty="0"/>
          </a:p>
          <a:p>
            <a:pPr lvl="0"/>
            <a:r>
              <a:rPr lang="fr-FR" i="1" dirty="0"/>
              <a:t>Le Grand dictionnaire terminologique, </a:t>
            </a:r>
            <a:r>
              <a:rPr lang="fr-FR" dirty="0"/>
              <a:t>&lt;http://www.gdt.oqlf.gouv.qc.ca/&gt; </a:t>
            </a:r>
            <a:endParaRPr lang="en-US" dirty="0"/>
          </a:p>
          <a:p>
            <a:pPr lvl="0"/>
            <a:r>
              <a:rPr lang="fr-FR" dirty="0" err="1"/>
              <a:t>Humbley</a:t>
            </a:r>
            <a:r>
              <a:rPr lang="fr-FR" dirty="0"/>
              <a:t>, J. (1974-II). Vers une typologie de l’emprunt linguistique, </a:t>
            </a:r>
            <a:r>
              <a:rPr lang="fr-FR" i="1" dirty="0"/>
              <a:t>Cahiers de Lexicologie</a:t>
            </a:r>
            <a:r>
              <a:rPr lang="fr-FR" dirty="0"/>
              <a:t>, 25. Paris : Didier Larousse, 46-70.</a:t>
            </a:r>
            <a:endParaRPr lang="en-US" dirty="0"/>
          </a:p>
          <a:p>
            <a:pPr lvl="0"/>
            <a:r>
              <a:rPr lang="fr-FR" dirty="0" err="1"/>
              <a:t>Lenoble</a:t>
            </a:r>
            <a:r>
              <a:rPr lang="fr-FR" dirty="0"/>
              <a:t>-Pinson, Micheline (1991). </a:t>
            </a:r>
            <a:r>
              <a:rPr lang="fr-FR" i="1" dirty="0"/>
              <a:t>Anglicismes et substituts français</a:t>
            </a:r>
            <a:r>
              <a:rPr lang="fr-FR" dirty="0"/>
              <a:t>. Paris, Louvain-la-Neuve : </a:t>
            </a:r>
            <a:r>
              <a:rPr lang="fr-FR" dirty="0" err="1"/>
              <a:t>Duculot</a:t>
            </a:r>
            <a:r>
              <a:rPr lang="fr-FR" dirty="0"/>
              <a:t>, (L’esprit des mots).</a:t>
            </a:r>
            <a:endParaRPr lang="en-US" dirty="0"/>
          </a:p>
          <a:p>
            <a:pPr lvl="0"/>
            <a:r>
              <a:rPr lang="fr-FR" dirty="0"/>
              <a:t>Tournier, J. (1998). </a:t>
            </a:r>
            <a:r>
              <a:rPr lang="fr-FR" i="1" dirty="0"/>
              <a:t>Les mots anglais du français</a:t>
            </a:r>
            <a:r>
              <a:rPr lang="fr-FR" dirty="0"/>
              <a:t>. Paris : Belin, (coll. Le français retrouvé).</a:t>
            </a:r>
            <a:endParaRPr lang="en-US" dirty="0"/>
          </a:p>
          <a:p>
            <a:pPr lvl="0"/>
            <a:r>
              <a:rPr lang="mk-MK" dirty="0"/>
              <a:t>Николовски, З. (2012). </a:t>
            </a:r>
            <a:r>
              <a:rPr lang="mk-MK" i="1" dirty="0"/>
              <a:t>Англиските лексички заемки во францускиот јазик од 1945 до 2005 година (лингвистички и </a:t>
            </a:r>
            <a:r>
              <a:rPr lang="mk-MK" i="1" dirty="0" err="1"/>
              <a:t>социокултурен</a:t>
            </a:r>
            <a:r>
              <a:rPr lang="mk-MK" i="1" dirty="0"/>
              <a:t> аспект)</a:t>
            </a:r>
            <a:r>
              <a:rPr lang="mk-MK" dirty="0"/>
              <a:t>, Докторска дисертација. Скопје : </a:t>
            </a:r>
            <a:r>
              <a:rPr lang="mk-MK" dirty="0" err="1"/>
              <a:t>Филoлошки</a:t>
            </a:r>
            <a:r>
              <a:rPr lang="mk-MK" dirty="0"/>
              <a:t> факултет „Блаже Конески“.</a:t>
            </a:r>
            <a:endParaRPr lang="en-US" dirty="0"/>
          </a:p>
          <a:p>
            <a:pPr lvl="0"/>
            <a:r>
              <a:rPr lang="mk-MK" i="1" dirty="0"/>
              <a:t>Office </a:t>
            </a:r>
            <a:r>
              <a:rPr lang="mk-MK" i="1" dirty="0" err="1"/>
              <a:t>québécois</a:t>
            </a:r>
            <a:r>
              <a:rPr lang="mk-MK" i="1" dirty="0"/>
              <a:t> </a:t>
            </a:r>
            <a:r>
              <a:rPr lang="mk-MK" i="1" dirty="0" err="1"/>
              <a:t>de</a:t>
            </a:r>
            <a:r>
              <a:rPr lang="mk-MK" i="1" dirty="0"/>
              <a:t> </a:t>
            </a:r>
            <a:r>
              <a:rPr lang="mk-MK" i="1" dirty="0" err="1"/>
              <a:t>la</a:t>
            </a:r>
            <a:r>
              <a:rPr lang="mk-MK" i="1" dirty="0"/>
              <a:t> </a:t>
            </a:r>
            <a:r>
              <a:rPr lang="mk-MK" i="1" dirty="0" err="1"/>
              <a:t>langue</a:t>
            </a:r>
            <a:r>
              <a:rPr lang="mk-MK" i="1" dirty="0"/>
              <a:t> </a:t>
            </a:r>
            <a:r>
              <a:rPr lang="mk-MK" i="1" dirty="0" err="1"/>
              <a:t>française</a:t>
            </a:r>
            <a:r>
              <a:rPr lang="fr-FR" dirty="0"/>
              <a:t>. &lt;http://www.oqlf.gouv.qc.ca/&gt; </a:t>
            </a:r>
            <a:endParaRPr lang="en-US" dirty="0"/>
          </a:p>
          <a:p>
            <a:pPr lvl="0"/>
            <a:r>
              <a:rPr lang="fr-FR" dirty="0" err="1"/>
              <a:t>Pergnier</a:t>
            </a:r>
            <a:r>
              <a:rPr lang="fr-FR" dirty="0"/>
              <a:t>, M. (1989). </a:t>
            </a:r>
            <a:r>
              <a:rPr lang="fr-FR" i="1" dirty="0"/>
              <a:t>Les anglicismes. Dangers ou enrichissement pour la langue française?</a:t>
            </a:r>
            <a:r>
              <a:rPr lang="fr-FR" dirty="0"/>
              <a:t>. Paris : P.U.F. (coll. Linguistique nouvelle). </a:t>
            </a:r>
            <a:endParaRPr lang="en-US" dirty="0"/>
          </a:p>
          <a:p>
            <a:pPr lvl="0"/>
            <a:r>
              <a:rPr lang="fr-FR" i="1" dirty="0"/>
              <a:t>Petit Larousse illustré</a:t>
            </a:r>
            <a:r>
              <a:rPr lang="fr-FR" dirty="0"/>
              <a:t>. (2005), Paris : Larousse. </a:t>
            </a:r>
            <a:endParaRPr lang="en-US" dirty="0"/>
          </a:p>
          <a:p>
            <a:pPr lvl="0"/>
            <a:r>
              <a:rPr lang="en-US" dirty="0"/>
              <a:t>Rey, A. &amp; Rey-</a:t>
            </a:r>
            <a:r>
              <a:rPr lang="en-US" dirty="0" err="1"/>
              <a:t>Debove</a:t>
            </a:r>
            <a:r>
              <a:rPr lang="en-US" dirty="0"/>
              <a:t>, J. dir. </a:t>
            </a:r>
            <a:r>
              <a:rPr lang="fr-FR" dirty="0"/>
              <a:t>(2004). </a:t>
            </a:r>
            <a:r>
              <a:rPr lang="fr-FR" i="1" dirty="0"/>
              <a:t>Le Nouveau Petit Robert</a:t>
            </a:r>
            <a:r>
              <a:rPr lang="fr-FR" dirty="0"/>
              <a:t>, </a:t>
            </a:r>
            <a:r>
              <a:rPr lang="fr-FR" i="1" dirty="0"/>
              <a:t>Dictionnaire alphabétique et analogique de la langue française</a:t>
            </a:r>
            <a:r>
              <a:rPr lang="fr-FR" dirty="0"/>
              <a:t>, Paris : Dictionnaires</a:t>
            </a:r>
            <a:r>
              <a:rPr lang="fr-FR" i="1" dirty="0"/>
              <a:t> </a:t>
            </a:r>
            <a:r>
              <a:rPr lang="fr-FR" dirty="0"/>
              <a:t>Le Robert.</a:t>
            </a:r>
            <a:endParaRPr lang="en-US" dirty="0"/>
          </a:p>
          <a:p>
            <a:pPr lvl="0"/>
            <a:r>
              <a:rPr lang="fr-FR" i="1" dirty="0"/>
              <a:t>Le Robert, Dictionnaire historique de la langue française</a:t>
            </a:r>
            <a:r>
              <a:rPr lang="fr-FR" dirty="0"/>
              <a:t>, (sous la direction d’Alain Rey), Paris : Dictionnaires Le Robert. 2000. </a:t>
            </a:r>
            <a:endParaRPr lang="en-US" dirty="0"/>
          </a:p>
          <a:p>
            <a:pPr lvl="0"/>
            <a:r>
              <a:rPr lang="fr-FR" i="1" dirty="0"/>
              <a:t>Trésor de </a:t>
            </a:r>
            <a:r>
              <a:rPr lang="fr-FR" i="1" dirty="0" smtClean="0"/>
              <a:t>la </a:t>
            </a:r>
            <a:r>
              <a:rPr lang="fr-FR" i="1" dirty="0"/>
              <a:t>langue française informatisé</a:t>
            </a:r>
            <a:r>
              <a:rPr lang="mk-MK" dirty="0"/>
              <a:t>,</a:t>
            </a:r>
            <a:r>
              <a:rPr lang="it-IT" dirty="0"/>
              <a:t> </a:t>
            </a:r>
            <a:r>
              <a:rPr lang="it-IT" dirty="0" smtClean="0"/>
              <a:t>&lt;http</a:t>
            </a:r>
            <a:r>
              <a:rPr lang="it-IT" dirty="0"/>
              <a:t>://atilf.atilf.fr/ </a:t>
            </a:r>
            <a:r>
              <a:rPr lang="it-IT" dirty="0" smtClean="0"/>
              <a:t>&gt;</a:t>
            </a:r>
            <a:endParaRPr lang="en-US" dirty="0"/>
          </a:p>
        </p:txBody>
      </p:sp>
    </p:spTree>
    <p:extLst>
      <p:ext uri="{BB962C8B-B14F-4D97-AF65-F5344CB8AC3E}">
        <p14:creationId xmlns:p14="http://schemas.microsoft.com/office/powerpoint/2010/main" val="34863304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a:t/>
            </a:r>
            <a:br>
              <a:rPr lang="mk-MK" dirty="0"/>
            </a:br>
            <a:endParaRPr lang="en-US" dirty="0"/>
          </a:p>
        </p:txBody>
      </p:sp>
      <p:sp>
        <p:nvSpPr>
          <p:cNvPr id="3" name="Content Placeholder 2"/>
          <p:cNvSpPr>
            <a:spLocks noGrp="1"/>
          </p:cNvSpPr>
          <p:nvPr>
            <p:ph idx="1"/>
          </p:nvPr>
        </p:nvSpPr>
        <p:spPr/>
        <p:txBody>
          <a:bodyPr/>
          <a:lstStyle/>
          <a:p>
            <a:pPr algn="ctr"/>
            <a:endParaRPr lang="fr-FR" sz="2400" dirty="0" smtClean="0"/>
          </a:p>
          <a:p>
            <a:pPr algn="ctr"/>
            <a:endParaRPr lang="fr-FR" sz="2400" dirty="0"/>
          </a:p>
          <a:p>
            <a:pPr algn="ctr"/>
            <a:endParaRPr lang="fr-FR" sz="2400" dirty="0" smtClean="0"/>
          </a:p>
          <a:p>
            <a:pPr algn="ctr"/>
            <a:r>
              <a:rPr lang="fr-FR" sz="2400" dirty="0" smtClean="0"/>
              <a:t>Je </a:t>
            </a:r>
            <a:r>
              <a:rPr lang="fr-FR" sz="2400" dirty="0"/>
              <a:t>vous remercie vivement de votre attention !</a:t>
            </a:r>
            <a:endParaRPr lang="mk-MK" sz="2400" dirty="0"/>
          </a:p>
          <a:p>
            <a:endParaRPr lang="en-US" dirty="0"/>
          </a:p>
        </p:txBody>
      </p:sp>
    </p:spTree>
    <p:extLst>
      <p:ext uri="{BB962C8B-B14F-4D97-AF65-F5344CB8AC3E}">
        <p14:creationId xmlns:p14="http://schemas.microsoft.com/office/powerpoint/2010/main" val="1832764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a:t>О</a:t>
            </a:r>
            <a:r>
              <a:rPr lang="en-US" dirty="0" err="1"/>
              <a:t>bjectifs</a:t>
            </a:r>
            <a:r>
              <a:rPr lang="en-US" dirty="0"/>
              <a:t> de la communication</a:t>
            </a:r>
          </a:p>
        </p:txBody>
      </p:sp>
      <p:sp>
        <p:nvSpPr>
          <p:cNvPr id="3" name="Content Placeholder 2"/>
          <p:cNvSpPr>
            <a:spLocks noGrp="1"/>
          </p:cNvSpPr>
          <p:nvPr>
            <p:ph idx="1"/>
          </p:nvPr>
        </p:nvSpPr>
        <p:spPr/>
        <p:txBody>
          <a:bodyPr>
            <a:normAutofit/>
          </a:bodyPr>
          <a:lstStyle/>
          <a:p>
            <a:r>
              <a:rPr lang="fr-FR" sz="1700" dirty="0" smtClean="0">
                <a:solidFill>
                  <a:schemeClr val="tx1"/>
                </a:solidFill>
              </a:rPr>
              <a:t>Présenter les </a:t>
            </a:r>
            <a:r>
              <a:rPr lang="fr-FR" sz="1700" dirty="0">
                <a:solidFill>
                  <a:schemeClr val="tx1"/>
                </a:solidFill>
              </a:rPr>
              <a:t>emprunts lexicaux anglais en français dans </a:t>
            </a:r>
            <a:r>
              <a:rPr lang="fr-FR" sz="1700" dirty="0" smtClean="0">
                <a:solidFill>
                  <a:schemeClr val="tx1"/>
                </a:solidFill>
              </a:rPr>
              <a:t>l’économie après </a:t>
            </a:r>
            <a:r>
              <a:rPr lang="fr-FR" sz="1700" dirty="0">
                <a:solidFill>
                  <a:schemeClr val="tx1"/>
                </a:solidFill>
              </a:rPr>
              <a:t>la Deuxième Guerre </a:t>
            </a:r>
            <a:r>
              <a:rPr lang="fr-FR" sz="1700" dirty="0" smtClean="0">
                <a:solidFill>
                  <a:schemeClr val="tx1"/>
                </a:solidFill>
              </a:rPr>
              <a:t>mondiale (Influence </a:t>
            </a:r>
            <a:r>
              <a:rPr lang="fr-FR" sz="1700" dirty="0">
                <a:solidFill>
                  <a:schemeClr val="tx1"/>
                </a:solidFill>
              </a:rPr>
              <a:t>de l’</a:t>
            </a:r>
            <a:r>
              <a:rPr lang="fr-FR" sz="1700" dirty="0" err="1">
                <a:solidFill>
                  <a:schemeClr val="tx1"/>
                </a:solidFill>
              </a:rPr>
              <a:t>anglo-americain</a:t>
            </a:r>
            <a:r>
              <a:rPr lang="fr-FR" sz="1700" dirty="0">
                <a:solidFill>
                  <a:schemeClr val="tx1"/>
                </a:solidFill>
              </a:rPr>
              <a:t> sur </a:t>
            </a:r>
            <a:r>
              <a:rPr lang="fr-FR" sz="1700" dirty="0" smtClean="0">
                <a:solidFill>
                  <a:schemeClr val="tx1"/>
                </a:solidFill>
              </a:rPr>
              <a:t>le français</a:t>
            </a:r>
            <a:r>
              <a:rPr lang="fr-FR" sz="1700" dirty="0" smtClean="0">
                <a:solidFill>
                  <a:schemeClr val="tx1"/>
                </a:solidFill>
              </a:rPr>
              <a:t>).</a:t>
            </a:r>
            <a:endParaRPr lang="fr-FR" sz="1700" dirty="0" smtClean="0">
              <a:solidFill>
                <a:schemeClr val="tx1"/>
              </a:solidFill>
            </a:endParaRPr>
          </a:p>
          <a:p>
            <a:r>
              <a:rPr lang="fr-FR" sz="1700" dirty="0" smtClean="0"/>
              <a:t>Montrer </a:t>
            </a:r>
            <a:r>
              <a:rPr lang="fr-FR" sz="1700" dirty="0"/>
              <a:t>les </a:t>
            </a:r>
            <a:r>
              <a:rPr lang="fr-FR" sz="1700" dirty="0" smtClean="0"/>
              <a:t>recommandations </a:t>
            </a:r>
            <a:r>
              <a:rPr lang="fr-FR" sz="1700" dirty="0" smtClean="0"/>
              <a:t>(</a:t>
            </a:r>
            <a:r>
              <a:rPr lang="fr-FR" sz="1700" dirty="0" smtClean="0">
                <a:solidFill>
                  <a:schemeClr val="tx1"/>
                </a:solidFill>
              </a:rPr>
              <a:t>réactions) </a:t>
            </a:r>
            <a:r>
              <a:rPr lang="fr-FR" sz="1700" dirty="0" smtClean="0"/>
              <a:t>de </a:t>
            </a:r>
            <a:r>
              <a:rPr lang="fr-FR" sz="1700" dirty="0"/>
              <a:t>la </a:t>
            </a:r>
            <a:r>
              <a:rPr lang="fr-FR" sz="1700" dirty="0" smtClean="0"/>
              <a:t>France et du </a:t>
            </a:r>
            <a:r>
              <a:rPr lang="fr-FR" sz="1700" dirty="0"/>
              <a:t>Canada par rapports </a:t>
            </a:r>
            <a:r>
              <a:rPr lang="fr-FR" sz="1700" dirty="0" smtClean="0"/>
              <a:t>à</a:t>
            </a:r>
            <a:r>
              <a:rPr lang="en-US" sz="1700" dirty="0" smtClean="0"/>
              <a:t> </a:t>
            </a:r>
            <a:r>
              <a:rPr lang="fr-FR" sz="1700" dirty="0" smtClean="0"/>
              <a:t>ces emprunts </a:t>
            </a:r>
            <a:r>
              <a:rPr lang="fr-FR" sz="1700" dirty="0"/>
              <a:t>lexicaux anglais en français dans </a:t>
            </a:r>
            <a:r>
              <a:rPr lang="fr-FR" sz="1700" dirty="0" smtClean="0"/>
              <a:t>l'économie (E</a:t>
            </a:r>
            <a:r>
              <a:rPr lang="fr-FR" sz="1700" dirty="0" smtClean="0">
                <a:solidFill>
                  <a:schemeClr val="tx1"/>
                </a:solidFill>
              </a:rPr>
              <a:t>ssai </a:t>
            </a:r>
            <a:r>
              <a:rPr lang="fr-FR" sz="1700" dirty="0">
                <a:solidFill>
                  <a:schemeClr val="tx1"/>
                </a:solidFill>
              </a:rPr>
              <a:t>de normalisation et de francisation des termes anglais</a:t>
            </a:r>
            <a:r>
              <a:rPr lang="fr-FR" sz="1700" dirty="0" smtClean="0">
                <a:solidFill>
                  <a:schemeClr val="tx1"/>
                </a:solidFill>
              </a:rPr>
              <a:t>):</a:t>
            </a:r>
            <a:endParaRPr lang="fr-FR" sz="1700" dirty="0" smtClean="0"/>
          </a:p>
          <a:p>
            <a:pPr lvl="1"/>
            <a:r>
              <a:rPr lang="fr-FR" sz="1700" dirty="0" smtClean="0">
                <a:solidFill>
                  <a:schemeClr val="tx1"/>
                </a:solidFill>
              </a:rPr>
              <a:t>France: Commission générale de terminologie et de néologie (</a:t>
            </a:r>
            <a:r>
              <a:rPr lang="fr-FR" sz="1700" i="1" dirty="0" smtClean="0">
                <a:solidFill>
                  <a:schemeClr val="tx1"/>
                </a:solidFill>
              </a:rPr>
              <a:t>JO</a:t>
            </a:r>
            <a:r>
              <a:rPr lang="fr-FR" sz="1700" dirty="0" smtClean="0">
                <a:solidFill>
                  <a:schemeClr val="tx1"/>
                </a:solidFill>
              </a:rPr>
              <a:t>RF</a:t>
            </a:r>
            <a:r>
              <a:rPr lang="fr-FR" sz="1700" dirty="0" smtClean="0">
                <a:solidFill>
                  <a:schemeClr val="tx1"/>
                </a:solidFill>
              </a:rPr>
              <a:t>),</a:t>
            </a:r>
            <a:endParaRPr lang="fr-FR" sz="1700" dirty="0" smtClean="0">
              <a:solidFill>
                <a:schemeClr val="tx1"/>
              </a:solidFill>
            </a:endParaRPr>
          </a:p>
          <a:p>
            <a:pPr lvl="1"/>
            <a:r>
              <a:rPr lang="fr-FR" sz="1700" dirty="0" smtClean="0"/>
              <a:t>Canada: </a:t>
            </a:r>
            <a:r>
              <a:rPr lang="fr-FR" sz="1700" dirty="0" smtClean="0">
                <a:solidFill>
                  <a:schemeClr val="tx1"/>
                </a:solidFill>
              </a:rPr>
              <a:t>Office </a:t>
            </a:r>
            <a:r>
              <a:rPr lang="fr-FR" sz="1700" dirty="0">
                <a:solidFill>
                  <a:schemeClr val="tx1"/>
                </a:solidFill>
              </a:rPr>
              <a:t>québécois de la langue française </a:t>
            </a:r>
            <a:r>
              <a:rPr lang="fr-FR" sz="1700" dirty="0" smtClean="0">
                <a:solidFill>
                  <a:schemeClr val="tx1"/>
                </a:solidFill>
              </a:rPr>
              <a:t>(</a:t>
            </a:r>
            <a:r>
              <a:rPr lang="fr-FR" sz="1700" i="1" dirty="0" smtClean="0">
                <a:solidFill>
                  <a:schemeClr val="tx1"/>
                </a:solidFill>
              </a:rPr>
              <a:t>Grand </a:t>
            </a:r>
            <a:r>
              <a:rPr lang="fr-FR" sz="1700" i="1" dirty="0">
                <a:solidFill>
                  <a:schemeClr val="tx1"/>
                </a:solidFill>
              </a:rPr>
              <a:t>dictionnaire </a:t>
            </a:r>
            <a:r>
              <a:rPr lang="fr-FR" sz="1700" i="1" dirty="0" smtClean="0">
                <a:solidFill>
                  <a:schemeClr val="tx1"/>
                </a:solidFill>
              </a:rPr>
              <a:t>terminologique</a:t>
            </a:r>
            <a:r>
              <a:rPr lang="fr-FR" sz="1700" dirty="0" smtClean="0">
                <a:solidFill>
                  <a:schemeClr val="tx1"/>
                </a:solidFill>
              </a:rPr>
              <a:t>). </a:t>
            </a:r>
            <a:endParaRPr lang="fr-FR" sz="1700" dirty="0" smtClean="0">
              <a:solidFill>
                <a:schemeClr val="tx1"/>
              </a:solidFill>
            </a:endParaRPr>
          </a:p>
          <a:p>
            <a:pPr lvl="0"/>
            <a:r>
              <a:rPr lang="fr-FR" sz="1700" dirty="0" smtClean="0"/>
              <a:t>Exposer </a:t>
            </a:r>
            <a:r>
              <a:rPr lang="fr-FR" sz="1700" dirty="0"/>
              <a:t>la différence de la réaction </a:t>
            </a:r>
            <a:r>
              <a:rPr lang="fr-FR" sz="1700" dirty="0" smtClean="0"/>
              <a:t>et le </a:t>
            </a:r>
            <a:r>
              <a:rPr lang="fr-FR" sz="1700" dirty="0"/>
              <a:t>respect de l’esprit du français dans les deux milieux </a:t>
            </a:r>
            <a:r>
              <a:rPr lang="fr-FR" sz="1700" dirty="0" smtClean="0"/>
              <a:t>sociolinguistiques </a:t>
            </a:r>
            <a:r>
              <a:rPr lang="fr-FR" sz="1700" dirty="0" smtClean="0"/>
              <a:t>différents. </a:t>
            </a:r>
            <a:endParaRPr lang="en-US" sz="1700" dirty="0"/>
          </a:p>
          <a:p>
            <a:endParaRPr lang="fr-FR" sz="1900" dirty="0" smtClean="0">
              <a:solidFill>
                <a:schemeClr val="tx1"/>
              </a:solidFill>
            </a:endParaRPr>
          </a:p>
        </p:txBody>
      </p:sp>
    </p:spTree>
    <p:extLst>
      <p:ext uri="{BB962C8B-B14F-4D97-AF65-F5344CB8AC3E}">
        <p14:creationId xmlns:p14="http://schemas.microsoft.com/office/powerpoint/2010/main" val="3859941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sz="2400" dirty="0"/>
              <a:t>Commission générale </a:t>
            </a:r>
            <a:r>
              <a:rPr lang="fr-FR" sz="2400" dirty="0" smtClean="0"/>
              <a:t>de </a:t>
            </a:r>
            <a:r>
              <a:rPr lang="fr-FR" sz="2400" dirty="0"/>
              <a:t>terminologie et de </a:t>
            </a:r>
            <a:r>
              <a:rPr lang="fr-FR" sz="2400" dirty="0" smtClean="0"/>
              <a:t>néologie:</a:t>
            </a:r>
            <a:br>
              <a:rPr lang="fr-FR" sz="2400" dirty="0" smtClean="0"/>
            </a:br>
            <a:r>
              <a:rPr lang="fr-FR" sz="2400" i="1" dirty="0"/>
              <a:t>Journal officiel</a:t>
            </a:r>
            <a:r>
              <a:rPr lang="fr-FR" sz="2400" dirty="0"/>
              <a:t> de la République </a:t>
            </a:r>
            <a:r>
              <a:rPr lang="fr-FR" sz="2400" dirty="0" smtClean="0"/>
              <a:t>française (JORF).</a:t>
            </a:r>
            <a:r>
              <a:rPr lang="fr-FR" sz="2400" dirty="0"/>
              <a:t> </a:t>
            </a:r>
            <a:endParaRPr lang="en-US" sz="2400" dirty="0"/>
          </a:p>
        </p:txBody>
      </p:sp>
      <p:sp>
        <p:nvSpPr>
          <p:cNvPr id="3" name="Content Placeholder 2"/>
          <p:cNvSpPr>
            <a:spLocks noGrp="1"/>
          </p:cNvSpPr>
          <p:nvPr>
            <p:ph idx="1"/>
          </p:nvPr>
        </p:nvSpPr>
        <p:spPr/>
        <p:txBody>
          <a:bodyPr>
            <a:normAutofit fontScale="77500" lnSpcReduction="20000"/>
          </a:bodyPr>
          <a:lstStyle/>
          <a:p>
            <a:pPr algn="just"/>
            <a:r>
              <a:rPr lang="fr-FR" dirty="0"/>
              <a:t>Enrichir le </a:t>
            </a:r>
            <a:r>
              <a:rPr lang="mk-MK" dirty="0" err="1"/>
              <a:t>vocabulaire</a:t>
            </a:r>
            <a:r>
              <a:rPr lang="mk-MK" dirty="0"/>
              <a:t> </a:t>
            </a:r>
            <a:r>
              <a:rPr lang="mk-MK" dirty="0" err="1"/>
              <a:t>spécialisé</a:t>
            </a:r>
            <a:r>
              <a:rPr lang="mk-MK" dirty="0"/>
              <a:t> </a:t>
            </a:r>
            <a:r>
              <a:rPr lang="mk-MK" dirty="0" err="1"/>
              <a:t>par</a:t>
            </a:r>
            <a:r>
              <a:rPr lang="mk-MK" dirty="0"/>
              <a:t> </a:t>
            </a:r>
            <a:r>
              <a:rPr lang="mk-MK" dirty="0" err="1"/>
              <a:t>la</a:t>
            </a:r>
            <a:r>
              <a:rPr lang="mk-MK" dirty="0"/>
              <a:t> </a:t>
            </a:r>
            <a:r>
              <a:rPr lang="mk-MK" dirty="0" err="1"/>
              <a:t>création</a:t>
            </a:r>
            <a:r>
              <a:rPr lang="mk-MK" dirty="0"/>
              <a:t> </a:t>
            </a:r>
            <a:r>
              <a:rPr lang="mk-MK" dirty="0" err="1"/>
              <a:t>terminologique</a:t>
            </a:r>
            <a:r>
              <a:rPr lang="mk-MK" dirty="0"/>
              <a:t> </a:t>
            </a:r>
            <a:r>
              <a:rPr lang="mk-MK" dirty="0" err="1"/>
              <a:t>et</a:t>
            </a:r>
            <a:r>
              <a:rPr lang="mk-MK" dirty="0"/>
              <a:t> </a:t>
            </a:r>
            <a:r>
              <a:rPr lang="mk-MK" dirty="0" err="1"/>
              <a:t>la</a:t>
            </a:r>
            <a:r>
              <a:rPr lang="mk-MK" dirty="0"/>
              <a:t> </a:t>
            </a:r>
            <a:r>
              <a:rPr lang="mk-MK" dirty="0" err="1"/>
              <a:t>néologie</a:t>
            </a:r>
            <a:r>
              <a:rPr lang="en-US" dirty="0"/>
              <a:t>.</a:t>
            </a:r>
            <a:r>
              <a:rPr lang="mk-MK" dirty="0"/>
              <a:t> </a:t>
            </a:r>
            <a:endParaRPr lang="en-US" dirty="0"/>
          </a:p>
          <a:p>
            <a:pPr algn="just"/>
            <a:r>
              <a:rPr lang="en-US" dirty="0"/>
              <a:t>F</a:t>
            </a:r>
            <a:r>
              <a:rPr lang="mk-MK" dirty="0" err="1"/>
              <a:t>avoriser</a:t>
            </a:r>
            <a:r>
              <a:rPr lang="mk-MK" dirty="0"/>
              <a:t> </a:t>
            </a:r>
            <a:r>
              <a:rPr lang="mk-MK" dirty="0" err="1"/>
              <a:t>l'utilisation</a:t>
            </a:r>
            <a:r>
              <a:rPr lang="mk-MK" dirty="0"/>
              <a:t> </a:t>
            </a:r>
            <a:r>
              <a:rPr lang="mk-MK" dirty="0" err="1"/>
              <a:t>de</a:t>
            </a:r>
            <a:r>
              <a:rPr lang="mk-MK" dirty="0"/>
              <a:t> </a:t>
            </a:r>
            <a:r>
              <a:rPr lang="mk-MK" dirty="0" err="1"/>
              <a:t>la</a:t>
            </a:r>
            <a:r>
              <a:rPr lang="mk-MK" dirty="0"/>
              <a:t> </a:t>
            </a:r>
            <a:r>
              <a:rPr lang="mk-MK" dirty="0" err="1"/>
              <a:t>langue</a:t>
            </a:r>
            <a:r>
              <a:rPr lang="mk-MK" dirty="0"/>
              <a:t> </a:t>
            </a:r>
            <a:r>
              <a:rPr lang="mk-MK" dirty="0" err="1"/>
              <a:t>française</a:t>
            </a:r>
            <a:r>
              <a:rPr lang="mk-MK" dirty="0"/>
              <a:t> </a:t>
            </a:r>
            <a:r>
              <a:rPr lang="mk-MK" dirty="0" err="1"/>
              <a:t>dans</a:t>
            </a:r>
            <a:r>
              <a:rPr lang="mk-MK" dirty="0"/>
              <a:t> </a:t>
            </a:r>
            <a:r>
              <a:rPr lang="fr-FR" dirty="0"/>
              <a:t>certains </a:t>
            </a:r>
            <a:r>
              <a:rPr lang="mk-MK" dirty="0" err="1"/>
              <a:t>domaines</a:t>
            </a:r>
            <a:r>
              <a:rPr lang="en-US" dirty="0"/>
              <a:t>.</a:t>
            </a:r>
          </a:p>
          <a:p>
            <a:pPr algn="just"/>
            <a:r>
              <a:rPr lang="en-US" dirty="0"/>
              <a:t>P</a:t>
            </a:r>
            <a:r>
              <a:rPr lang="mk-MK" dirty="0" err="1"/>
              <a:t>articiper</a:t>
            </a:r>
            <a:r>
              <a:rPr lang="mk-MK" dirty="0"/>
              <a:t> </a:t>
            </a:r>
            <a:r>
              <a:rPr lang="mk-MK" dirty="0" err="1"/>
              <a:t>au</a:t>
            </a:r>
            <a:r>
              <a:rPr lang="mk-MK" dirty="0"/>
              <a:t> </a:t>
            </a:r>
            <a:r>
              <a:rPr lang="mk-MK" dirty="0" err="1"/>
              <a:t>développement</a:t>
            </a:r>
            <a:r>
              <a:rPr lang="mk-MK" dirty="0"/>
              <a:t> </a:t>
            </a:r>
            <a:r>
              <a:rPr lang="mk-MK" dirty="0" err="1"/>
              <a:t>de</a:t>
            </a:r>
            <a:r>
              <a:rPr lang="mk-MK" dirty="0"/>
              <a:t> </a:t>
            </a:r>
            <a:r>
              <a:rPr lang="mk-MK" dirty="0" err="1"/>
              <a:t>la</a:t>
            </a:r>
            <a:r>
              <a:rPr lang="mk-MK" dirty="0"/>
              <a:t> </a:t>
            </a:r>
            <a:r>
              <a:rPr lang="mk-MK" dirty="0" err="1"/>
              <a:t>francophonie</a:t>
            </a:r>
            <a:r>
              <a:rPr lang="mk-MK" dirty="0"/>
              <a:t>.</a:t>
            </a:r>
            <a:endParaRPr lang="en-US" dirty="0"/>
          </a:p>
          <a:p>
            <a:pPr algn="just"/>
            <a:r>
              <a:rPr lang="fr-FR" dirty="0"/>
              <a:t>Confirmer</a:t>
            </a:r>
            <a:r>
              <a:rPr lang="mk-MK" dirty="0"/>
              <a:t>, </a:t>
            </a:r>
            <a:r>
              <a:rPr lang="mk-MK" dirty="0" err="1"/>
              <a:t>en</a:t>
            </a:r>
            <a:r>
              <a:rPr lang="mk-MK" dirty="0"/>
              <a:t> </a:t>
            </a:r>
            <a:r>
              <a:rPr lang="mk-MK" dirty="0" err="1"/>
              <a:t>liaison</a:t>
            </a:r>
            <a:r>
              <a:rPr lang="mk-MK" dirty="0"/>
              <a:t> </a:t>
            </a:r>
            <a:r>
              <a:rPr lang="mk-MK" dirty="0" err="1"/>
              <a:t>avec</a:t>
            </a:r>
            <a:r>
              <a:rPr lang="mk-MK" dirty="0"/>
              <a:t> </a:t>
            </a:r>
            <a:r>
              <a:rPr lang="mk-MK" dirty="0" err="1"/>
              <a:t>l'Académie</a:t>
            </a:r>
            <a:r>
              <a:rPr lang="mk-MK" dirty="0"/>
              <a:t> </a:t>
            </a:r>
            <a:r>
              <a:rPr lang="mk-MK" dirty="0" err="1"/>
              <a:t>française</a:t>
            </a:r>
            <a:r>
              <a:rPr lang="mk-MK" dirty="0"/>
              <a:t>, </a:t>
            </a:r>
            <a:r>
              <a:rPr lang="mk-MK" dirty="0" err="1"/>
              <a:t>les</a:t>
            </a:r>
            <a:r>
              <a:rPr lang="mk-MK" dirty="0"/>
              <a:t> </a:t>
            </a:r>
            <a:r>
              <a:rPr lang="mk-MK" dirty="0" err="1"/>
              <a:t>termes</a:t>
            </a:r>
            <a:r>
              <a:rPr lang="mk-MK" dirty="0"/>
              <a:t> </a:t>
            </a:r>
            <a:r>
              <a:rPr lang="mk-MK" dirty="0" err="1"/>
              <a:t>nouveaux</a:t>
            </a:r>
            <a:r>
              <a:rPr lang="mk-MK" dirty="0"/>
              <a:t> </a:t>
            </a:r>
            <a:r>
              <a:rPr lang="mk-MK" dirty="0" err="1"/>
              <a:t>proposés</a:t>
            </a:r>
            <a:r>
              <a:rPr lang="mk-MK" dirty="0"/>
              <a:t> </a:t>
            </a:r>
            <a:r>
              <a:rPr lang="mk-MK" dirty="0" err="1"/>
              <a:t>par</a:t>
            </a:r>
            <a:r>
              <a:rPr lang="mk-MK" dirty="0"/>
              <a:t> </a:t>
            </a:r>
            <a:r>
              <a:rPr lang="mk-MK" dirty="0" err="1"/>
              <a:t>les</a:t>
            </a:r>
            <a:r>
              <a:rPr lang="mk-MK" dirty="0"/>
              <a:t> </a:t>
            </a:r>
            <a:r>
              <a:rPr lang="mk-MK" dirty="0" err="1"/>
              <a:t>commissions</a:t>
            </a:r>
            <a:r>
              <a:rPr lang="mk-MK" dirty="0"/>
              <a:t> </a:t>
            </a:r>
            <a:r>
              <a:rPr lang="mk-MK" dirty="0" err="1"/>
              <a:t>spécialisées</a:t>
            </a:r>
            <a:r>
              <a:rPr lang="mk-MK" dirty="0"/>
              <a:t> </a:t>
            </a:r>
            <a:r>
              <a:rPr lang="mk-MK" dirty="0" err="1"/>
              <a:t>de</a:t>
            </a:r>
            <a:r>
              <a:rPr lang="mk-MK" dirty="0"/>
              <a:t> </a:t>
            </a:r>
            <a:r>
              <a:rPr lang="mk-MK" dirty="0" err="1"/>
              <a:t>terminologie</a:t>
            </a:r>
            <a:r>
              <a:rPr lang="mk-MK" dirty="0"/>
              <a:t> </a:t>
            </a:r>
            <a:r>
              <a:rPr lang="mk-MK" dirty="0" err="1"/>
              <a:t>et</a:t>
            </a:r>
            <a:r>
              <a:rPr lang="mk-MK" dirty="0"/>
              <a:t> </a:t>
            </a:r>
            <a:r>
              <a:rPr lang="mk-MK" dirty="0" err="1"/>
              <a:t>de</a:t>
            </a:r>
            <a:r>
              <a:rPr lang="mk-MK" dirty="0"/>
              <a:t> </a:t>
            </a:r>
            <a:r>
              <a:rPr lang="mk-MK" dirty="0" err="1"/>
              <a:t>néologie</a:t>
            </a:r>
            <a:r>
              <a:rPr lang="en-US" dirty="0"/>
              <a:t>.</a:t>
            </a:r>
          </a:p>
          <a:p>
            <a:pPr algn="just"/>
            <a:r>
              <a:rPr lang="en-US" dirty="0"/>
              <a:t>V</a:t>
            </a:r>
            <a:r>
              <a:rPr lang="mk-MK" dirty="0" err="1"/>
              <a:t>eille</a:t>
            </a:r>
            <a:r>
              <a:rPr lang="en-US" dirty="0"/>
              <a:t>r</a:t>
            </a:r>
            <a:r>
              <a:rPr lang="mk-MK" dirty="0"/>
              <a:t> à </a:t>
            </a:r>
            <a:r>
              <a:rPr lang="mk-MK" dirty="0" err="1"/>
              <a:t>mettre</a:t>
            </a:r>
            <a:r>
              <a:rPr lang="mk-MK" dirty="0"/>
              <a:t> </a:t>
            </a:r>
            <a:r>
              <a:rPr lang="mk-MK" dirty="0" err="1"/>
              <a:t>en</a:t>
            </a:r>
            <a:r>
              <a:rPr lang="mk-MK" dirty="0"/>
              <a:t> </a:t>
            </a:r>
            <a:r>
              <a:rPr lang="mk-MK" dirty="0" err="1"/>
              <a:t>cohérence</a:t>
            </a:r>
            <a:r>
              <a:rPr lang="mk-MK" dirty="0"/>
              <a:t> </a:t>
            </a:r>
            <a:r>
              <a:rPr lang="mk-MK" dirty="0" err="1"/>
              <a:t>et</a:t>
            </a:r>
            <a:r>
              <a:rPr lang="mk-MK" dirty="0"/>
              <a:t> à </a:t>
            </a:r>
            <a:r>
              <a:rPr lang="mk-MK" dirty="0" err="1"/>
              <a:t>harmoniser</a:t>
            </a:r>
            <a:r>
              <a:rPr lang="mk-MK" dirty="0"/>
              <a:t> </a:t>
            </a:r>
            <a:r>
              <a:rPr lang="mk-MK" dirty="0" err="1"/>
              <a:t>les</a:t>
            </a:r>
            <a:r>
              <a:rPr lang="mk-MK" dirty="0"/>
              <a:t> </a:t>
            </a:r>
            <a:r>
              <a:rPr lang="mk-MK" dirty="0" err="1"/>
              <a:t>termes</a:t>
            </a:r>
            <a:r>
              <a:rPr lang="mk-MK" dirty="0"/>
              <a:t>, </a:t>
            </a:r>
            <a:r>
              <a:rPr lang="mk-MK" dirty="0" err="1"/>
              <a:t>dont</a:t>
            </a:r>
            <a:r>
              <a:rPr lang="mk-MK" dirty="0"/>
              <a:t> </a:t>
            </a:r>
            <a:r>
              <a:rPr lang="mk-MK" dirty="0" err="1"/>
              <a:t>elle</a:t>
            </a:r>
            <a:r>
              <a:rPr lang="mk-MK" dirty="0"/>
              <a:t> </a:t>
            </a:r>
            <a:r>
              <a:rPr lang="mk-MK" dirty="0" err="1"/>
              <a:t>est</a:t>
            </a:r>
            <a:r>
              <a:rPr lang="mk-MK" dirty="0"/>
              <a:t> </a:t>
            </a:r>
            <a:r>
              <a:rPr lang="mk-MK" dirty="0" err="1"/>
              <a:t>responsable</a:t>
            </a:r>
            <a:r>
              <a:rPr lang="mk-MK" dirty="0"/>
              <a:t> </a:t>
            </a:r>
            <a:r>
              <a:rPr lang="mk-MK" dirty="0" err="1"/>
              <a:t>de</a:t>
            </a:r>
            <a:r>
              <a:rPr lang="mk-MK" dirty="0"/>
              <a:t> </a:t>
            </a:r>
            <a:r>
              <a:rPr lang="mk-MK" dirty="0" err="1"/>
              <a:t>la</a:t>
            </a:r>
            <a:r>
              <a:rPr lang="mk-MK" dirty="0"/>
              <a:t> </a:t>
            </a:r>
            <a:r>
              <a:rPr lang="mk-MK" dirty="0" err="1"/>
              <a:t>publication</a:t>
            </a:r>
            <a:r>
              <a:rPr lang="mk-MK" dirty="0"/>
              <a:t>. </a:t>
            </a:r>
            <a:endParaRPr lang="en-US" dirty="0"/>
          </a:p>
          <a:p>
            <a:pPr algn="just"/>
            <a:r>
              <a:rPr lang="fr-FR" dirty="0"/>
              <a:t>Etudier</a:t>
            </a:r>
            <a:r>
              <a:rPr lang="mk-MK" dirty="0"/>
              <a:t>, </a:t>
            </a:r>
            <a:r>
              <a:rPr lang="mk-MK" dirty="0" err="1"/>
              <a:t>en</a:t>
            </a:r>
            <a:r>
              <a:rPr lang="mk-MK" dirty="0"/>
              <a:t> </a:t>
            </a:r>
            <a:r>
              <a:rPr lang="mk-MK" dirty="0" err="1"/>
              <a:t>réunion</a:t>
            </a:r>
            <a:r>
              <a:rPr lang="mk-MK" dirty="0"/>
              <a:t>, </a:t>
            </a:r>
            <a:r>
              <a:rPr lang="mk-MK" dirty="0" err="1"/>
              <a:t>les</a:t>
            </a:r>
            <a:r>
              <a:rPr lang="mk-MK" dirty="0"/>
              <a:t> </a:t>
            </a:r>
            <a:r>
              <a:rPr lang="mk-MK" dirty="0" err="1"/>
              <a:t>termes</a:t>
            </a:r>
            <a:r>
              <a:rPr lang="mk-MK" dirty="0"/>
              <a:t> </a:t>
            </a:r>
            <a:r>
              <a:rPr lang="mk-MK" dirty="0" err="1"/>
              <a:t>en</a:t>
            </a:r>
            <a:r>
              <a:rPr lang="mk-MK" dirty="0"/>
              <a:t> </a:t>
            </a:r>
            <a:r>
              <a:rPr lang="mk-MK" dirty="0" err="1"/>
              <a:t>présence</a:t>
            </a:r>
            <a:r>
              <a:rPr lang="mk-MK" dirty="0"/>
              <a:t> </a:t>
            </a:r>
            <a:r>
              <a:rPr lang="mk-MK" dirty="0" err="1"/>
              <a:t>des</a:t>
            </a:r>
            <a:r>
              <a:rPr lang="mk-MK" dirty="0"/>
              <a:t> </a:t>
            </a:r>
            <a:r>
              <a:rPr lang="mk-MK" dirty="0" err="1"/>
              <a:t>présidents</a:t>
            </a:r>
            <a:r>
              <a:rPr lang="mk-MK" dirty="0"/>
              <a:t> </a:t>
            </a:r>
            <a:r>
              <a:rPr lang="mk-MK" dirty="0" err="1"/>
              <a:t>des</a:t>
            </a:r>
            <a:r>
              <a:rPr lang="mk-MK" dirty="0"/>
              <a:t> </a:t>
            </a:r>
            <a:r>
              <a:rPr lang="mk-MK" dirty="0" err="1"/>
              <a:t>commissions</a:t>
            </a:r>
            <a:r>
              <a:rPr lang="mk-MK" dirty="0"/>
              <a:t> </a:t>
            </a:r>
            <a:r>
              <a:rPr lang="mk-MK" dirty="0" err="1"/>
              <a:t>spécialisées</a:t>
            </a:r>
            <a:r>
              <a:rPr lang="mk-MK" dirty="0"/>
              <a:t> </a:t>
            </a:r>
            <a:r>
              <a:rPr lang="mk-MK" dirty="0" err="1"/>
              <a:t>accompagnés</a:t>
            </a:r>
            <a:r>
              <a:rPr lang="mk-MK" dirty="0"/>
              <a:t> </a:t>
            </a:r>
            <a:r>
              <a:rPr lang="mk-MK" dirty="0" err="1"/>
              <a:t>des</a:t>
            </a:r>
            <a:r>
              <a:rPr lang="mk-MK" dirty="0"/>
              <a:t> </a:t>
            </a:r>
            <a:r>
              <a:rPr lang="mk-MK" dirty="0" err="1"/>
              <a:t>experts</a:t>
            </a:r>
            <a:r>
              <a:rPr lang="mk-MK" dirty="0"/>
              <a:t> </a:t>
            </a:r>
            <a:r>
              <a:rPr lang="mk-MK" dirty="0" err="1"/>
              <a:t>de</a:t>
            </a:r>
            <a:r>
              <a:rPr lang="mk-MK" dirty="0"/>
              <a:t> </a:t>
            </a:r>
            <a:r>
              <a:rPr lang="mk-MK" dirty="0" err="1"/>
              <a:t>leur</a:t>
            </a:r>
            <a:r>
              <a:rPr lang="mk-MK" dirty="0"/>
              <a:t> </a:t>
            </a:r>
            <a:r>
              <a:rPr lang="mk-MK" dirty="0" err="1"/>
              <a:t>choix</a:t>
            </a:r>
            <a:r>
              <a:rPr lang="mk-MK" dirty="0"/>
              <a:t>.</a:t>
            </a:r>
            <a:endParaRPr lang="en-US" dirty="0"/>
          </a:p>
          <a:p>
            <a:pPr algn="just"/>
            <a:r>
              <a:rPr lang="fr-FR" dirty="0"/>
              <a:t>Travailler </a:t>
            </a:r>
            <a:r>
              <a:rPr lang="mk-MK" dirty="0" err="1"/>
              <a:t>en</a:t>
            </a:r>
            <a:r>
              <a:rPr lang="mk-MK" dirty="0"/>
              <a:t> </a:t>
            </a:r>
            <a:r>
              <a:rPr lang="mk-MK" dirty="0" err="1"/>
              <a:t>étroite</a:t>
            </a:r>
            <a:r>
              <a:rPr lang="mk-MK" dirty="0"/>
              <a:t> </a:t>
            </a:r>
            <a:r>
              <a:rPr lang="mk-MK" dirty="0" err="1"/>
              <a:t>concertation</a:t>
            </a:r>
            <a:r>
              <a:rPr lang="mk-MK" dirty="0"/>
              <a:t> </a:t>
            </a:r>
            <a:r>
              <a:rPr lang="mk-MK" dirty="0" err="1"/>
              <a:t>avec</a:t>
            </a:r>
            <a:r>
              <a:rPr lang="mk-MK" dirty="0"/>
              <a:t> </a:t>
            </a:r>
            <a:r>
              <a:rPr lang="mk-MK" dirty="0" err="1"/>
              <a:t>les</a:t>
            </a:r>
            <a:r>
              <a:rPr lang="mk-MK" dirty="0"/>
              <a:t> </a:t>
            </a:r>
            <a:r>
              <a:rPr lang="mk-MK" dirty="0" err="1"/>
              <a:t>dispositifs</a:t>
            </a:r>
            <a:r>
              <a:rPr lang="mk-MK" dirty="0"/>
              <a:t> </a:t>
            </a:r>
            <a:r>
              <a:rPr lang="mk-MK" dirty="0" err="1"/>
              <a:t>institutionnels</a:t>
            </a:r>
            <a:r>
              <a:rPr lang="mk-MK" dirty="0"/>
              <a:t> </a:t>
            </a:r>
            <a:r>
              <a:rPr lang="mk-MK" dirty="0" err="1"/>
              <a:t>des</a:t>
            </a:r>
            <a:r>
              <a:rPr lang="mk-MK" dirty="0"/>
              <a:t> </a:t>
            </a:r>
            <a:r>
              <a:rPr lang="mk-MK" dirty="0" err="1"/>
              <a:t>autres</a:t>
            </a:r>
            <a:r>
              <a:rPr lang="mk-MK" dirty="0"/>
              <a:t> </a:t>
            </a:r>
            <a:r>
              <a:rPr lang="mk-MK" dirty="0" err="1"/>
              <a:t>pays</a:t>
            </a:r>
            <a:r>
              <a:rPr lang="fr-FR" dirty="0"/>
              <a:t>-</a:t>
            </a:r>
            <a:r>
              <a:rPr lang="mk-MK" dirty="0" err="1"/>
              <a:t>partenaires</a:t>
            </a:r>
            <a:r>
              <a:rPr lang="mk-MK" dirty="0"/>
              <a:t> </a:t>
            </a:r>
            <a:r>
              <a:rPr lang="mk-MK" dirty="0" err="1"/>
              <a:t>francophones</a:t>
            </a:r>
            <a:r>
              <a:rPr lang="mk-MK" dirty="0"/>
              <a:t>. </a:t>
            </a:r>
            <a:endParaRPr lang="en-US" dirty="0"/>
          </a:p>
          <a:p>
            <a:pPr algn="just"/>
            <a:r>
              <a:rPr lang="fr-FR" dirty="0"/>
              <a:t>Etre en accord avec ses </a:t>
            </a:r>
            <a:r>
              <a:rPr lang="mk-MK" dirty="0" err="1"/>
              <a:t>partenaires</a:t>
            </a:r>
            <a:r>
              <a:rPr lang="mk-MK" dirty="0"/>
              <a:t> </a:t>
            </a:r>
            <a:r>
              <a:rPr lang="mk-MK" dirty="0" err="1"/>
              <a:t>scientifiques</a:t>
            </a:r>
            <a:r>
              <a:rPr lang="mk-MK" dirty="0"/>
              <a:t> </a:t>
            </a:r>
            <a:r>
              <a:rPr lang="mk-MK" dirty="0" err="1"/>
              <a:t>et</a:t>
            </a:r>
            <a:r>
              <a:rPr lang="mk-MK" dirty="0"/>
              <a:t> </a:t>
            </a:r>
            <a:r>
              <a:rPr lang="mk-MK" dirty="0" err="1"/>
              <a:t>techniques</a:t>
            </a:r>
            <a:r>
              <a:rPr lang="en-US" dirty="0" smtClean="0"/>
              <a:t>.</a:t>
            </a:r>
          </a:p>
          <a:p>
            <a:pPr algn="just"/>
            <a:r>
              <a:rPr lang="fr-FR" dirty="0" smtClean="0">
                <a:solidFill>
                  <a:schemeClr val="tx1"/>
                </a:solidFill>
              </a:rPr>
              <a:t>Publier dans </a:t>
            </a:r>
            <a:r>
              <a:rPr lang="fr-FR" dirty="0">
                <a:solidFill>
                  <a:schemeClr val="tx1"/>
                </a:solidFill>
              </a:rPr>
              <a:t>le </a:t>
            </a:r>
            <a:r>
              <a:rPr lang="fr-FR" i="1" dirty="0">
                <a:solidFill>
                  <a:schemeClr val="tx1"/>
                </a:solidFill>
              </a:rPr>
              <a:t>Journal officiel</a:t>
            </a:r>
            <a:r>
              <a:rPr lang="fr-FR" dirty="0">
                <a:solidFill>
                  <a:schemeClr val="tx1"/>
                </a:solidFill>
              </a:rPr>
              <a:t> de la République française.</a:t>
            </a:r>
          </a:p>
          <a:p>
            <a:pPr algn="just"/>
            <a:endParaRPr lang="en-US" dirty="0" smtClean="0"/>
          </a:p>
          <a:p>
            <a:pPr algn="just"/>
            <a:endParaRPr lang="en-US" dirty="0"/>
          </a:p>
        </p:txBody>
      </p:sp>
    </p:spTree>
    <p:extLst>
      <p:ext uri="{BB962C8B-B14F-4D97-AF65-F5344CB8AC3E}">
        <p14:creationId xmlns:p14="http://schemas.microsoft.com/office/powerpoint/2010/main" val="4127375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sz="2400" dirty="0"/>
              <a:t>Office québécois de la langue </a:t>
            </a:r>
            <a:r>
              <a:rPr lang="fr-FR" sz="2400" dirty="0" smtClean="0"/>
              <a:t>française</a:t>
            </a:r>
            <a:r>
              <a:rPr lang="en-US" sz="2400" dirty="0"/>
              <a:t>:</a:t>
            </a:r>
            <a:br>
              <a:rPr lang="en-US" sz="2400" dirty="0"/>
            </a:br>
            <a:r>
              <a:rPr lang="fr-FR" sz="2400" dirty="0"/>
              <a:t>Grand dictionnaire </a:t>
            </a:r>
            <a:r>
              <a:rPr lang="fr-FR" sz="2400" dirty="0" smtClean="0"/>
              <a:t>terminologique (GDT)</a:t>
            </a:r>
            <a:endParaRPr lang="en-US" sz="2400" dirty="0"/>
          </a:p>
        </p:txBody>
      </p:sp>
      <p:sp>
        <p:nvSpPr>
          <p:cNvPr id="3" name="Content Placeholder 2"/>
          <p:cNvSpPr>
            <a:spLocks noGrp="1"/>
          </p:cNvSpPr>
          <p:nvPr>
            <p:ph idx="1"/>
          </p:nvPr>
        </p:nvSpPr>
        <p:spPr/>
        <p:txBody>
          <a:bodyPr>
            <a:normAutofit fontScale="77500" lnSpcReduction="20000"/>
          </a:bodyPr>
          <a:lstStyle/>
          <a:p>
            <a:r>
              <a:rPr lang="fr-FR" dirty="0" smtClean="0">
                <a:solidFill>
                  <a:schemeClr val="tx1"/>
                </a:solidFill>
              </a:rPr>
              <a:t>Définir </a:t>
            </a:r>
            <a:r>
              <a:rPr lang="fr-FR" dirty="0">
                <a:solidFill>
                  <a:schemeClr val="tx1"/>
                </a:solidFill>
              </a:rPr>
              <a:t>et conduire la politique québécoise en matière d’officialisation linguistique et de </a:t>
            </a:r>
            <a:r>
              <a:rPr lang="fr-FR" dirty="0" smtClean="0">
                <a:solidFill>
                  <a:schemeClr val="tx1"/>
                </a:solidFill>
              </a:rPr>
              <a:t>terminologie.</a:t>
            </a:r>
          </a:p>
          <a:p>
            <a:r>
              <a:rPr lang="fr-FR" dirty="0" smtClean="0">
                <a:solidFill>
                  <a:schemeClr val="tx1"/>
                </a:solidFill>
              </a:rPr>
              <a:t>Veiller </a:t>
            </a:r>
            <a:r>
              <a:rPr lang="fr-FR" dirty="0">
                <a:solidFill>
                  <a:schemeClr val="tx1"/>
                </a:solidFill>
              </a:rPr>
              <a:t>à ce que le français soit la langue normale et habituelle du travail, des communications, du commerce et des </a:t>
            </a:r>
            <a:r>
              <a:rPr lang="fr-FR" dirty="0" smtClean="0">
                <a:solidFill>
                  <a:schemeClr val="tx1"/>
                </a:solidFill>
              </a:rPr>
              <a:t>affaires</a:t>
            </a:r>
            <a:r>
              <a:rPr lang="fr-FR" dirty="0">
                <a:solidFill>
                  <a:schemeClr val="tx1"/>
                </a:solidFill>
              </a:rPr>
              <a:t>.</a:t>
            </a:r>
            <a:endParaRPr lang="fr-FR" dirty="0" smtClean="0">
              <a:solidFill>
                <a:schemeClr val="tx1"/>
              </a:solidFill>
            </a:endParaRPr>
          </a:p>
          <a:p>
            <a:r>
              <a:rPr lang="fr-FR" dirty="0" smtClean="0">
                <a:solidFill>
                  <a:schemeClr val="tx1"/>
                </a:solidFill>
              </a:rPr>
              <a:t>Assurer </a:t>
            </a:r>
            <a:r>
              <a:rPr lang="fr-FR" dirty="0">
                <a:solidFill>
                  <a:schemeClr val="tx1"/>
                </a:solidFill>
              </a:rPr>
              <a:t>le respect de la Charte de la langue française et de surveiller l'évolution de la situation linguistique au Québec. </a:t>
            </a:r>
          </a:p>
          <a:p>
            <a:r>
              <a:rPr lang="fr-FR" i="1" dirty="0">
                <a:solidFill>
                  <a:schemeClr val="tx1"/>
                </a:solidFill>
              </a:rPr>
              <a:t>Grand dictionnaire </a:t>
            </a:r>
            <a:r>
              <a:rPr lang="fr-FR" i="1" dirty="0" smtClean="0">
                <a:solidFill>
                  <a:schemeClr val="tx1"/>
                </a:solidFill>
              </a:rPr>
              <a:t>terminologique </a:t>
            </a:r>
            <a:r>
              <a:rPr lang="fr-FR" dirty="0" smtClean="0">
                <a:solidFill>
                  <a:schemeClr val="tx1"/>
                </a:solidFill>
              </a:rPr>
              <a:t>(</a:t>
            </a:r>
            <a:r>
              <a:rPr lang="mk-MK" dirty="0" smtClean="0">
                <a:solidFill>
                  <a:schemeClr val="tx1"/>
                </a:solidFill>
              </a:rPr>
              <a:t>GDT</a:t>
            </a:r>
            <a:r>
              <a:rPr lang="en-US" dirty="0" smtClean="0">
                <a:solidFill>
                  <a:schemeClr val="tx1"/>
                </a:solidFill>
              </a:rPr>
              <a:t>)</a:t>
            </a:r>
            <a:r>
              <a:rPr lang="fr-FR" dirty="0" smtClean="0">
                <a:solidFill>
                  <a:schemeClr val="tx1"/>
                </a:solidFill>
              </a:rPr>
              <a:t>: </a:t>
            </a:r>
            <a:r>
              <a:rPr lang="mk-MK" dirty="0" err="1" smtClean="0">
                <a:solidFill>
                  <a:schemeClr val="tx1"/>
                </a:solidFill>
              </a:rPr>
              <a:t>plus</a:t>
            </a:r>
            <a:r>
              <a:rPr lang="mk-MK" dirty="0" smtClean="0">
                <a:solidFill>
                  <a:schemeClr val="tx1"/>
                </a:solidFill>
              </a:rPr>
              <a:t> </a:t>
            </a:r>
            <a:r>
              <a:rPr lang="mk-MK" dirty="0" err="1">
                <a:solidFill>
                  <a:schemeClr val="tx1"/>
                </a:solidFill>
              </a:rPr>
              <a:t>de</a:t>
            </a:r>
            <a:r>
              <a:rPr lang="mk-MK" dirty="0">
                <a:solidFill>
                  <a:schemeClr val="tx1"/>
                </a:solidFill>
              </a:rPr>
              <a:t> </a:t>
            </a:r>
            <a:r>
              <a:rPr lang="mk-MK" dirty="0" err="1">
                <a:solidFill>
                  <a:schemeClr val="tx1"/>
                </a:solidFill>
              </a:rPr>
              <a:t>trois</a:t>
            </a:r>
            <a:r>
              <a:rPr lang="mk-MK" dirty="0">
                <a:solidFill>
                  <a:schemeClr val="tx1"/>
                </a:solidFill>
              </a:rPr>
              <a:t> </a:t>
            </a:r>
            <a:r>
              <a:rPr lang="mk-MK" dirty="0" err="1">
                <a:solidFill>
                  <a:schemeClr val="tx1"/>
                </a:solidFill>
              </a:rPr>
              <a:t>millions</a:t>
            </a:r>
            <a:r>
              <a:rPr lang="mk-MK" dirty="0">
                <a:solidFill>
                  <a:schemeClr val="tx1"/>
                </a:solidFill>
              </a:rPr>
              <a:t> </a:t>
            </a:r>
            <a:r>
              <a:rPr lang="mk-MK" dirty="0" err="1">
                <a:solidFill>
                  <a:schemeClr val="tx1"/>
                </a:solidFill>
              </a:rPr>
              <a:t>de</a:t>
            </a:r>
            <a:r>
              <a:rPr lang="mk-MK" dirty="0">
                <a:solidFill>
                  <a:schemeClr val="tx1"/>
                </a:solidFill>
              </a:rPr>
              <a:t> </a:t>
            </a:r>
            <a:r>
              <a:rPr lang="mk-MK" dirty="0" err="1">
                <a:solidFill>
                  <a:schemeClr val="tx1"/>
                </a:solidFill>
              </a:rPr>
              <a:t>termes</a:t>
            </a:r>
            <a:r>
              <a:rPr lang="mk-MK" dirty="0">
                <a:solidFill>
                  <a:schemeClr val="tx1"/>
                </a:solidFill>
              </a:rPr>
              <a:t> </a:t>
            </a:r>
            <a:r>
              <a:rPr lang="mk-MK" dirty="0" err="1">
                <a:solidFill>
                  <a:schemeClr val="tx1"/>
                </a:solidFill>
              </a:rPr>
              <a:t>français</a:t>
            </a:r>
            <a:r>
              <a:rPr lang="mk-MK" dirty="0">
                <a:solidFill>
                  <a:schemeClr val="tx1"/>
                </a:solidFill>
              </a:rPr>
              <a:t> </a:t>
            </a:r>
            <a:r>
              <a:rPr lang="mk-MK" dirty="0" err="1">
                <a:solidFill>
                  <a:schemeClr val="tx1"/>
                </a:solidFill>
              </a:rPr>
              <a:t>et</a:t>
            </a:r>
            <a:r>
              <a:rPr lang="mk-MK" dirty="0">
                <a:solidFill>
                  <a:schemeClr val="tx1"/>
                </a:solidFill>
              </a:rPr>
              <a:t> </a:t>
            </a:r>
            <a:r>
              <a:rPr lang="mk-MK" dirty="0" err="1">
                <a:solidFill>
                  <a:schemeClr val="tx1"/>
                </a:solidFill>
              </a:rPr>
              <a:t>anglais</a:t>
            </a:r>
            <a:r>
              <a:rPr lang="mk-MK" dirty="0">
                <a:solidFill>
                  <a:schemeClr val="tx1"/>
                </a:solidFill>
              </a:rPr>
              <a:t> (</a:t>
            </a:r>
            <a:r>
              <a:rPr lang="mk-MK" dirty="0" err="1">
                <a:solidFill>
                  <a:schemeClr val="tx1"/>
                </a:solidFill>
              </a:rPr>
              <a:t>et</a:t>
            </a:r>
            <a:r>
              <a:rPr lang="mk-MK" dirty="0">
                <a:solidFill>
                  <a:schemeClr val="tx1"/>
                </a:solidFill>
              </a:rPr>
              <a:t> </a:t>
            </a:r>
            <a:r>
              <a:rPr lang="mk-MK" dirty="0" err="1">
                <a:solidFill>
                  <a:schemeClr val="tx1"/>
                </a:solidFill>
              </a:rPr>
              <a:t>latins</a:t>
            </a:r>
            <a:r>
              <a:rPr lang="mk-MK" dirty="0">
                <a:solidFill>
                  <a:schemeClr val="tx1"/>
                </a:solidFill>
              </a:rPr>
              <a:t> </a:t>
            </a:r>
            <a:r>
              <a:rPr lang="mk-MK" dirty="0" err="1">
                <a:solidFill>
                  <a:schemeClr val="tx1"/>
                </a:solidFill>
              </a:rPr>
              <a:t>pour</a:t>
            </a:r>
            <a:r>
              <a:rPr lang="mk-MK" dirty="0">
                <a:solidFill>
                  <a:schemeClr val="tx1"/>
                </a:solidFill>
              </a:rPr>
              <a:t> </a:t>
            </a:r>
            <a:r>
              <a:rPr lang="mk-MK" dirty="0" err="1">
                <a:solidFill>
                  <a:schemeClr val="tx1"/>
                </a:solidFill>
              </a:rPr>
              <a:t>la</a:t>
            </a:r>
            <a:r>
              <a:rPr lang="mk-MK" dirty="0">
                <a:solidFill>
                  <a:schemeClr val="tx1"/>
                </a:solidFill>
              </a:rPr>
              <a:t> </a:t>
            </a:r>
            <a:r>
              <a:rPr lang="mk-MK" dirty="0" err="1">
                <a:solidFill>
                  <a:schemeClr val="tx1"/>
                </a:solidFill>
              </a:rPr>
              <a:t>taxonomie</a:t>
            </a:r>
            <a:r>
              <a:rPr lang="mk-MK" dirty="0">
                <a:solidFill>
                  <a:schemeClr val="tx1"/>
                </a:solidFill>
              </a:rPr>
              <a:t> </a:t>
            </a:r>
            <a:r>
              <a:rPr lang="mk-MK" dirty="0" err="1">
                <a:solidFill>
                  <a:schemeClr val="tx1"/>
                </a:solidFill>
              </a:rPr>
              <a:t>et</a:t>
            </a:r>
            <a:r>
              <a:rPr lang="mk-MK" dirty="0">
                <a:solidFill>
                  <a:schemeClr val="tx1"/>
                </a:solidFill>
              </a:rPr>
              <a:t> </a:t>
            </a:r>
            <a:r>
              <a:rPr lang="mk-MK" dirty="0" err="1">
                <a:solidFill>
                  <a:schemeClr val="tx1"/>
                </a:solidFill>
              </a:rPr>
              <a:t>la</a:t>
            </a:r>
            <a:r>
              <a:rPr lang="mk-MK" dirty="0">
                <a:solidFill>
                  <a:schemeClr val="tx1"/>
                </a:solidFill>
              </a:rPr>
              <a:t> </a:t>
            </a:r>
            <a:r>
              <a:rPr lang="mk-MK" dirty="0" err="1">
                <a:solidFill>
                  <a:schemeClr val="tx1"/>
                </a:solidFill>
              </a:rPr>
              <a:t>médecine</a:t>
            </a:r>
            <a:r>
              <a:rPr lang="mk-MK" dirty="0">
                <a:solidFill>
                  <a:schemeClr val="tx1"/>
                </a:solidFill>
              </a:rPr>
              <a:t>) </a:t>
            </a:r>
            <a:r>
              <a:rPr lang="mk-MK" dirty="0" err="1">
                <a:solidFill>
                  <a:schemeClr val="tx1"/>
                </a:solidFill>
              </a:rPr>
              <a:t>dans</a:t>
            </a:r>
            <a:r>
              <a:rPr lang="mk-MK" dirty="0">
                <a:solidFill>
                  <a:schemeClr val="tx1"/>
                </a:solidFill>
              </a:rPr>
              <a:t> </a:t>
            </a:r>
            <a:r>
              <a:rPr lang="mk-MK" dirty="0" err="1">
                <a:solidFill>
                  <a:schemeClr val="tx1"/>
                </a:solidFill>
              </a:rPr>
              <a:t>plus</a:t>
            </a:r>
            <a:r>
              <a:rPr lang="mk-MK" dirty="0">
                <a:solidFill>
                  <a:schemeClr val="tx1"/>
                </a:solidFill>
              </a:rPr>
              <a:t> </a:t>
            </a:r>
            <a:r>
              <a:rPr lang="mk-MK" dirty="0" err="1">
                <a:solidFill>
                  <a:schemeClr val="tx1"/>
                </a:solidFill>
              </a:rPr>
              <a:t>de</a:t>
            </a:r>
            <a:r>
              <a:rPr lang="mk-MK" dirty="0">
                <a:solidFill>
                  <a:schemeClr val="tx1"/>
                </a:solidFill>
              </a:rPr>
              <a:t> 200 </a:t>
            </a:r>
            <a:r>
              <a:rPr lang="mk-MK" dirty="0" err="1">
                <a:solidFill>
                  <a:schemeClr val="tx1"/>
                </a:solidFill>
              </a:rPr>
              <a:t>domaines</a:t>
            </a:r>
            <a:r>
              <a:rPr lang="mk-MK" dirty="0">
                <a:solidFill>
                  <a:schemeClr val="tx1"/>
                </a:solidFill>
              </a:rPr>
              <a:t> </a:t>
            </a:r>
            <a:r>
              <a:rPr lang="mk-MK" dirty="0" err="1">
                <a:solidFill>
                  <a:schemeClr val="tx1"/>
                </a:solidFill>
              </a:rPr>
              <a:t>d'activité</a:t>
            </a:r>
            <a:r>
              <a:rPr lang="mk-MK" dirty="0">
                <a:solidFill>
                  <a:schemeClr val="tx1"/>
                </a:solidFill>
              </a:rPr>
              <a:t>.</a:t>
            </a:r>
          </a:p>
          <a:p>
            <a:r>
              <a:rPr lang="en-US" dirty="0" smtClean="0">
                <a:solidFill>
                  <a:schemeClr val="tx1"/>
                </a:solidFill>
              </a:rPr>
              <a:t>L</a:t>
            </a:r>
            <a:r>
              <a:rPr lang="mk-MK" dirty="0">
                <a:solidFill>
                  <a:schemeClr val="tx1"/>
                </a:solidFill>
              </a:rPr>
              <a:t>a </a:t>
            </a:r>
            <a:r>
              <a:rPr lang="mk-MK" dirty="0" err="1">
                <a:solidFill>
                  <a:schemeClr val="tx1"/>
                </a:solidFill>
              </a:rPr>
              <a:t>ressource</a:t>
            </a:r>
            <a:r>
              <a:rPr lang="mk-MK" dirty="0">
                <a:solidFill>
                  <a:schemeClr val="tx1"/>
                </a:solidFill>
              </a:rPr>
              <a:t> </a:t>
            </a:r>
            <a:r>
              <a:rPr lang="mk-MK" dirty="0" err="1">
                <a:solidFill>
                  <a:schemeClr val="tx1"/>
                </a:solidFill>
              </a:rPr>
              <a:t>la</a:t>
            </a:r>
            <a:r>
              <a:rPr lang="mk-MK" dirty="0">
                <a:solidFill>
                  <a:schemeClr val="tx1"/>
                </a:solidFill>
              </a:rPr>
              <a:t> </a:t>
            </a:r>
            <a:r>
              <a:rPr lang="mk-MK" dirty="0" err="1">
                <a:solidFill>
                  <a:schemeClr val="tx1"/>
                </a:solidFill>
              </a:rPr>
              <a:t>plus</a:t>
            </a:r>
            <a:r>
              <a:rPr lang="mk-MK" dirty="0">
                <a:solidFill>
                  <a:schemeClr val="tx1"/>
                </a:solidFill>
              </a:rPr>
              <a:t> </a:t>
            </a:r>
            <a:r>
              <a:rPr lang="mk-MK" dirty="0" err="1">
                <a:solidFill>
                  <a:schemeClr val="tx1"/>
                </a:solidFill>
              </a:rPr>
              <a:t>complète</a:t>
            </a:r>
            <a:r>
              <a:rPr lang="mk-MK" dirty="0">
                <a:solidFill>
                  <a:schemeClr val="tx1"/>
                </a:solidFill>
              </a:rPr>
              <a:t> </a:t>
            </a:r>
            <a:r>
              <a:rPr lang="mk-MK" dirty="0" err="1">
                <a:solidFill>
                  <a:schemeClr val="tx1"/>
                </a:solidFill>
              </a:rPr>
              <a:t>pour</a:t>
            </a:r>
            <a:r>
              <a:rPr lang="mk-MK" dirty="0">
                <a:solidFill>
                  <a:schemeClr val="tx1"/>
                </a:solidFill>
              </a:rPr>
              <a:t> </a:t>
            </a:r>
            <a:r>
              <a:rPr lang="mk-MK" dirty="0" err="1">
                <a:solidFill>
                  <a:schemeClr val="tx1"/>
                </a:solidFill>
              </a:rPr>
              <a:t>ce</a:t>
            </a:r>
            <a:r>
              <a:rPr lang="mk-MK" dirty="0">
                <a:solidFill>
                  <a:schemeClr val="tx1"/>
                </a:solidFill>
              </a:rPr>
              <a:t> </a:t>
            </a:r>
            <a:r>
              <a:rPr lang="mk-MK" dirty="0" err="1">
                <a:solidFill>
                  <a:schemeClr val="tx1"/>
                </a:solidFill>
              </a:rPr>
              <a:t>qui</a:t>
            </a:r>
            <a:r>
              <a:rPr lang="mk-MK" dirty="0">
                <a:solidFill>
                  <a:schemeClr val="tx1"/>
                </a:solidFill>
              </a:rPr>
              <a:t> </a:t>
            </a:r>
            <a:r>
              <a:rPr lang="mk-MK" dirty="0" err="1">
                <a:solidFill>
                  <a:schemeClr val="tx1"/>
                </a:solidFill>
              </a:rPr>
              <a:t>est</a:t>
            </a:r>
            <a:r>
              <a:rPr lang="mk-MK" dirty="0">
                <a:solidFill>
                  <a:schemeClr val="tx1"/>
                </a:solidFill>
              </a:rPr>
              <a:t> </a:t>
            </a:r>
            <a:r>
              <a:rPr lang="mk-MK" dirty="0" err="1">
                <a:solidFill>
                  <a:schemeClr val="tx1"/>
                </a:solidFill>
              </a:rPr>
              <a:t>des</a:t>
            </a:r>
            <a:r>
              <a:rPr lang="mk-MK" dirty="0">
                <a:solidFill>
                  <a:schemeClr val="tx1"/>
                </a:solidFill>
              </a:rPr>
              <a:t> </a:t>
            </a:r>
            <a:r>
              <a:rPr lang="mk-MK" dirty="0" err="1">
                <a:solidFill>
                  <a:schemeClr val="tx1"/>
                </a:solidFill>
              </a:rPr>
              <a:t>traductions</a:t>
            </a:r>
            <a:r>
              <a:rPr lang="mk-MK" dirty="0">
                <a:solidFill>
                  <a:schemeClr val="tx1"/>
                </a:solidFill>
              </a:rPr>
              <a:t> </a:t>
            </a:r>
            <a:r>
              <a:rPr lang="mk-MK" dirty="0" err="1">
                <a:solidFill>
                  <a:schemeClr val="tx1"/>
                </a:solidFill>
              </a:rPr>
              <a:t>des</a:t>
            </a:r>
            <a:r>
              <a:rPr lang="mk-MK" dirty="0">
                <a:solidFill>
                  <a:schemeClr val="tx1"/>
                </a:solidFill>
              </a:rPr>
              <a:t> </a:t>
            </a:r>
            <a:r>
              <a:rPr lang="mk-MK" dirty="0" err="1">
                <a:solidFill>
                  <a:schemeClr val="tx1"/>
                </a:solidFill>
              </a:rPr>
              <a:t>termes</a:t>
            </a:r>
            <a:r>
              <a:rPr lang="mk-MK" dirty="0">
                <a:solidFill>
                  <a:schemeClr val="tx1"/>
                </a:solidFill>
              </a:rPr>
              <a:t> </a:t>
            </a:r>
            <a:r>
              <a:rPr lang="mk-MK" dirty="0" err="1">
                <a:solidFill>
                  <a:schemeClr val="tx1"/>
                </a:solidFill>
              </a:rPr>
              <a:t>techniques</a:t>
            </a:r>
            <a:r>
              <a:rPr lang="mk-MK" dirty="0">
                <a:solidFill>
                  <a:schemeClr val="tx1"/>
                </a:solidFill>
              </a:rPr>
              <a:t> </a:t>
            </a:r>
            <a:r>
              <a:rPr lang="mk-MK" dirty="0" err="1">
                <a:solidFill>
                  <a:schemeClr val="tx1"/>
                </a:solidFill>
              </a:rPr>
              <a:t>de</a:t>
            </a:r>
            <a:r>
              <a:rPr lang="mk-MK" dirty="0">
                <a:solidFill>
                  <a:schemeClr val="tx1"/>
                </a:solidFill>
              </a:rPr>
              <a:t> </a:t>
            </a:r>
            <a:r>
              <a:rPr lang="mk-MK" dirty="0" err="1">
                <a:solidFill>
                  <a:schemeClr val="tx1"/>
                </a:solidFill>
              </a:rPr>
              <a:t>la</a:t>
            </a:r>
            <a:r>
              <a:rPr lang="mk-MK" dirty="0">
                <a:solidFill>
                  <a:schemeClr val="tx1"/>
                </a:solidFill>
              </a:rPr>
              <a:t> </a:t>
            </a:r>
            <a:r>
              <a:rPr lang="mk-MK" dirty="0" err="1">
                <a:solidFill>
                  <a:schemeClr val="tx1"/>
                </a:solidFill>
              </a:rPr>
              <a:t>langue</a:t>
            </a:r>
            <a:r>
              <a:rPr lang="mk-MK" dirty="0">
                <a:solidFill>
                  <a:schemeClr val="tx1"/>
                </a:solidFill>
              </a:rPr>
              <a:t> </a:t>
            </a:r>
            <a:r>
              <a:rPr lang="mk-MK" dirty="0" err="1">
                <a:solidFill>
                  <a:schemeClr val="tx1"/>
                </a:solidFill>
              </a:rPr>
              <a:t>anglaise</a:t>
            </a:r>
            <a:r>
              <a:rPr lang="mk-MK" dirty="0">
                <a:solidFill>
                  <a:schemeClr val="tx1"/>
                </a:solidFill>
              </a:rPr>
              <a:t> </a:t>
            </a:r>
            <a:r>
              <a:rPr lang="mk-MK" dirty="0" err="1">
                <a:solidFill>
                  <a:schemeClr val="tx1"/>
                </a:solidFill>
              </a:rPr>
              <a:t>au</a:t>
            </a:r>
            <a:r>
              <a:rPr lang="mk-MK" dirty="0">
                <a:solidFill>
                  <a:schemeClr val="tx1"/>
                </a:solidFill>
              </a:rPr>
              <a:t> </a:t>
            </a:r>
            <a:r>
              <a:rPr lang="mk-MK" dirty="0" err="1">
                <a:solidFill>
                  <a:schemeClr val="tx1"/>
                </a:solidFill>
              </a:rPr>
              <a:t>Canada</a:t>
            </a:r>
            <a:r>
              <a:rPr lang="mk-MK" dirty="0">
                <a:solidFill>
                  <a:schemeClr val="tx1"/>
                </a:solidFill>
              </a:rPr>
              <a:t>.</a:t>
            </a:r>
          </a:p>
          <a:p>
            <a:r>
              <a:rPr lang="fr-FR" dirty="0" smtClean="0">
                <a:solidFill>
                  <a:schemeClr val="tx1"/>
                </a:solidFill>
              </a:rPr>
              <a:t>Présenter les </a:t>
            </a:r>
            <a:r>
              <a:rPr lang="fr-FR" dirty="0">
                <a:solidFill>
                  <a:schemeClr val="tx1"/>
                </a:solidFill>
              </a:rPr>
              <a:t>variantes </a:t>
            </a:r>
            <a:r>
              <a:rPr lang="fr-FR" dirty="0" smtClean="0">
                <a:solidFill>
                  <a:schemeClr val="tx1"/>
                </a:solidFill>
              </a:rPr>
              <a:t>québécoises et française d’un même mot ou notion, permettre </a:t>
            </a:r>
            <a:r>
              <a:rPr lang="fr-FR" dirty="0">
                <a:solidFill>
                  <a:schemeClr val="tx1"/>
                </a:solidFill>
              </a:rPr>
              <a:t>aux rédacteurs d'adapter leur écriture à leur public cible, qu'il soit nord-américain ou européen</a:t>
            </a:r>
            <a:r>
              <a:rPr lang="fr-FR" dirty="0" smtClean="0">
                <a:solidFill>
                  <a:schemeClr val="tx1"/>
                </a:solidFill>
              </a:rPr>
              <a:t>.</a:t>
            </a:r>
            <a:endParaRPr lang="fr-FR" dirty="0">
              <a:solidFill>
                <a:schemeClr val="tx1"/>
              </a:solidFill>
            </a:endParaRPr>
          </a:p>
          <a:p>
            <a:r>
              <a:rPr lang="fr-FR" dirty="0" smtClean="0">
                <a:solidFill>
                  <a:schemeClr val="tx1"/>
                </a:solidFill>
              </a:rPr>
              <a:t>Expliquer l'origine </a:t>
            </a:r>
            <a:r>
              <a:rPr lang="fr-FR" dirty="0">
                <a:solidFill>
                  <a:schemeClr val="tx1"/>
                </a:solidFill>
              </a:rPr>
              <a:t>des termes, leur usage et leur conformité. </a:t>
            </a:r>
            <a:endParaRPr lang="fr-FR" dirty="0" smtClean="0">
              <a:solidFill>
                <a:schemeClr val="tx1"/>
              </a:solidFill>
            </a:endParaRPr>
          </a:p>
          <a:p>
            <a:r>
              <a:rPr lang="en-US" dirty="0" smtClean="0">
                <a:solidFill>
                  <a:schemeClr val="tx1"/>
                </a:solidFill>
              </a:rPr>
              <a:t>C</a:t>
            </a:r>
            <a:r>
              <a:rPr lang="mk-MK" dirty="0" err="1" smtClean="0">
                <a:solidFill>
                  <a:schemeClr val="tx1"/>
                </a:solidFill>
              </a:rPr>
              <a:t>onsult</a:t>
            </a:r>
            <a:r>
              <a:rPr lang="en-US" dirty="0" err="1" smtClean="0">
                <a:solidFill>
                  <a:schemeClr val="tx1"/>
                </a:solidFill>
              </a:rPr>
              <a:t>er</a:t>
            </a:r>
            <a:r>
              <a:rPr lang="mk-MK" dirty="0" smtClean="0">
                <a:solidFill>
                  <a:schemeClr val="tx1"/>
                </a:solidFill>
              </a:rPr>
              <a:t> </a:t>
            </a:r>
            <a:r>
              <a:rPr lang="mk-MK" dirty="0" err="1">
                <a:solidFill>
                  <a:schemeClr val="tx1"/>
                </a:solidFill>
              </a:rPr>
              <a:t>gratuitement</a:t>
            </a:r>
            <a:r>
              <a:rPr lang="mk-MK" dirty="0">
                <a:solidFill>
                  <a:schemeClr val="tx1"/>
                </a:solidFill>
              </a:rPr>
              <a:t> </a:t>
            </a:r>
            <a:r>
              <a:rPr lang="mk-MK" dirty="0" err="1">
                <a:solidFill>
                  <a:schemeClr val="tx1"/>
                </a:solidFill>
              </a:rPr>
              <a:t>sur</a:t>
            </a:r>
            <a:r>
              <a:rPr lang="mk-MK" dirty="0">
                <a:solidFill>
                  <a:schemeClr val="tx1"/>
                </a:solidFill>
              </a:rPr>
              <a:t> Internet. </a:t>
            </a:r>
            <a:endParaRPr lang="en-US" dirty="0">
              <a:solidFill>
                <a:schemeClr val="tx1"/>
              </a:solidFill>
            </a:endParaRPr>
          </a:p>
          <a:p>
            <a:endParaRPr lang="fr-FR" dirty="0" smtClean="0"/>
          </a:p>
          <a:p>
            <a:endParaRPr lang="mk-MK" dirty="0"/>
          </a:p>
          <a:p>
            <a:endParaRPr lang="en-US" dirty="0"/>
          </a:p>
        </p:txBody>
      </p:sp>
    </p:spTree>
    <p:extLst>
      <p:ext uri="{BB962C8B-B14F-4D97-AF65-F5344CB8AC3E}">
        <p14:creationId xmlns:p14="http://schemas.microsoft.com/office/powerpoint/2010/main" val="3157764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sz="2800" i="1" dirty="0"/>
              <a:t>L'emprunt lexical </a:t>
            </a:r>
            <a:r>
              <a:rPr lang="fr-FR" sz="2800" i="1" dirty="0" smtClean="0"/>
              <a:t>– </a:t>
            </a:r>
            <a:r>
              <a:rPr lang="fr-FR" sz="2800" dirty="0" smtClean="0"/>
              <a:t>Humbley:1974</a:t>
            </a:r>
            <a:r>
              <a:rPr lang="fr-FR" sz="2800" dirty="0"/>
              <a:t>, </a:t>
            </a:r>
            <a:r>
              <a:rPr lang="fr-FR" sz="2800" dirty="0" smtClean="0"/>
              <a:t>52</a:t>
            </a:r>
            <a:endParaRPr lang="en-US" sz="2800" dirty="0"/>
          </a:p>
        </p:txBody>
      </p:sp>
      <p:sp>
        <p:nvSpPr>
          <p:cNvPr id="3" name="Content Placeholder 2"/>
          <p:cNvSpPr>
            <a:spLocks noGrp="1"/>
          </p:cNvSpPr>
          <p:nvPr>
            <p:ph idx="1"/>
          </p:nvPr>
        </p:nvSpPr>
        <p:spPr/>
        <p:txBody>
          <a:bodyPr/>
          <a:lstStyle/>
          <a:p>
            <a:r>
              <a:rPr lang="fr-FR" sz="2800" dirty="0" smtClean="0"/>
              <a:t>« </a:t>
            </a:r>
            <a:r>
              <a:rPr lang="fr-FR" sz="2800" i="1" dirty="0" smtClean="0"/>
              <a:t>L'emprunt </a:t>
            </a:r>
            <a:r>
              <a:rPr lang="fr-FR" sz="2800" i="1" dirty="0"/>
              <a:t>lexical au sens strict du terme /est/ le processus par lequel une langue L1 dont le lexique est fini et déterminé dans l'instant T, acquiert un mot M2 (expression et contenu) qu'elle n'avait pas et qui appartient au lexique d'une </a:t>
            </a:r>
            <a:r>
              <a:rPr lang="fr-FR" sz="2800" i="1" dirty="0" smtClean="0"/>
              <a:t>Langue </a:t>
            </a:r>
            <a:r>
              <a:rPr lang="fr-FR" sz="2800" i="1" dirty="0"/>
              <a:t>L2 (également fixe et déterminé</a:t>
            </a:r>
            <a:r>
              <a:rPr lang="fr-FR" sz="2800" dirty="0" smtClean="0"/>
              <a:t>)». </a:t>
            </a:r>
            <a:endParaRPr lang="en-US" sz="2800" dirty="0"/>
          </a:p>
          <a:p>
            <a:pPr marL="0" indent="0">
              <a:buNone/>
            </a:pPr>
            <a:endParaRPr lang="en-US" dirty="0"/>
          </a:p>
        </p:txBody>
      </p:sp>
    </p:spTree>
    <p:extLst>
      <p:ext uri="{BB962C8B-B14F-4D97-AF65-F5344CB8AC3E}">
        <p14:creationId xmlns:p14="http://schemas.microsoft.com/office/powerpoint/2010/main" val="3953503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000" dirty="0"/>
              <a:t>Projet « Les emprunts lexicaux anglais dans la langue française de 1945 à 2005 (aspect linguistique et socioculturel</a:t>
            </a:r>
            <a:r>
              <a:rPr lang="fr-FR" sz="2000" dirty="0" smtClean="0"/>
              <a:t>): </a:t>
            </a:r>
            <a:r>
              <a:rPr lang="fr-FR" sz="2000" dirty="0"/>
              <a:t>1170 unités.</a:t>
            </a:r>
            <a:r>
              <a:rPr lang="fr-FR" sz="2000" b="1" dirty="0"/>
              <a:t> </a:t>
            </a:r>
            <a:endParaRPr lang="en-US" sz="2000" dirty="0"/>
          </a:p>
        </p:txBody>
      </p:sp>
      <p:sp>
        <p:nvSpPr>
          <p:cNvPr id="3" name="Content Placeholder 2"/>
          <p:cNvSpPr>
            <a:spLocks noGrp="1"/>
          </p:cNvSpPr>
          <p:nvPr>
            <p:ph idx="1"/>
          </p:nvPr>
        </p:nvSpPr>
        <p:spPr/>
        <p:txBody>
          <a:bodyPr>
            <a:normAutofit fontScale="55000" lnSpcReduction="20000"/>
          </a:bodyPr>
          <a:lstStyle/>
          <a:p>
            <a:r>
              <a:rPr lang="en-US" sz="3200" dirty="0"/>
              <a:t>Sciences </a:t>
            </a:r>
            <a:r>
              <a:rPr lang="fr-FR" sz="3200" dirty="0"/>
              <a:t>humaines</a:t>
            </a:r>
            <a:r>
              <a:rPr lang="en-US" sz="3200" dirty="0"/>
              <a:t>, sciences </a:t>
            </a:r>
            <a:r>
              <a:rPr lang="fr-FR" sz="3200" dirty="0"/>
              <a:t>juridiques</a:t>
            </a:r>
            <a:r>
              <a:rPr lang="en-US" sz="3200" dirty="0"/>
              <a:t>, </a:t>
            </a:r>
            <a:r>
              <a:rPr lang="fr-FR" sz="3200" dirty="0"/>
              <a:t>politiques</a:t>
            </a:r>
            <a:r>
              <a:rPr lang="en-US" sz="3200" dirty="0"/>
              <a:t> et </a:t>
            </a:r>
            <a:r>
              <a:rPr lang="fr-FR" sz="3200" dirty="0"/>
              <a:t>économiques:</a:t>
            </a:r>
          </a:p>
          <a:p>
            <a:pPr lvl="2"/>
            <a:r>
              <a:rPr lang="en-US" sz="2800" dirty="0"/>
              <a:t>Le droit, les institutions, la </a:t>
            </a:r>
            <a:r>
              <a:rPr lang="fr-FR" sz="2800" dirty="0"/>
              <a:t>politique.</a:t>
            </a:r>
          </a:p>
          <a:p>
            <a:pPr lvl="2"/>
            <a:r>
              <a:rPr lang="en-US" sz="2800" b="1" dirty="0" err="1" smtClean="0">
                <a:solidFill>
                  <a:schemeClr val="tx1"/>
                </a:solidFill>
              </a:rPr>
              <a:t>L’Economie</a:t>
            </a:r>
            <a:r>
              <a:rPr lang="en-US" sz="2800" b="1" dirty="0" smtClean="0">
                <a:solidFill>
                  <a:schemeClr val="tx1"/>
                </a:solidFill>
              </a:rPr>
              <a:t>: </a:t>
            </a:r>
          </a:p>
          <a:p>
            <a:pPr lvl="3"/>
            <a:r>
              <a:rPr lang="en-US" sz="2200" b="1" dirty="0" smtClean="0">
                <a:solidFill>
                  <a:schemeClr val="tx1"/>
                </a:solidFill>
              </a:rPr>
              <a:t>L’</a:t>
            </a:r>
            <a:r>
              <a:rPr lang="fr-FR" sz="2200" b="1" dirty="0" smtClean="0">
                <a:solidFill>
                  <a:schemeClr val="tx1"/>
                </a:solidFill>
              </a:rPr>
              <a:t>économie, la bourse </a:t>
            </a:r>
            <a:r>
              <a:rPr lang="fr-FR" sz="2200" b="1" dirty="0">
                <a:solidFill>
                  <a:schemeClr val="tx1"/>
                </a:solidFill>
              </a:rPr>
              <a:t>et </a:t>
            </a:r>
            <a:r>
              <a:rPr lang="en-US" sz="2200" b="1" dirty="0">
                <a:solidFill>
                  <a:schemeClr val="tx1"/>
                </a:solidFill>
              </a:rPr>
              <a:t>les </a:t>
            </a:r>
            <a:r>
              <a:rPr lang="en-US" sz="2200" b="1" dirty="0" smtClean="0">
                <a:solidFill>
                  <a:schemeClr val="tx1"/>
                </a:solidFill>
              </a:rPr>
              <a:t>finances (56 unit</a:t>
            </a:r>
            <a:r>
              <a:rPr lang="fr-FR" sz="2200" b="1" dirty="0" smtClean="0">
                <a:solidFill>
                  <a:schemeClr val="tx1"/>
                </a:solidFill>
              </a:rPr>
              <a:t>é</a:t>
            </a:r>
            <a:r>
              <a:rPr lang="en-US" sz="2200" b="1" dirty="0" smtClean="0">
                <a:solidFill>
                  <a:schemeClr val="tx1"/>
                </a:solidFill>
              </a:rPr>
              <a:t>s</a:t>
            </a:r>
            <a:r>
              <a:rPr lang="en-US" sz="2200" b="1" dirty="0" smtClean="0">
                <a:solidFill>
                  <a:schemeClr val="tx1"/>
                </a:solidFill>
              </a:rPr>
              <a:t>), </a:t>
            </a:r>
            <a:endParaRPr lang="en-US" sz="2200" b="1" dirty="0">
              <a:solidFill>
                <a:schemeClr val="tx1"/>
              </a:solidFill>
            </a:endParaRPr>
          </a:p>
          <a:p>
            <a:pPr lvl="3"/>
            <a:r>
              <a:rPr lang="en-US" sz="2400" b="1" dirty="0" smtClean="0">
                <a:solidFill>
                  <a:schemeClr val="tx1"/>
                </a:solidFill>
              </a:rPr>
              <a:t>Le </a:t>
            </a:r>
            <a:r>
              <a:rPr lang="en-US" sz="2400" b="1" dirty="0">
                <a:solidFill>
                  <a:schemeClr val="tx1"/>
                </a:solidFill>
              </a:rPr>
              <a:t>commerce et la </a:t>
            </a:r>
            <a:r>
              <a:rPr lang="fr-FR" sz="2400" b="1" dirty="0">
                <a:solidFill>
                  <a:schemeClr val="tx1"/>
                </a:solidFill>
              </a:rPr>
              <a:t>publicité.</a:t>
            </a:r>
            <a:r>
              <a:rPr lang="en-US" sz="2400" b="1" dirty="0">
                <a:solidFill>
                  <a:schemeClr val="tx1"/>
                </a:solidFill>
              </a:rPr>
              <a:t> </a:t>
            </a:r>
            <a:r>
              <a:rPr lang="en-US" sz="2400" b="1" dirty="0" smtClean="0">
                <a:solidFill>
                  <a:schemeClr val="tx1"/>
                </a:solidFill>
              </a:rPr>
              <a:t>(50 </a:t>
            </a:r>
            <a:r>
              <a:rPr lang="en-US" sz="2400" b="1" dirty="0" err="1" smtClean="0">
                <a:solidFill>
                  <a:schemeClr val="tx1"/>
                </a:solidFill>
              </a:rPr>
              <a:t>unités</a:t>
            </a:r>
            <a:r>
              <a:rPr lang="en-US" sz="2400" b="1" dirty="0" smtClean="0">
                <a:solidFill>
                  <a:schemeClr val="tx1"/>
                </a:solidFill>
              </a:rPr>
              <a:t>).</a:t>
            </a:r>
            <a:endParaRPr lang="fr-FR" sz="2600" b="1" dirty="0">
              <a:solidFill>
                <a:schemeClr val="tx1"/>
              </a:solidFill>
            </a:endParaRPr>
          </a:p>
          <a:p>
            <a:r>
              <a:rPr lang="en-US" sz="3200" dirty="0"/>
              <a:t>Sciences et techniques.</a:t>
            </a:r>
          </a:p>
          <a:p>
            <a:r>
              <a:rPr lang="en-US" sz="3200" dirty="0"/>
              <a:t>Les arts.</a:t>
            </a:r>
          </a:p>
          <a:p>
            <a:r>
              <a:rPr lang="en-US" sz="3200" dirty="0"/>
              <a:t>La vie </a:t>
            </a:r>
            <a:r>
              <a:rPr lang="fr-FR" sz="3200" dirty="0"/>
              <a:t>quotidienne.</a:t>
            </a:r>
          </a:p>
          <a:p>
            <a:r>
              <a:rPr lang="en-US" sz="3200" dirty="0"/>
              <a:t>Sport et </a:t>
            </a:r>
            <a:r>
              <a:rPr lang="fr-FR" sz="3200" dirty="0"/>
              <a:t>loisirs.</a:t>
            </a:r>
          </a:p>
          <a:p>
            <a:r>
              <a:rPr lang="en-US" sz="3200" dirty="0"/>
              <a:t>Divers</a:t>
            </a:r>
            <a:r>
              <a:rPr lang="en-US" sz="3200" dirty="0" smtClean="0"/>
              <a:t>.</a:t>
            </a:r>
            <a:endParaRPr lang="en-US" sz="3200" dirty="0"/>
          </a:p>
          <a:p>
            <a:pPr marL="0" indent="0">
              <a:buNone/>
            </a:pPr>
            <a:endParaRPr lang="en-US" sz="2400" dirty="0"/>
          </a:p>
        </p:txBody>
      </p:sp>
    </p:spTree>
    <p:extLst>
      <p:ext uri="{BB962C8B-B14F-4D97-AF65-F5344CB8AC3E}">
        <p14:creationId xmlns:p14="http://schemas.microsoft.com/office/powerpoint/2010/main" val="616238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Corpus de </a:t>
            </a:r>
            <a:r>
              <a:rPr lang="en-US" sz="2400" dirty="0" err="1" smtClean="0"/>
              <a:t>recherche</a:t>
            </a:r>
            <a:r>
              <a:rPr lang="en-US" sz="2400" dirty="0" smtClean="0"/>
              <a:t>-</a:t>
            </a:r>
            <a:r>
              <a:rPr lang="fr-FR" sz="2400" dirty="0" smtClean="0"/>
              <a:t>Economie</a:t>
            </a:r>
            <a:r>
              <a:rPr lang="fr-FR" sz="2400" dirty="0"/>
              <a:t>, bourse, </a:t>
            </a:r>
            <a:r>
              <a:rPr lang="fr-FR" sz="2400" dirty="0" smtClean="0"/>
              <a:t>finances (JORF+GDT): </a:t>
            </a:r>
            <a:r>
              <a:rPr lang="fr-FR" sz="2400" dirty="0" smtClean="0">
                <a:solidFill>
                  <a:schemeClr val="bg1"/>
                </a:solidFill>
              </a:rPr>
              <a:t>27/56 </a:t>
            </a:r>
            <a:r>
              <a:rPr lang="fr-FR" sz="2400" dirty="0" err="1">
                <a:solidFill>
                  <a:schemeClr val="bg1"/>
                </a:solidFill>
              </a:rPr>
              <a:t>unites</a:t>
            </a:r>
            <a:r>
              <a:rPr lang="fr-FR" sz="2400" dirty="0">
                <a:solidFill>
                  <a:schemeClr val="bg1"/>
                </a:solidFill>
              </a:rPr>
              <a:t> (</a:t>
            </a:r>
            <a:r>
              <a:rPr lang="fr-FR" sz="2400" dirty="0" smtClean="0">
                <a:solidFill>
                  <a:schemeClr val="bg1"/>
                </a:solidFill>
              </a:rPr>
              <a:t>48,21%) </a:t>
            </a:r>
            <a:endParaRPr lang="en-US" sz="2400" dirty="0">
              <a:solidFill>
                <a:schemeClr val="bg1"/>
              </a:solidFill>
            </a:endParaRPr>
          </a:p>
        </p:txBody>
      </p:sp>
      <p:sp>
        <p:nvSpPr>
          <p:cNvPr id="3" name="Content Placeholder 2"/>
          <p:cNvSpPr>
            <a:spLocks noGrp="1"/>
          </p:cNvSpPr>
          <p:nvPr>
            <p:ph idx="1"/>
          </p:nvPr>
        </p:nvSpPr>
        <p:spPr/>
        <p:txBody>
          <a:bodyPr>
            <a:normAutofit/>
          </a:bodyPr>
          <a:lstStyle/>
          <a:p>
            <a:pPr algn="just"/>
            <a:r>
              <a:rPr lang="fr-FR" sz="2800" dirty="0" smtClean="0"/>
              <a:t>asiadollar, </a:t>
            </a:r>
            <a:r>
              <a:rPr lang="en-US" sz="2800" i="1" dirty="0" smtClean="0"/>
              <a:t>benchmarking, broker, cash-flow,</a:t>
            </a:r>
            <a:r>
              <a:rPr lang="fr-FR" sz="2800" i="1" dirty="0"/>
              <a:t> </a:t>
            </a:r>
            <a:r>
              <a:rPr lang="fr-FR" sz="2800" i="1" dirty="0" smtClean="0"/>
              <a:t>factor,</a:t>
            </a:r>
            <a:r>
              <a:rPr lang="en-US" sz="2800" i="1" dirty="0" smtClean="0"/>
              <a:t> </a:t>
            </a:r>
            <a:r>
              <a:rPr lang="en-US" sz="2800" i="1" dirty="0" smtClean="0">
                <a:solidFill>
                  <a:schemeClr val="tx1"/>
                </a:solidFill>
              </a:rPr>
              <a:t>factoring, </a:t>
            </a:r>
            <a:r>
              <a:rPr lang="fr-FR" sz="2800" i="1" dirty="0" smtClean="0"/>
              <a:t>gap, GATT, hot money, </a:t>
            </a:r>
            <a:r>
              <a:rPr lang="fr-FR" sz="2800" dirty="0" smtClean="0"/>
              <a:t>input, </a:t>
            </a:r>
            <a:r>
              <a:rPr lang="fr-FR" sz="2800" i="1" dirty="0" err="1" smtClean="0"/>
              <a:t>lease</a:t>
            </a:r>
            <a:r>
              <a:rPr lang="fr-FR" sz="2800" i="1" dirty="0" smtClean="0"/>
              <a:t>-back, leasing, </a:t>
            </a:r>
            <a:r>
              <a:rPr lang="en-US" sz="2800" i="1" dirty="0" smtClean="0">
                <a:solidFill>
                  <a:schemeClr val="tx1"/>
                </a:solidFill>
              </a:rPr>
              <a:t>outplacement,</a:t>
            </a:r>
            <a:r>
              <a:rPr lang="fr-FR" sz="2800" dirty="0"/>
              <a:t> </a:t>
            </a:r>
            <a:r>
              <a:rPr lang="fr-FR" sz="2800" dirty="0" smtClean="0"/>
              <a:t>output, package </a:t>
            </a:r>
            <a:r>
              <a:rPr lang="fr-FR" sz="2800" dirty="0"/>
              <a:t>deal, </a:t>
            </a:r>
            <a:r>
              <a:rPr lang="en-US" sz="2800" i="1" dirty="0" smtClean="0">
                <a:solidFill>
                  <a:schemeClr val="tx1"/>
                </a:solidFill>
              </a:rPr>
              <a:t> raider, revolving, soft landing, </a:t>
            </a:r>
            <a:r>
              <a:rPr lang="fr-FR" sz="2800" i="1" dirty="0" smtClean="0"/>
              <a:t>start-up, stock-option, swap, </a:t>
            </a:r>
            <a:r>
              <a:rPr lang="en-US" sz="2800" i="1" dirty="0" smtClean="0">
                <a:solidFill>
                  <a:schemeClr val="tx1"/>
                </a:solidFill>
              </a:rPr>
              <a:t>take-off, trader, </a:t>
            </a:r>
            <a:r>
              <a:rPr lang="fr-FR" sz="2800" i="1" dirty="0" smtClean="0"/>
              <a:t>trend, venture capital, Société de venture capital, </a:t>
            </a:r>
            <a:r>
              <a:rPr lang="fr-FR" sz="2800" dirty="0" smtClean="0"/>
              <a:t>venture </a:t>
            </a:r>
            <a:r>
              <a:rPr lang="fr-FR" sz="2800" dirty="0" err="1" smtClean="0"/>
              <a:t>capitalist</a:t>
            </a:r>
            <a:r>
              <a:rPr lang="fr-FR" sz="2800" dirty="0" smtClean="0"/>
              <a:t>.</a:t>
            </a:r>
            <a:endParaRPr lang="fr-FR" sz="2800" i="1" dirty="0"/>
          </a:p>
          <a:p>
            <a:pPr marL="0" indent="0">
              <a:buNone/>
            </a:pPr>
            <a:endParaRPr lang="en-US" i="1" u="sng" dirty="0">
              <a:solidFill>
                <a:schemeClr val="tx1"/>
              </a:solidFill>
            </a:endParaRPr>
          </a:p>
          <a:p>
            <a:endParaRPr lang="en-US" dirty="0"/>
          </a:p>
        </p:txBody>
      </p:sp>
    </p:spTree>
    <p:extLst>
      <p:ext uri="{BB962C8B-B14F-4D97-AF65-F5344CB8AC3E}">
        <p14:creationId xmlns:p14="http://schemas.microsoft.com/office/powerpoint/2010/main" val="2354461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a:solidFill>
                  <a:srgbClr val="EBEBEB"/>
                </a:solidFill>
              </a:rPr>
              <a:t>Corpus de </a:t>
            </a:r>
            <a:r>
              <a:rPr lang="en-US" sz="2000" dirty="0" err="1" smtClean="0">
                <a:solidFill>
                  <a:srgbClr val="EBEBEB"/>
                </a:solidFill>
              </a:rPr>
              <a:t>recherche</a:t>
            </a:r>
            <a:r>
              <a:rPr lang="en-US" sz="2000" dirty="0" smtClean="0">
                <a:solidFill>
                  <a:srgbClr val="EBEBEB"/>
                </a:solidFill>
              </a:rPr>
              <a:t> - Commerce </a:t>
            </a:r>
            <a:r>
              <a:rPr lang="en-US" sz="2000" dirty="0">
                <a:solidFill>
                  <a:srgbClr val="EBEBEB"/>
                </a:solidFill>
              </a:rPr>
              <a:t>et P</a:t>
            </a:r>
            <a:r>
              <a:rPr lang="fr-FR" sz="2000" dirty="0" err="1">
                <a:solidFill>
                  <a:srgbClr val="EBEBEB"/>
                </a:solidFill>
              </a:rPr>
              <a:t>ublicité</a:t>
            </a:r>
            <a:r>
              <a:rPr lang="fr-FR" sz="2000" dirty="0">
                <a:solidFill>
                  <a:srgbClr val="EBEBEB"/>
                </a:solidFill>
              </a:rPr>
              <a:t> (JORF+GDT): </a:t>
            </a:r>
            <a:r>
              <a:rPr lang="fr-FR" sz="2000" dirty="0" smtClean="0">
                <a:solidFill>
                  <a:srgbClr val="EBEBEB"/>
                </a:solidFill>
              </a:rPr>
              <a:t>38</a:t>
            </a:r>
            <a:r>
              <a:rPr lang="en-US" sz="2000" dirty="0" smtClean="0">
                <a:solidFill>
                  <a:schemeClr val="bg1"/>
                </a:solidFill>
              </a:rPr>
              <a:t>/50 </a:t>
            </a:r>
            <a:r>
              <a:rPr lang="en-US" sz="2000" dirty="0" smtClean="0">
                <a:solidFill>
                  <a:srgbClr val="EBEBEB"/>
                </a:solidFill>
              </a:rPr>
              <a:t>unites (76</a:t>
            </a:r>
            <a:r>
              <a:rPr lang="mk-MK" sz="2000" dirty="0" smtClean="0">
                <a:solidFill>
                  <a:srgbClr val="EBEBEB"/>
                </a:solidFill>
              </a:rPr>
              <a:t>%</a:t>
            </a:r>
            <a:r>
              <a:rPr lang="en-US" sz="2000" dirty="0">
                <a:solidFill>
                  <a:srgbClr val="EBEBEB"/>
                </a:solidFill>
              </a:rPr>
              <a:t>)</a:t>
            </a:r>
            <a:endParaRPr lang="en-US" dirty="0"/>
          </a:p>
        </p:txBody>
      </p:sp>
      <p:sp>
        <p:nvSpPr>
          <p:cNvPr id="3" name="Content Placeholder 2"/>
          <p:cNvSpPr>
            <a:spLocks noGrp="1"/>
          </p:cNvSpPr>
          <p:nvPr>
            <p:ph idx="1"/>
          </p:nvPr>
        </p:nvSpPr>
        <p:spPr/>
        <p:txBody>
          <a:bodyPr>
            <a:normAutofit/>
          </a:bodyPr>
          <a:lstStyle/>
          <a:p>
            <a:pPr algn="ctr"/>
            <a:r>
              <a:rPr lang="fr-FR" sz="2400" dirty="0" smtClean="0"/>
              <a:t>back-office, blister, </a:t>
            </a:r>
            <a:r>
              <a:rPr lang="fr-FR" sz="2400" i="1" dirty="0" err="1" smtClean="0"/>
              <a:t>consumerism</a:t>
            </a:r>
            <a:r>
              <a:rPr lang="fr-FR" sz="2400" i="1" dirty="0" smtClean="0"/>
              <a:t>, </a:t>
            </a:r>
            <a:r>
              <a:rPr lang="en-US" sz="2400" dirty="0" smtClean="0"/>
              <a:t>consumerist, </a:t>
            </a:r>
            <a:r>
              <a:rPr lang="fr-FR" sz="2400" dirty="0" smtClean="0"/>
              <a:t>couponing, discount, </a:t>
            </a:r>
            <a:r>
              <a:rPr lang="fr-FR" sz="2400" dirty="0"/>
              <a:t>hard discount, </a:t>
            </a:r>
            <a:r>
              <a:rPr lang="fr-FR" sz="2400" dirty="0" smtClean="0"/>
              <a:t>display, </a:t>
            </a:r>
            <a:r>
              <a:rPr lang="fr-FR" sz="2400" dirty="0" err="1" smtClean="0"/>
              <a:t>duty</a:t>
            </a:r>
            <a:r>
              <a:rPr lang="fr-FR" sz="2400" dirty="0" smtClean="0"/>
              <a:t>-free, franchising, free </a:t>
            </a:r>
            <a:r>
              <a:rPr lang="fr-FR" sz="2400" dirty="0" err="1"/>
              <a:t>alongside</a:t>
            </a:r>
            <a:r>
              <a:rPr lang="fr-FR" sz="2400" dirty="0"/>
              <a:t> </a:t>
            </a:r>
            <a:r>
              <a:rPr lang="fr-FR" sz="2400" dirty="0" err="1" smtClean="0"/>
              <a:t>ship</a:t>
            </a:r>
            <a:r>
              <a:rPr lang="fr-FR" sz="2400" dirty="0" smtClean="0"/>
              <a:t>, </a:t>
            </a:r>
            <a:r>
              <a:rPr lang="fr-FR" sz="2400" dirty="0" err="1" smtClean="0"/>
              <a:t>garden</a:t>
            </a:r>
            <a:r>
              <a:rPr lang="fr-FR" sz="2400" dirty="0" smtClean="0"/>
              <a:t> center, </a:t>
            </a:r>
            <a:r>
              <a:rPr lang="fr-FR" sz="2400" dirty="0" err="1" smtClean="0"/>
              <a:t>hot-line</a:t>
            </a:r>
            <a:r>
              <a:rPr lang="fr-FR" sz="2400" dirty="0" smtClean="0"/>
              <a:t>, </a:t>
            </a:r>
            <a:r>
              <a:rPr lang="en-US" sz="2400" dirty="0" smtClean="0"/>
              <a:t>joint venture, </a:t>
            </a:r>
            <a:r>
              <a:rPr lang="fr-FR" sz="2400" dirty="0" err="1" smtClean="0"/>
              <a:t>launching</a:t>
            </a:r>
            <a:r>
              <a:rPr lang="fr-FR" sz="2400" dirty="0" smtClean="0"/>
              <a:t>,</a:t>
            </a:r>
            <a:r>
              <a:rPr lang="fr-FR" sz="2400" dirty="0"/>
              <a:t> </a:t>
            </a:r>
            <a:r>
              <a:rPr lang="fr-FR" sz="2400" dirty="0" err="1"/>
              <a:t>lay</a:t>
            </a:r>
            <a:r>
              <a:rPr lang="fr-FR" sz="2400" dirty="0"/>
              <a:t> out, </a:t>
            </a:r>
            <a:r>
              <a:rPr lang="fr-FR" sz="2400" dirty="0" smtClean="0"/>
              <a:t> marketing, marketing direct, marketing mix, </a:t>
            </a:r>
            <a:r>
              <a:rPr lang="en-US" sz="2400" dirty="0" smtClean="0"/>
              <a:t>telemarketing,</a:t>
            </a:r>
            <a:r>
              <a:rPr lang="en-US" sz="2400" i="1" dirty="0" smtClean="0"/>
              <a:t> </a:t>
            </a:r>
            <a:r>
              <a:rPr lang="en-US" sz="2400" dirty="0" err="1" smtClean="0"/>
              <a:t>geomarketing</a:t>
            </a:r>
            <a:r>
              <a:rPr lang="en-US" sz="2400" dirty="0" smtClean="0"/>
              <a:t>, </a:t>
            </a:r>
            <a:r>
              <a:rPr lang="fr-FR" sz="2400" dirty="0" smtClean="0"/>
              <a:t>merchandising, </a:t>
            </a:r>
            <a:r>
              <a:rPr lang="fr-FR" sz="2400" dirty="0" err="1" smtClean="0"/>
              <a:t>merchandiser</a:t>
            </a:r>
            <a:r>
              <a:rPr lang="fr-FR" sz="2400" dirty="0" smtClean="0"/>
              <a:t>, newsletter, packaging, prospect, </a:t>
            </a:r>
            <a:r>
              <a:rPr lang="fr-FR" sz="2400" dirty="0"/>
              <a:t>self-service</a:t>
            </a:r>
            <a:r>
              <a:rPr lang="fr-FR" sz="2400" dirty="0" smtClean="0"/>
              <a:t>, shopping center, show-room, sponsor, sponsoriser, sponsoring, spot </a:t>
            </a:r>
            <a:r>
              <a:rPr lang="fr-FR" sz="2400" dirty="0" err="1" smtClean="0"/>
              <a:t>market</a:t>
            </a:r>
            <a:r>
              <a:rPr lang="fr-FR" sz="2400" dirty="0" smtClean="0"/>
              <a:t>, </a:t>
            </a:r>
            <a:r>
              <a:rPr lang="en-US" sz="2400" dirty="0" err="1" smtClean="0"/>
              <a:t>superette</a:t>
            </a:r>
            <a:r>
              <a:rPr lang="en-US" sz="2400" dirty="0" smtClean="0"/>
              <a:t>, </a:t>
            </a:r>
            <a:r>
              <a:rPr lang="fr-FR" sz="2400" dirty="0" err="1" smtClean="0"/>
              <a:t>teasing</a:t>
            </a:r>
            <a:r>
              <a:rPr lang="fr-FR" sz="2400" dirty="0" smtClean="0"/>
              <a:t>, </a:t>
            </a:r>
            <a:r>
              <a:rPr lang="en-US" sz="2400" dirty="0" smtClean="0"/>
              <a:t>teleshopping, </a:t>
            </a:r>
            <a:r>
              <a:rPr lang="fr-FR" sz="2400" dirty="0" smtClean="0"/>
              <a:t>turnover, </a:t>
            </a:r>
            <a:r>
              <a:rPr lang="en-US" sz="2400" dirty="0" err="1" smtClean="0"/>
              <a:t>videoshopping</a:t>
            </a:r>
            <a:r>
              <a:rPr lang="en-US" sz="2400" dirty="0" smtClean="0"/>
              <a:t>. </a:t>
            </a:r>
          </a:p>
          <a:p>
            <a:endParaRPr lang="en-US" b="1" dirty="0"/>
          </a:p>
          <a:p>
            <a:endParaRPr lang="en-US" b="1" dirty="0"/>
          </a:p>
          <a:p>
            <a:endParaRPr lang="fr-FR" i="1" dirty="0"/>
          </a:p>
          <a:p>
            <a:endParaRPr lang="mk-MK" i="1" dirty="0"/>
          </a:p>
          <a:p>
            <a:endParaRPr lang="en-US" dirty="0"/>
          </a:p>
          <a:p>
            <a:endParaRPr lang="fr-FR" b="1" dirty="0">
              <a:solidFill>
                <a:srgbClr val="FF0000"/>
              </a:solidFill>
            </a:endParaRPr>
          </a:p>
          <a:p>
            <a:endParaRPr lang="en-US" dirty="0"/>
          </a:p>
          <a:p>
            <a:endParaRPr lang="en-US" dirty="0"/>
          </a:p>
        </p:txBody>
      </p:sp>
    </p:spTree>
    <p:extLst>
      <p:ext uri="{BB962C8B-B14F-4D97-AF65-F5344CB8AC3E}">
        <p14:creationId xmlns:p14="http://schemas.microsoft.com/office/powerpoint/2010/main" val="2601925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sz="2400" dirty="0" smtClean="0"/>
              <a:t>JORF - Economie</a:t>
            </a:r>
            <a:r>
              <a:rPr lang="fr-FR" sz="2400" dirty="0"/>
              <a:t>, bourse, finances: </a:t>
            </a:r>
            <a:r>
              <a:rPr lang="fr-FR" sz="2400" dirty="0" smtClean="0"/>
              <a:t/>
            </a:r>
            <a:br>
              <a:rPr lang="fr-FR" sz="2400" dirty="0" smtClean="0"/>
            </a:br>
            <a:r>
              <a:rPr lang="mk-MK" sz="2400" dirty="0" smtClean="0"/>
              <a:t>2</a:t>
            </a:r>
            <a:r>
              <a:rPr lang="en-US" sz="2400" dirty="0" smtClean="0"/>
              <a:t>1/56 unites </a:t>
            </a:r>
            <a:r>
              <a:rPr lang="en-US" sz="2400" dirty="0" smtClean="0">
                <a:solidFill>
                  <a:schemeClr val="bg1"/>
                </a:solidFill>
              </a:rPr>
              <a:t>(37,5</a:t>
            </a:r>
            <a:r>
              <a:rPr lang="mk-MK" sz="2400" dirty="0" smtClean="0">
                <a:solidFill>
                  <a:schemeClr val="bg1"/>
                </a:solidFill>
              </a:rPr>
              <a:t>%</a:t>
            </a:r>
            <a:r>
              <a:rPr lang="en-US" sz="2400" dirty="0">
                <a:solidFill>
                  <a:schemeClr val="bg1"/>
                </a:solidFill>
              </a:rPr>
              <a:t>)</a:t>
            </a:r>
            <a:r>
              <a:rPr lang="mk-MK" sz="2400" dirty="0">
                <a:solidFill>
                  <a:schemeClr val="bg1"/>
                </a:solidFill>
              </a:rPr>
              <a:t> </a:t>
            </a:r>
            <a:endParaRPr lang="en-US" sz="2400" dirty="0">
              <a:solidFill>
                <a:schemeClr val="bg1"/>
              </a:solidFill>
            </a:endParaRPr>
          </a:p>
        </p:txBody>
      </p:sp>
      <p:sp>
        <p:nvSpPr>
          <p:cNvPr id="3" name="Content Placeholder 2"/>
          <p:cNvSpPr>
            <a:spLocks noGrp="1"/>
          </p:cNvSpPr>
          <p:nvPr>
            <p:ph sz="half" idx="1"/>
          </p:nvPr>
        </p:nvSpPr>
        <p:spPr/>
        <p:txBody>
          <a:bodyPr>
            <a:normAutofit fontScale="77500" lnSpcReduction="20000"/>
          </a:bodyPr>
          <a:lstStyle/>
          <a:p>
            <a:r>
              <a:rPr lang="en-US" b="1" i="1" dirty="0" smtClean="0"/>
              <a:t>benchmarking</a:t>
            </a:r>
            <a:r>
              <a:rPr lang="en-US" i="1" dirty="0" smtClean="0"/>
              <a:t> </a:t>
            </a:r>
            <a:r>
              <a:rPr lang="mk-MK" i="1" dirty="0" smtClean="0"/>
              <a:t>/ </a:t>
            </a:r>
            <a:r>
              <a:rPr lang="fr-FR" i="1" u="sng" dirty="0" err="1"/>
              <a:t>référenciation</a:t>
            </a:r>
            <a:r>
              <a:rPr lang="fr-FR" i="1" dirty="0" smtClean="0"/>
              <a:t>,</a:t>
            </a:r>
            <a:r>
              <a:rPr lang="mk-MK" i="1" dirty="0" smtClean="0"/>
              <a:t> </a:t>
            </a:r>
            <a:r>
              <a:rPr lang="fr-FR" i="1" u="sng" dirty="0" smtClean="0"/>
              <a:t>étalonnage</a:t>
            </a:r>
            <a:r>
              <a:rPr lang="fr-FR" i="1" dirty="0" smtClean="0"/>
              <a:t>,</a:t>
            </a:r>
            <a:r>
              <a:rPr lang="mk-MK" i="1" dirty="0" smtClean="0"/>
              <a:t> </a:t>
            </a:r>
            <a:r>
              <a:rPr lang="fr-FR" i="1" dirty="0" smtClean="0"/>
              <a:t>parangonnage</a:t>
            </a:r>
            <a:r>
              <a:rPr lang="en-US" i="1" dirty="0"/>
              <a:t>	</a:t>
            </a:r>
            <a:endParaRPr lang="mk-MK" i="1" dirty="0" smtClean="0"/>
          </a:p>
          <a:p>
            <a:r>
              <a:rPr lang="en-US" b="1" i="1" dirty="0" smtClean="0"/>
              <a:t>broker</a:t>
            </a:r>
            <a:r>
              <a:rPr lang="en-US" i="1" dirty="0" smtClean="0"/>
              <a:t> / </a:t>
            </a:r>
            <a:r>
              <a:rPr lang="fr-FR" i="1" dirty="0" smtClean="0"/>
              <a:t>courtier </a:t>
            </a:r>
          </a:p>
          <a:p>
            <a:r>
              <a:rPr lang="en-US" b="1" i="1" dirty="0" smtClean="0"/>
              <a:t>cash-flow </a:t>
            </a:r>
            <a:r>
              <a:rPr lang="en-US" i="1" dirty="0" smtClean="0"/>
              <a:t>/ </a:t>
            </a:r>
            <a:r>
              <a:rPr lang="en-US" i="1" dirty="0" err="1" smtClean="0">
                <a:solidFill>
                  <a:schemeClr val="tx1"/>
                </a:solidFill>
              </a:rPr>
              <a:t>capacité</a:t>
            </a:r>
            <a:r>
              <a:rPr lang="en-US" i="1" dirty="0" smtClean="0">
                <a:solidFill>
                  <a:schemeClr val="tx1"/>
                </a:solidFill>
              </a:rPr>
              <a:t> </a:t>
            </a:r>
            <a:r>
              <a:rPr lang="en-US" i="1" dirty="0" err="1" smtClean="0">
                <a:solidFill>
                  <a:schemeClr val="tx1"/>
                </a:solidFill>
              </a:rPr>
              <a:t>d'autofinancement</a:t>
            </a:r>
            <a:r>
              <a:rPr lang="en-US" i="1" dirty="0" smtClean="0">
                <a:solidFill>
                  <a:schemeClr val="tx1"/>
                </a:solidFill>
              </a:rPr>
              <a:t> </a:t>
            </a:r>
            <a:r>
              <a:rPr lang="en-US" i="1" dirty="0" err="1" smtClean="0">
                <a:solidFill>
                  <a:schemeClr val="tx1"/>
                </a:solidFill>
              </a:rPr>
              <a:t>ou</a:t>
            </a:r>
            <a:r>
              <a:rPr lang="en-US" i="1" dirty="0" smtClean="0">
                <a:solidFill>
                  <a:schemeClr val="tx1"/>
                </a:solidFill>
              </a:rPr>
              <a:t> CAF; </a:t>
            </a:r>
            <a:r>
              <a:rPr lang="en-US" i="1" u="sng" dirty="0">
                <a:solidFill>
                  <a:schemeClr val="tx1"/>
                </a:solidFill>
              </a:rPr>
              <a:t>flux de </a:t>
            </a:r>
            <a:r>
              <a:rPr lang="en-US" i="1" u="sng" dirty="0" err="1" smtClean="0">
                <a:solidFill>
                  <a:schemeClr val="tx1"/>
                </a:solidFill>
              </a:rPr>
              <a:t>trésorerie</a:t>
            </a:r>
            <a:endParaRPr lang="en-US" i="1" u="sng" dirty="0" smtClean="0">
              <a:solidFill>
                <a:schemeClr val="tx1"/>
              </a:solidFill>
            </a:endParaRPr>
          </a:p>
          <a:p>
            <a:r>
              <a:rPr lang="en-US" b="1" i="1" dirty="0" smtClean="0">
                <a:solidFill>
                  <a:schemeClr val="tx1"/>
                </a:solidFill>
              </a:rPr>
              <a:t>factoring</a:t>
            </a:r>
            <a:r>
              <a:rPr lang="en-US" i="1" dirty="0" smtClean="0">
                <a:solidFill>
                  <a:schemeClr val="tx1"/>
                </a:solidFill>
              </a:rPr>
              <a:t> / </a:t>
            </a:r>
            <a:r>
              <a:rPr lang="fr-FR" i="1" u="sng" dirty="0" smtClean="0"/>
              <a:t>affacturage</a:t>
            </a:r>
            <a:r>
              <a:rPr lang="mk-MK" i="1" dirty="0" smtClean="0"/>
              <a:t> </a:t>
            </a:r>
            <a:r>
              <a:rPr lang="en-US" i="1" dirty="0" smtClean="0"/>
              <a:t>; </a:t>
            </a:r>
          </a:p>
          <a:p>
            <a:r>
              <a:rPr lang="fr-FR" b="1" i="1" dirty="0" smtClean="0"/>
              <a:t>factor</a:t>
            </a:r>
            <a:r>
              <a:rPr lang="fr-FR" i="1" dirty="0" smtClean="0"/>
              <a:t> / </a:t>
            </a:r>
            <a:r>
              <a:rPr lang="fr-FR" i="1" u="sng" dirty="0" smtClean="0"/>
              <a:t>affactureur</a:t>
            </a:r>
          </a:p>
          <a:p>
            <a:r>
              <a:rPr lang="fr-FR" b="1" i="1" dirty="0" smtClean="0"/>
              <a:t>gap</a:t>
            </a:r>
            <a:r>
              <a:rPr lang="fr-FR" i="1" dirty="0" smtClean="0"/>
              <a:t> / écart</a:t>
            </a:r>
          </a:p>
          <a:p>
            <a:r>
              <a:rPr lang="fr-FR" b="1" i="1" dirty="0" smtClean="0"/>
              <a:t>GATT</a:t>
            </a:r>
            <a:r>
              <a:rPr lang="fr-FR" i="1" dirty="0" smtClean="0"/>
              <a:t> / </a:t>
            </a:r>
            <a:r>
              <a:rPr lang="fr-FR" i="1" dirty="0"/>
              <a:t>AGETAC </a:t>
            </a:r>
            <a:endParaRPr lang="fr-FR" i="1" dirty="0" smtClean="0"/>
          </a:p>
          <a:p>
            <a:r>
              <a:rPr lang="fr-FR" b="1" i="1" dirty="0" smtClean="0"/>
              <a:t>hot </a:t>
            </a:r>
            <a:r>
              <a:rPr lang="fr-FR" b="1" i="1" dirty="0"/>
              <a:t>money </a:t>
            </a:r>
            <a:r>
              <a:rPr lang="fr-FR" i="1" dirty="0" smtClean="0"/>
              <a:t>/ </a:t>
            </a:r>
            <a:r>
              <a:rPr lang="fr-FR" i="1" dirty="0"/>
              <a:t>capitaux </a:t>
            </a:r>
            <a:r>
              <a:rPr lang="fr-FR" i="1" dirty="0" smtClean="0"/>
              <a:t>flottants</a:t>
            </a:r>
          </a:p>
          <a:p>
            <a:r>
              <a:rPr lang="fr-FR" b="1" i="1" dirty="0" err="1" smtClean="0"/>
              <a:t>lease</a:t>
            </a:r>
            <a:r>
              <a:rPr lang="fr-FR" b="1" i="1" dirty="0" smtClean="0"/>
              <a:t>-back</a:t>
            </a:r>
            <a:r>
              <a:rPr lang="fr-FR" i="1" dirty="0" smtClean="0"/>
              <a:t> </a:t>
            </a:r>
            <a:r>
              <a:rPr lang="fr-FR" i="1" dirty="0"/>
              <a:t>/ </a:t>
            </a:r>
            <a:r>
              <a:rPr lang="fr-FR" i="1" dirty="0" err="1" smtClean="0"/>
              <a:t>cession-bail</a:t>
            </a:r>
            <a:endParaRPr lang="fr-FR" i="1" dirty="0" smtClean="0"/>
          </a:p>
          <a:p>
            <a:r>
              <a:rPr lang="fr-FR" b="1" i="1" dirty="0" smtClean="0"/>
              <a:t>leasing</a:t>
            </a:r>
            <a:r>
              <a:rPr lang="fr-FR" i="1" dirty="0" smtClean="0"/>
              <a:t> / </a:t>
            </a:r>
            <a:r>
              <a:rPr lang="en-US" i="1" dirty="0" err="1" smtClean="0"/>
              <a:t>crédit</a:t>
            </a:r>
            <a:r>
              <a:rPr lang="en-US" i="1" dirty="0" smtClean="0"/>
              <a:t>-bail </a:t>
            </a:r>
            <a:endParaRPr lang="fr-FR" i="1" dirty="0" smtClean="0"/>
          </a:p>
        </p:txBody>
      </p:sp>
      <p:sp>
        <p:nvSpPr>
          <p:cNvPr id="4" name="Content Placeholder 3"/>
          <p:cNvSpPr>
            <a:spLocks noGrp="1"/>
          </p:cNvSpPr>
          <p:nvPr>
            <p:ph sz="half" idx="2"/>
          </p:nvPr>
        </p:nvSpPr>
        <p:spPr/>
        <p:txBody>
          <a:bodyPr>
            <a:normAutofit fontScale="77500" lnSpcReduction="20000"/>
          </a:bodyPr>
          <a:lstStyle/>
          <a:p>
            <a:r>
              <a:rPr lang="en-US" b="1" i="1" dirty="0">
                <a:solidFill>
                  <a:schemeClr val="tx1"/>
                </a:solidFill>
              </a:rPr>
              <a:t>outplacement</a:t>
            </a:r>
            <a:r>
              <a:rPr lang="en-US" i="1" dirty="0">
                <a:solidFill>
                  <a:schemeClr val="tx1"/>
                </a:solidFill>
              </a:rPr>
              <a:t> / </a:t>
            </a:r>
            <a:r>
              <a:rPr lang="en-US" i="1" u="sng" dirty="0">
                <a:solidFill>
                  <a:schemeClr val="tx1"/>
                </a:solidFill>
              </a:rPr>
              <a:t>replacement </a:t>
            </a:r>
            <a:r>
              <a:rPr lang="en-US" i="1" u="sng" dirty="0" err="1" smtClean="0">
                <a:solidFill>
                  <a:schemeClr val="tx1"/>
                </a:solidFill>
              </a:rPr>
              <a:t>externe</a:t>
            </a:r>
            <a:endParaRPr lang="en-US" b="1" i="1" dirty="0" smtClean="0">
              <a:solidFill>
                <a:schemeClr val="tx1"/>
              </a:solidFill>
            </a:endParaRPr>
          </a:p>
          <a:p>
            <a:r>
              <a:rPr lang="en-US" b="1" i="1" dirty="0" smtClean="0">
                <a:solidFill>
                  <a:schemeClr val="tx1"/>
                </a:solidFill>
              </a:rPr>
              <a:t>raider</a:t>
            </a:r>
            <a:r>
              <a:rPr lang="en-US" i="1" dirty="0" smtClean="0">
                <a:solidFill>
                  <a:schemeClr val="tx1"/>
                </a:solidFill>
              </a:rPr>
              <a:t> </a:t>
            </a:r>
            <a:r>
              <a:rPr lang="en-US" i="1" dirty="0">
                <a:solidFill>
                  <a:schemeClr val="tx1"/>
                </a:solidFill>
              </a:rPr>
              <a:t>/ </a:t>
            </a:r>
            <a:r>
              <a:rPr lang="fr-FR" i="1" u="sng" dirty="0"/>
              <a:t>attaquant</a:t>
            </a:r>
            <a:endParaRPr lang="en-US" i="1" u="sng" dirty="0">
              <a:solidFill>
                <a:srgbClr val="FF0000"/>
              </a:solidFill>
            </a:endParaRPr>
          </a:p>
          <a:p>
            <a:r>
              <a:rPr lang="en-US" b="1" i="1" dirty="0" smtClean="0">
                <a:solidFill>
                  <a:schemeClr val="tx1"/>
                </a:solidFill>
              </a:rPr>
              <a:t>revolving</a:t>
            </a:r>
            <a:r>
              <a:rPr lang="en-US" i="1" dirty="0" smtClean="0">
                <a:solidFill>
                  <a:schemeClr val="tx1"/>
                </a:solidFill>
              </a:rPr>
              <a:t> </a:t>
            </a:r>
            <a:r>
              <a:rPr lang="en-US" i="1" dirty="0">
                <a:solidFill>
                  <a:schemeClr val="tx1"/>
                </a:solidFill>
              </a:rPr>
              <a:t>/ </a:t>
            </a:r>
            <a:r>
              <a:rPr lang="fr-FR" i="1" dirty="0"/>
              <a:t>crédit permanent</a:t>
            </a:r>
            <a:endParaRPr lang="en-US" i="1" dirty="0" smtClean="0">
              <a:solidFill>
                <a:schemeClr val="tx1"/>
              </a:solidFill>
            </a:endParaRPr>
          </a:p>
          <a:p>
            <a:r>
              <a:rPr lang="en-US" b="1" i="1" dirty="0" smtClean="0">
                <a:solidFill>
                  <a:schemeClr val="tx1"/>
                </a:solidFill>
              </a:rPr>
              <a:t>soft </a:t>
            </a:r>
            <a:r>
              <a:rPr lang="en-US" b="1" i="1" dirty="0">
                <a:solidFill>
                  <a:schemeClr val="tx1"/>
                </a:solidFill>
              </a:rPr>
              <a:t>landing </a:t>
            </a:r>
            <a:r>
              <a:rPr lang="en-US" i="1" dirty="0">
                <a:solidFill>
                  <a:schemeClr val="tx1"/>
                </a:solidFill>
              </a:rPr>
              <a:t>/ </a:t>
            </a:r>
            <a:r>
              <a:rPr lang="fr-FR" i="1" u="sng" dirty="0"/>
              <a:t>atterrissage en </a:t>
            </a:r>
            <a:r>
              <a:rPr lang="fr-FR" i="1" u="sng" dirty="0" smtClean="0"/>
              <a:t>douceur</a:t>
            </a:r>
          </a:p>
          <a:p>
            <a:r>
              <a:rPr lang="fr-FR" b="1" i="1" dirty="0" smtClean="0"/>
              <a:t>start-up</a:t>
            </a:r>
            <a:r>
              <a:rPr lang="fr-FR" i="1" dirty="0" smtClean="0"/>
              <a:t> / </a:t>
            </a:r>
            <a:r>
              <a:rPr lang="fr-FR" i="1" u="sng" dirty="0"/>
              <a:t>jeune </a:t>
            </a:r>
            <a:r>
              <a:rPr lang="fr-FR" i="1" u="sng" dirty="0" smtClean="0"/>
              <a:t>pousse</a:t>
            </a:r>
          </a:p>
          <a:p>
            <a:r>
              <a:rPr lang="fr-FR" b="1" i="1" dirty="0"/>
              <a:t>stock-option</a:t>
            </a:r>
            <a:r>
              <a:rPr lang="fr-FR" i="1" dirty="0"/>
              <a:t> </a:t>
            </a:r>
            <a:r>
              <a:rPr lang="fr-FR" i="1" dirty="0" smtClean="0"/>
              <a:t>/ </a:t>
            </a:r>
            <a:r>
              <a:rPr lang="fr-FR" i="1" dirty="0"/>
              <a:t>option sur </a:t>
            </a:r>
            <a:r>
              <a:rPr lang="fr-FR" i="1" dirty="0" smtClean="0"/>
              <a:t>titres</a:t>
            </a:r>
          </a:p>
          <a:p>
            <a:r>
              <a:rPr lang="fr-FR" b="1" i="1" dirty="0"/>
              <a:t>swap</a:t>
            </a:r>
            <a:r>
              <a:rPr lang="fr-FR" i="1" dirty="0"/>
              <a:t> </a:t>
            </a:r>
            <a:r>
              <a:rPr lang="fr-FR" i="1" dirty="0" smtClean="0"/>
              <a:t>/ </a:t>
            </a:r>
            <a:r>
              <a:rPr lang="fr-FR" i="1" dirty="0"/>
              <a:t>échange </a:t>
            </a:r>
            <a:r>
              <a:rPr lang="fr-FR" i="1" dirty="0" smtClean="0"/>
              <a:t>financier, échange</a:t>
            </a:r>
            <a:endParaRPr lang="fr-FR" i="1" dirty="0"/>
          </a:p>
          <a:p>
            <a:r>
              <a:rPr lang="en-US" b="1" i="1" dirty="0" smtClean="0">
                <a:solidFill>
                  <a:schemeClr val="tx1"/>
                </a:solidFill>
              </a:rPr>
              <a:t>take-off</a:t>
            </a:r>
            <a:r>
              <a:rPr lang="en-US" i="1" dirty="0" smtClean="0">
                <a:solidFill>
                  <a:schemeClr val="tx1"/>
                </a:solidFill>
              </a:rPr>
              <a:t> </a:t>
            </a:r>
            <a:r>
              <a:rPr lang="en-US" i="1" dirty="0">
                <a:solidFill>
                  <a:schemeClr val="tx1"/>
                </a:solidFill>
              </a:rPr>
              <a:t>/ </a:t>
            </a:r>
            <a:r>
              <a:rPr lang="fr-FR" i="1" u="sng" dirty="0"/>
              <a:t>décollage</a:t>
            </a:r>
          </a:p>
          <a:p>
            <a:r>
              <a:rPr lang="en-US" b="1" i="1" dirty="0" smtClean="0">
                <a:solidFill>
                  <a:schemeClr val="tx1"/>
                </a:solidFill>
              </a:rPr>
              <a:t>trader</a:t>
            </a:r>
            <a:r>
              <a:rPr lang="en-US" i="1" dirty="0" smtClean="0">
                <a:solidFill>
                  <a:schemeClr val="tx1"/>
                </a:solidFill>
              </a:rPr>
              <a:t> </a:t>
            </a:r>
            <a:r>
              <a:rPr lang="en-US" i="1" dirty="0">
                <a:solidFill>
                  <a:schemeClr val="tx1"/>
                </a:solidFill>
              </a:rPr>
              <a:t>/ </a:t>
            </a:r>
            <a:r>
              <a:rPr lang="fr-FR" i="1" u="sng" dirty="0"/>
              <a:t>opérateur,-</a:t>
            </a:r>
            <a:r>
              <a:rPr lang="fr-FR" i="1" u="sng" dirty="0" err="1"/>
              <a:t>trice</a:t>
            </a:r>
            <a:r>
              <a:rPr lang="fr-FR" i="1" u="sng" dirty="0"/>
              <a:t> de marché</a:t>
            </a:r>
            <a:r>
              <a:rPr lang="fr-FR" i="1" dirty="0"/>
              <a:t>; </a:t>
            </a:r>
            <a:r>
              <a:rPr lang="fr-FR" i="1" dirty="0" smtClean="0"/>
              <a:t>opérateur</a:t>
            </a:r>
            <a:r>
              <a:rPr lang="fr-FR" i="1" dirty="0"/>
              <a:t>, -</a:t>
            </a:r>
            <a:r>
              <a:rPr lang="fr-FR" i="1" dirty="0" err="1" smtClean="0"/>
              <a:t>trice</a:t>
            </a:r>
            <a:endParaRPr lang="fr-FR" i="1" dirty="0" smtClean="0"/>
          </a:p>
          <a:p>
            <a:r>
              <a:rPr lang="fr-FR" b="1" i="1" dirty="0"/>
              <a:t>trend</a:t>
            </a:r>
            <a:r>
              <a:rPr lang="fr-FR" i="1" dirty="0"/>
              <a:t> </a:t>
            </a:r>
            <a:r>
              <a:rPr lang="fr-FR" i="1" dirty="0" smtClean="0"/>
              <a:t>/ </a:t>
            </a:r>
            <a:r>
              <a:rPr lang="fr-FR" i="1" dirty="0"/>
              <a:t>tendance </a:t>
            </a:r>
            <a:r>
              <a:rPr lang="fr-FR" i="1" dirty="0" smtClean="0"/>
              <a:t>structurelle</a:t>
            </a:r>
          </a:p>
          <a:p>
            <a:r>
              <a:rPr lang="fr-FR" b="1" i="1" dirty="0"/>
              <a:t>venture capital </a:t>
            </a:r>
            <a:r>
              <a:rPr lang="fr-FR" i="1" dirty="0" smtClean="0"/>
              <a:t>/ </a:t>
            </a:r>
            <a:r>
              <a:rPr lang="fr-FR" i="1" u="sng" dirty="0" smtClean="0"/>
              <a:t>capital-risque</a:t>
            </a:r>
            <a:endParaRPr lang="en-US" u="sng" dirty="0"/>
          </a:p>
        </p:txBody>
      </p:sp>
    </p:spTree>
    <p:extLst>
      <p:ext uri="{BB962C8B-B14F-4D97-AF65-F5344CB8AC3E}">
        <p14:creationId xmlns:p14="http://schemas.microsoft.com/office/powerpoint/2010/main" val="42009359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1836</TotalTime>
  <Words>1564</Words>
  <Application>Microsoft Office PowerPoint</Application>
  <PresentationFormat>Widescreen</PresentationFormat>
  <Paragraphs>210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 Boardroom</vt:lpstr>
      <vt:lpstr>Les recommandations par rapports aux emprunts lexicaux anglais en français dans l'économie </vt:lpstr>
      <vt:lpstr>Оbjectifs de la communication</vt:lpstr>
      <vt:lpstr>Commission générale de terminologie et de néologie: Journal officiel de la République française (JORF). </vt:lpstr>
      <vt:lpstr>Office québécois de la langue française: Grand dictionnaire terminologique (GDT)</vt:lpstr>
      <vt:lpstr>L'emprunt lexical – Humbley:1974, 52</vt:lpstr>
      <vt:lpstr>Projet « Les emprunts lexicaux anglais dans la langue française de 1945 à 2005 (aspect linguistique et socioculturel): 1170 unités. </vt:lpstr>
      <vt:lpstr>Corpus de recherche-Economie, bourse, finances (JORF+GDT): 27/56 unites (48,21%) </vt:lpstr>
      <vt:lpstr>Corpus de recherche - Commerce et Publicité (JORF+GDT): 38/50 unites (76%)</vt:lpstr>
      <vt:lpstr>JORF - Economie, bourse, finances:  21/56 unites (37,5%) </vt:lpstr>
      <vt:lpstr>GDT-Economie, bourse, finances : 16/56 unites (28,57%) </vt:lpstr>
      <vt:lpstr>JORF + GDT (Economie, bourse, finances)</vt:lpstr>
      <vt:lpstr>JORF - Commerce et Publicité : 32/50 unites (64%)</vt:lpstr>
      <vt:lpstr>GDT-Commerce et Publicité: 19/50 unités (38%) </vt:lpstr>
      <vt:lpstr>JORF + GDT (Commerce et Publicité )</vt:lpstr>
      <vt:lpstr>Conclusion</vt:lpstr>
      <vt:lpstr> Réferences bibliographiques: </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recommandations par rapports aux emprunts lexicaux anglais en français dans l'économie</dc:title>
  <dc:creator>zoran zoran</dc:creator>
  <cp:lastModifiedBy>zoran zoran</cp:lastModifiedBy>
  <cp:revision>337</cp:revision>
  <cp:lastPrinted>2015-11-12T02:26:02Z</cp:lastPrinted>
  <dcterms:created xsi:type="dcterms:W3CDTF">2015-10-12T23:47:37Z</dcterms:created>
  <dcterms:modified xsi:type="dcterms:W3CDTF">2015-11-12T02:42:47Z</dcterms:modified>
</cp:coreProperties>
</file>