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1" r:id="rId6"/>
    <p:sldId id="260" r:id="rId7"/>
    <p:sldId id="289" r:id="rId8"/>
    <p:sldId id="261" r:id="rId9"/>
    <p:sldId id="262" r:id="rId10"/>
    <p:sldId id="293" r:id="rId11"/>
    <p:sldId id="294" r:id="rId12"/>
    <p:sldId id="287" r:id="rId13"/>
    <p:sldId id="288" r:id="rId14"/>
    <p:sldId id="264" r:id="rId15"/>
    <p:sldId id="265" r:id="rId16"/>
    <p:sldId id="266" r:id="rId17"/>
    <p:sldId id="280" r:id="rId18"/>
    <p:sldId id="281" r:id="rId19"/>
    <p:sldId id="268" r:id="rId20"/>
    <p:sldId id="267" r:id="rId21"/>
    <p:sldId id="269" r:id="rId22"/>
    <p:sldId id="270" r:id="rId23"/>
    <p:sldId id="272" r:id="rId24"/>
    <p:sldId id="273" r:id="rId25"/>
    <p:sldId id="274" r:id="rId26"/>
    <p:sldId id="279" r:id="rId27"/>
    <p:sldId id="283" r:id="rId28"/>
    <p:sldId id="284" r:id="rId29"/>
    <p:sldId id="285" r:id="rId30"/>
    <p:sldId id="295" r:id="rId31"/>
    <p:sldId id="296" r:id="rId32"/>
    <p:sldId id="297" r:id="rId33"/>
    <p:sldId id="286"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00319-FC41-4D4E-A5A6-F2A4504788B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229569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0319-FC41-4D4E-A5A6-F2A4504788B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45821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0319-FC41-4D4E-A5A6-F2A4504788B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221869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0319-FC41-4D4E-A5A6-F2A4504788B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336236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00319-FC41-4D4E-A5A6-F2A4504788B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351206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00319-FC41-4D4E-A5A6-F2A4504788B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251530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00319-FC41-4D4E-A5A6-F2A4504788B0}"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17941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00319-FC41-4D4E-A5A6-F2A4504788B0}"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426701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00319-FC41-4D4E-A5A6-F2A4504788B0}"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277883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00319-FC41-4D4E-A5A6-F2A4504788B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8013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00319-FC41-4D4E-A5A6-F2A4504788B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5BE5D-98B5-4D5F-B024-4EA811A0773E}" type="slidenum">
              <a:rPr lang="en-US" smtClean="0"/>
              <a:t>‹#›</a:t>
            </a:fld>
            <a:endParaRPr lang="en-US"/>
          </a:p>
        </p:txBody>
      </p:sp>
    </p:spTree>
    <p:extLst>
      <p:ext uri="{BB962C8B-B14F-4D97-AF65-F5344CB8AC3E}">
        <p14:creationId xmlns:p14="http://schemas.microsoft.com/office/powerpoint/2010/main" val="282802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00319-FC41-4D4E-A5A6-F2A4504788B0}"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5BE5D-98B5-4D5F-B024-4EA811A0773E}" type="slidenum">
              <a:rPr lang="en-US" smtClean="0"/>
              <a:t>‹#›</a:t>
            </a:fld>
            <a:endParaRPr lang="en-US"/>
          </a:p>
        </p:txBody>
      </p:sp>
    </p:spTree>
    <p:extLst>
      <p:ext uri="{BB962C8B-B14F-4D97-AF65-F5344CB8AC3E}">
        <p14:creationId xmlns:p14="http://schemas.microsoft.com/office/powerpoint/2010/main" val="3181655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airn.info/la-terminologie-multilingue--9782804175313-page-7.htm" TargetMode="External"/><Relationship Id="rId2" Type="http://schemas.openxmlformats.org/officeDocument/2006/relationships/hyperlink" Target="http://praxematique.revues.org/29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r-FR" sz="4800" b="1" dirty="0"/>
              <a:t>Les recommandations terminologiques en français dans le domaine </a:t>
            </a:r>
            <a:r>
              <a:rPr lang="fr-FR" sz="4800" b="1" dirty="0" smtClean="0"/>
              <a:t>de l'environnement</a:t>
            </a:r>
            <a:endParaRPr lang="en-US" sz="4800" dirty="0"/>
          </a:p>
        </p:txBody>
      </p:sp>
      <p:sp>
        <p:nvSpPr>
          <p:cNvPr id="3" name="Subtitle 2"/>
          <p:cNvSpPr>
            <a:spLocks noGrp="1"/>
          </p:cNvSpPr>
          <p:nvPr>
            <p:ph type="subTitle" idx="1"/>
          </p:nvPr>
        </p:nvSpPr>
        <p:spPr/>
        <p:txBody>
          <a:bodyPr/>
          <a:lstStyle/>
          <a:p>
            <a:r>
              <a:rPr lang="fr-FR" dirty="0" smtClean="0"/>
              <a:t>Zoran N</a:t>
            </a:r>
            <a:r>
              <a:rPr lang="en-US" dirty="0" err="1" smtClean="0"/>
              <a:t>ikolovski</a:t>
            </a:r>
            <a:endParaRPr lang="fr-FR" dirty="0" smtClean="0"/>
          </a:p>
          <a:p>
            <a:r>
              <a:rPr lang="fr-FR" dirty="0" smtClean="0"/>
              <a:t>Université Saint-Clément d'Ohrid de Bitola, République de Macédoine </a:t>
            </a:r>
          </a:p>
          <a:p>
            <a:r>
              <a:rPr lang="fr-FR" dirty="0"/>
              <a:t>z</a:t>
            </a:r>
            <a:r>
              <a:rPr lang="fr-FR" dirty="0" smtClean="0"/>
              <a:t>oran.nikolovski@uklo.edu.fr</a:t>
            </a:r>
          </a:p>
          <a:p>
            <a:endParaRPr lang="en-US" dirty="0"/>
          </a:p>
        </p:txBody>
      </p:sp>
    </p:spTree>
    <p:extLst>
      <p:ext uri="{BB962C8B-B14F-4D97-AF65-F5344CB8AC3E}">
        <p14:creationId xmlns:p14="http://schemas.microsoft.com/office/powerpoint/2010/main" val="292717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27 SOUS-DOMAINES-1</a:t>
            </a:r>
            <a:endParaRPr lang="en-US" dirty="0"/>
          </a:p>
        </p:txBody>
      </p:sp>
      <p:sp>
        <p:nvSpPr>
          <p:cNvPr id="3" name="Content Placeholder 2"/>
          <p:cNvSpPr>
            <a:spLocks noGrp="1"/>
          </p:cNvSpPr>
          <p:nvPr>
            <p:ph idx="1"/>
          </p:nvPr>
        </p:nvSpPr>
        <p:spPr/>
        <p:txBody>
          <a:bodyPr numCol="2">
            <a:noAutofit/>
          </a:bodyPr>
          <a:lstStyle/>
          <a:p>
            <a:r>
              <a:rPr lang="fr-FR" sz="1500" b="1" dirty="0"/>
              <a:t>ENVIRONNEMENT (52)</a:t>
            </a:r>
            <a:r>
              <a:rPr lang="fr-FR" sz="1500" dirty="0"/>
              <a:t>: analyse du cycle de vie d'un produit; approche prudente; audit environnemental; </a:t>
            </a:r>
            <a:r>
              <a:rPr lang="fr-FR" sz="1500" dirty="0" err="1"/>
              <a:t>bioréhabilitation</a:t>
            </a:r>
            <a:r>
              <a:rPr lang="fr-FR" sz="1500" dirty="0"/>
              <a:t>; bioturbation; cadrage; changement climatique; changement climatique anthropique; compensation des émissions de carbone; crib; déchets interdits; dispositif de quotas d'émission cessibles; eaux grises; eaux noires; eaux usées; éco-industrie; </a:t>
            </a:r>
            <a:r>
              <a:rPr lang="fr-FR" sz="1500" dirty="0" err="1"/>
              <a:t>écocertification</a:t>
            </a:r>
            <a:r>
              <a:rPr lang="fr-FR" sz="1500" dirty="0"/>
              <a:t>; écoconception; </a:t>
            </a:r>
            <a:r>
              <a:rPr lang="fr-FR" sz="1500" dirty="0" err="1"/>
              <a:t>écocondition</a:t>
            </a:r>
            <a:r>
              <a:rPr lang="fr-FR" sz="1500" dirty="0"/>
              <a:t>; </a:t>
            </a:r>
            <a:r>
              <a:rPr lang="fr-FR" sz="1500" dirty="0" err="1"/>
              <a:t>écoconformité</a:t>
            </a:r>
            <a:r>
              <a:rPr lang="fr-FR" sz="1500" dirty="0"/>
              <a:t>; écodéveloppement; écotechnologie; </a:t>
            </a:r>
            <a:r>
              <a:rPr lang="fr-FR" sz="1500" dirty="0" err="1"/>
              <a:t>écotoxicologie</a:t>
            </a:r>
            <a:r>
              <a:rPr lang="fr-FR" sz="1500" dirty="0"/>
              <a:t>; effet de serre; empreinte en eau; émulation écologique; </a:t>
            </a:r>
            <a:r>
              <a:rPr lang="fr-FR" sz="1500" dirty="0" err="1"/>
              <a:t>étrépage</a:t>
            </a:r>
            <a:r>
              <a:rPr lang="fr-FR" sz="1500" dirty="0"/>
              <a:t>; étude d'impact sur l'environnement; évaluation environnementale; filtrage; génie de l'environnement; génie écologique; ingénierie écologique; nettoyage par le ressac; observation des oiseaux; ornithologue amateur; </a:t>
            </a:r>
            <a:r>
              <a:rPr lang="fr-FR" sz="1500" dirty="0" err="1"/>
              <a:t>phytoréhabilitation</a:t>
            </a:r>
            <a:r>
              <a:rPr lang="fr-FR" sz="1500" dirty="0"/>
              <a:t>; principe de participation; principe de précaution; principe de prévention; principe du pollueur-payeur; quota d'émission de gaz à effet de serre; </a:t>
            </a:r>
            <a:r>
              <a:rPr lang="fr-FR" sz="1500" dirty="0" err="1"/>
              <a:t>reméandrage</a:t>
            </a:r>
            <a:r>
              <a:rPr lang="fr-FR" sz="1500" dirty="0"/>
              <a:t>; réservoir de biodiversité; résilience; résistant au changement climatique; </a:t>
            </a:r>
            <a:r>
              <a:rPr lang="fr-FR" sz="1500" dirty="0" err="1"/>
              <a:t>sauvageté</a:t>
            </a:r>
            <a:r>
              <a:rPr lang="fr-FR" sz="1500" dirty="0"/>
              <a:t>; tarification incitative; technologie du charbon propre; unité de réduction certifiée des émissions; vulnérabilité au climat; zone critique de biodiversité</a:t>
            </a:r>
            <a:r>
              <a:rPr lang="fr-FR" sz="1500" dirty="0" smtClean="0"/>
              <a:t>;</a:t>
            </a:r>
          </a:p>
          <a:p>
            <a:r>
              <a:rPr lang="fr-FR" sz="1500" b="1" dirty="0"/>
              <a:t>AMENAGEMENT ET URBANISME-ENVIRONNEMENT (8)</a:t>
            </a:r>
            <a:r>
              <a:rPr lang="fr-FR" sz="1500" dirty="0"/>
              <a:t>: artificialisation des sols; imperméabilisation des sols; périurbanisation; rurbanisation; silhouette; trame verte; zone de friche; zone verte;        </a:t>
            </a:r>
            <a:endParaRPr lang="en-US" sz="1500" dirty="0"/>
          </a:p>
          <a:p>
            <a:r>
              <a:rPr lang="fr-FR" sz="1500" b="1" dirty="0"/>
              <a:t>BIOLOGIE-ENVIRONNEMENT (8)</a:t>
            </a:r>
            <a:r>
              <a:rPr lang="fr-FR" sz="1500" dirty="0"/>
              <a:t>: bioaccumulation; bioamplification; biocénose; biodiversité; biotope; </a:t>
            </a:r>
            <a:r>
              <a:rPr lang="fr-FR" sz="1500" dirty="0" err="1"/>
              <a:t>diatomiste</a:t>
            </a:r>
            <a:r>
              <a:rPr lang="fr-FR" sz="1500" dirty="0"/>
              <a:t>; </a:t>
            </a:r>
            <a:r>
              <a:rPr lang="mk-MK" sz="1500" dirty="0" err="1"/>
              <a:t>écosystème</a:t>
            </a:r>
            <a:r>
              <a:rPr lang="fr-FR" sz="1500" dirty="0"/>
              <a:t>; écotype;  </a:t>
            </a:r>
            <a:endParaRPr lang="fr-FR" sz="1500" dirty="0" smtClean="0"/>
          </a:p>
          <a:p>
            <a:r>
              <a:rPr lang="fr-FR" sz="1500" b="1" dirty="0"/>
              <a:t>ENVIRONNEMENT/DECHETS (8): </a:t>
            </a:r>
            <a:r>
              <a:rPr lang="fr-FR" sz="1500" dirty="0"/>
              <a:t>compostage, n.m.; déchet biodégradable; </a:t>
            </a:r>
            <a:r>
              <a:rPr lang="fr-FR" sz="1500" dirty="0" err="1"/>
              <a:t>lombrifiltration</a:t>
            </a:r>
            <a:r>
              <a:rPr lang="fr-FR" sz="1500" dirty="0"/>
              <a:t>; récupération des déchets; recyclage des déchets; réduction des déchets; stabilisation des déchets; valorisation énergétique des déchets;   </a:t>
            </a:r>
            <a:endParaRPr lang="fr-FR" sz="1500" dirty="0" smtClean="0"/>
          </a:p>
          <a:p>
            <a:r>
              <a:rPr lang="fr-FR" sz="1500" b="1" dirty="0"/>
              <a:t>ENVIRONNEMENT-ÉCONOMIE GENERALE (7): </a:t>
            </a:r>
            <a:r>
              <a:rPr lang="fr-FR" sz="1500" dirty="0"/>
              <a:t>croissance verte; </a:t>
            </a:r>
            <a:r>
              <a:rPr lang="fr-FR" sz="1500" dirty="0" err="1"/>
              <a:t>écobénéfice</a:t>
            </a:r>
            <a:r>
              <a:rPr lang="fr-FR" sz="1500" dirty="0"/>
              <a:t>; économie circulaire; économie verte; empreinte écologique; gestion intégrée; service écosystémique;  </a:t>
            </a:r>
            <a:endParaRPr lang="fr-FR" sz="1500" dirty="0" smtClean="0"/>
          </a:p>
          <a:p>
            <a:r>
              <a:rPr lang="fr-FR" sz="1500" b="1" dirty="0"/>
              <a:t>ÉNERGIE-ENVIRONNEMENT (6)</a:t>
            </a:r>
            <a:r>
              <a:rPr lang="fr-FR" sz="1500" dirty="0"/>
              <a:t>: </a:t>
            </a:r>
            <a:r>
              <a:rPr lang="fr-FR" sz="1500" dirty="0" err="1"/>
              <a:t>anaérocombustion</a:t>
            </a:r>
            <a:r>
              <a:rPr lang="fr-FR" sz="1500" dirty="0"/>
              <a:t>; bioénergie; captage et stockage du CO2; hydrolienne; </a:t>
            </a:r>
            <a:r>
              <a:rPr lang="fr-FR" sz="1500" dirty="0" err="1"/>
              <a:t>oxycombustion</a:t>
            </a:r>
            <a:r>
              <a:rPr lang="fr-FR" sz="1500" dirty="0"/>
              <a:t>; puits de carbone;  </a:t>
            </a:r>
            <a:endParaRPr lang="en-US" sz="1500" dirty="0"/>
          </a:p>
        </p:txBody>
      </p:sp>
    </p:spTree>
    <p:extLst>
      <p:ext uri="{BB962C8B-B14F-4D97-AF65-F5344CB8AC3E}">
        <p14:creationId xmlns:p14="http://schemas.microsoft.com/office/powerpoint/2010/main" val="497510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27 SOUS-DOMAINES-2</a:t>
            </a:r>
            <a:endParaRPr lang="en-US" dirty="0"/>
          </a:p>
        </p:txBody>
      </p:sp>
      <p:sp>
        <p:nvSpPr>
          <p:cNvPr id="3" name="Content Placeholder 2"/>
          <p:cNvSpPr>
            <a:spLocks noGrp="1"/>
          </p:cNvSpPr>
          <p:nvPr>
            <p:ph idx="1"/>
          </p:nvPr>
        </p:nvSpPr>
        <p:spPr/>
        <p:txBody>
          <a:bodyPr numCol="2">
            <a:noAutofit/>
          </a:bodyPr>
          <a:lstStyle/>
          <a:p>
            <a:r>
              <a:rPr lang="fr-FR" sz="1300" b="1" dirty="0" smtClean="0"/>
              <a:t>ENVIRONNEMENT-BIOLOGIE </a:t>
            </a:r>
            <a:r>
              <a:rPr lang="fr-FR" sz="1300" b="1" dirty="0"/>
              <a:t>(6): </a:t>
            </a:r>
            <a:r>
              <a:rPr lang="fr-FR" sz="1300" dirty="0"/>
              <a:t>corridor biologique; espèce clé de voûte; espèce envahissante; espèce exotique; espèce parapluie; espèce </a:t>
            </a:r>
            <a:r>
              <a:rPr lang="fr-FR" sz="1300" dirty="0" err="1" smtClean="0"/>
              <a:t>proliférante</a:t>
            </a:r>
            <a:r>
              <a:rPr lang="fr-FR" sz="1300" dirty="0"/>
              <a:t> </a:t>
            </a:r>
            <a:endParaRPr lang="en-US" sz="1300" dirty="0"/>
          </a:p>
          <a:p>
            <a:r>
              <a:rPr lang="fr-FR" sz="1300" b="1" dirty="0"/>
              <a:t>ENVIRONNEMENT/RISQUES (6)</a:t>
            </a:r>
            <a:r>
              <a:rPr lang="fr-FR" sz="1300" dirty="0"/>
              <a:t>: anticipation des risques; </a:t>
            </a:r>
            <a:r>
              <a:rPr lang="fr-FR" sz="1300" dirty="0" err="1"/>
              <a:t>cindynique</a:t>
            </a:r>
            <a:r>
              <a:rPr lang="fr-FR" sz="1300" dirty="0"/>
              <a:t>; étude de dangers; mitigation; prévention des risques de catastrophes naturelles; risque </a:t>
            </a:r>
            <a:r>
              <a:rPr lang="fr-FR" sz="1300" dirty="0" smtClean="0"/>
              <a:t>majeur</a:t>
            </a:r>
            <a:endParaRPr lang="en-US" sz="1300" dirty="0" smtClean="0"/>
          </a:p>
          <a:p>
            <a:r>
              <a:rPr lang="fr-FR" sz="1300" dirty="0" smtClean="0"/>
              <a:t> </a:t>
            </a:r>
            <a:r>
              <a:rPr lang="fr-FR" sz="1300" b="1" dirty="0" smtClean="0"/>
              <a:t>ENVIRONNEMENT-SCIENCES DE LA TERRE/HYDROLOGIE (4): </a:t>
            </a:r>
            <a:r>
              <a:rPr lang="fr-FR" sz="1300" dirty="0" smtClean="0"/>
              <a:t>eau bleue; eau de ruissellement; eau météorique; eau verte;  </a:t>
            </a:r>
            <a:endParaRPr lang="en-US" sz="1300" dirty="0" smtClean="0"/>
          </a:p>
          <a:p>
            <a:r>
              <a:rPr lang="fr-FR" sz="1300" b="1" dirty="0" smtClean="0"/>
              <a:t>ENVIRONNEMENT-MATERIAUX (3): </a:t>
            </a:r>
            <a:r>
              <a:rPr lang="fr-FR" sz="1300" dirty="0" smtClean="0"/>
              <a:t>biodégradabilité; biodégradable; biodégradation totale</a:t>
            </a:r>
          </a:p>
          <a:p>
            <a:r>
              <a:rPr lang="fr-FR" sz="1300" b="1" dirty="0" smtClean="0"/>
              <a:t>ENVIRONNEMENT-TRANSPORTS ET MOBILITE (3): </a:t>
            </a:r>
            <a:r>
              <a:rPr lang="fr-FR" sz="1300" dirty="0" smtClean="0"/>
              <a:t>mobilité durable; report modal; zone à émissions limitées   </a:t>
            </a:r>
            <a:endParaRPr lang="en-US" sz="1300" dirty="0" smtClean="0"/>
          </a:p>
          <a:p>
            <a:r>
              <a:rPr lang="fr-FR" sz="1300" dirty="0"/>
              <a:t> </a:t>
            </a:r>
            <a:r>
              <a:rPr lang="fr-FR" sz="1300" b="1" dirty="0"/>
              <a:t> ENVIRONNEMENT/AMENAGEMENT DU TERRITOIRE (2): </a:t>
            </a:r>
            <a:r>
              <a:rPr lang="fr-FR" sz="1300" dirty="0"/>
              <a:t>compensation écologique; mesure compensatoire  </a:t>
            </a:r>
            <a:endParaRPr lang="en-US" sz="1300" dirty="0"/>
          </a:p>
          <a:p>
            <a:r>
              <a:rPr lang="fr-FR" sz="1300" b="1" dirty="0"/>
              <a:t>ENVIRONNEMENT-AMENAGEMENT ET URBANISME (2): </a:t>
            </a:r>
            <a:r>
              <a:rPr lang="fr-FR" sz="1300" dirty="0" err="1"/>
              <a:t>écocité</a:t>
            </a:r>
            <a:r>
              <a:rPr lang="fr-FR" sz="1300" dirty="0"/>
              <a:t>; </a:t>
            </a:r>
            <a:r>
              <a:rPr lang="fr-FR" sz="1300" dirty="0" err="1" smtClean="0"/>
              <a:t>écoquartier</a:t>
            </a:r>
            <a:r>
              <a:rPr lang="fr-FR" sz="1300" dirty="0" smtClean="0"/>
              <a:t> </a:t>
            </a:r>
            <a:r>
              <a:rPr lang="fr-FR" sz="1300" b="1" dirty="0"/>
              <a:t> </a:t>
            </a:r>
            <a:endParaRPr lang="en-US" sz="1300" dirty="0"/>
          </a:p>
          <a:p>
            <a:r>
              <a:rPr lang="fr-FR" sz="1300" b="1" dirty="0"/>
              <a:t>ENVIRONNEMENT-CHIMIE (2): </a:t>
            </a:r>
            <a:r>
              <a:rPr lang="fr-FR" sz="1300" dirty="0"/>
              <a:t>électrosynthèse microbienne; pile à combustible microbienne </a:t>
            </a:r>
            <a:endParaRPr lang="fr-FR" sz="1300" dirty="0" smtClean="0"/>
          </a:p>
          <a:p>
            <a:r>
              <a:rPr lang="fr-FR" sz="1300" b="1" dirty="0"/>
              <a:t>ENVIRONNEMENT-ÉNERGIE (2): </a:t>
            </a:r>
            <a:r>
              <a:rPr lang="fr-FR" sz="1300" dirty="0"/>
              <a:t>énergie grise; puits de </a:t>
            </a:r>
            <a:r>
              <a:rPr lang="fr-FR" sz="1300" dirty="0" smtClean="0"/>
              <a:t>carbone</a:t>
            </a:r>
            <a:endParaRPr lang="en-US" sz="1300" dirty="0"/>
          </a:p>
          <a:p>
            <a:r>
              <a:rPr lang="fr-FR" sz="1300" b="1" dirty="0"/>
              <a:t>INDUSTRIE-ENVIRONNEMENT/RISQUES (2): </a:t>
            </a:r>
            <a:r>
              <a:rPr lang="fr-FR" sz="1300" dirty="0"/>
              <a:t>sécurité industrielle; sûreté </a:t>
            </a:r>
            <a:r>
              <a:rPr lang="fr-FR" sz="1300" dirty="0" smtClean="0"/>
              <a:t>industrielle </a:t>
            </a:r>
            <a:r>
              <a:rPr lang="fr-FR" sz="1300" dirty="0"/>
              <a:t> </a:t>
            </a:r>
            <a:endParaRPr lang="en-US" sz="1300" dirty="0"/>
          </a:p>
          <a:p>
            <a:r>
              <a:rPr lang="mk-MK" sz="1300" b="1" dirty="0"/>
              <a:t>AGRICULTURE-ENVIRONNEMENT</a:t>
            </a:r>
            <a:r>
              <a:rPr lang="fr-FR" sz="1300" b="1" dirty="0"/>
              <a:t> (1): </a:t>
            </a:r>
            <a:r>
              <a:rPr lang="fr-FR" sz="1300" dirty="0"/>
              <a:t>agro-écologie, </a:t>
            </a:r>
            <a:r>
              <a:rPr lang="fr-FR" sz="1300" dirty="0" err="1" smtClean="0"/>
              <a:t>n.f</a:t>
            </a:r>
            <a:r>
              <a:rPr lang="fr-FR" sz="1300" dirty="0" smtClean="0"/>
              <a:t> </a:t>
            </a:r>
            <a:r>
              <a:rPr lang="fr-FR" sz="1300" dirty="0"/>
              <a:t> </a:t>
            </a:r>
            <a:endParaRPr lang="en-US" sz="1300" dirty="0"/>
          </a:p>
          <a:p>
            <a:r>
              <a:rPr lang="fr-FR" sz="1300" b="1" dirty="0"/>
              <a:t>COMMUNICATION-ENVIRONNEMENT (1): </a:t>
            </a:r>
            <a:r>
              <a:rPr lang="fr-FR" sz="1300" dirty="0"/>
              <a:t>verdissement </a:t>
            </a:r>
            <a:r>
              <a:rPr lang="fr-FR" sz="1300" dirty="0" smtClean="0"/>
              <a:t>d'image</a:t>
            </a:r>
            <a:endParaRPr lang="en-US" sz="1300" dirty="0"/>
          </a:p>
          <a:p>
            <a:r>
              <a:rPr lang="fr-FR" sz="1300" b="1" dirty="0"/>
              <a:t>ÉCONOMIE ET GESTION D'ENTREPRISE (1): </a:t>
            </a:r>
            <a:r>
              <a:rPr lang="fr-FR" sz="1300" dirty="0"/>
              <a:t>recyclage </a:t>
            </a:r>
            <a:r>
              <a:rPr lang="fr-FR" sz="1300" dirty="0" smtClean="0"/>
              <a:t>valorisant</a:t>
            </a:r>
            <a:endParaRPr lang="en-US" sz="1300" dirty="0"/>
          </a:p>
          <a:p>
            <a:r>
              <a:rPr lang="fr-FR" sz="1200" dirty="0"/>
              <a:t>ENVIRONNEMENT-ÉCONOMIE GENERALE/FISCALITE (</a:t>
            </a:r>
            <a:r>
              <a:rPr lang="fr-FR" sz="1200" dirty="0" smtClean="0"/>
              <a:t>1): </a:t>
            </a:r>
            <a:r>
              <a:rPr lang="fr-FR" sz="1300" dirty="0" smtClean="0"/>
              <a:t> écotaxe                      </a:t>
            </a:r>
            <a:r>
              <a:rPr lang="fr-FR" sz="1300" dirty="0"/>
              <a:t> </a:t>
            </a:r>
            <a:endParaRPr lang="en-US" sz="1300" dirty="0"/>
          </a:p>
          <a:p>
            <a:r>
              <a:rPr lang="fr-FR" sz="1300" b="1" dirty="0"/>
              <a:t>ENVIRONNEMENT-MATERIAUX/POLYMERES (1): </a:t>
            </a:r>
            <a:r>
              <a:rPr lang="fr-FR" sz="1300" dirty="0"/>
              <a:t>bioplastique;  </a:t>
            </a:r>
            <a:endParaRPr lang="en-US" sz="1300" dirty="0"/>
          </a:p>
          <a:p>
            <a:r>
              <a:rPr lang="fr-FR" sz="1300" b="1" dirty="0"/>
              <a:t>ENVIRONNEMENT-RELATIONS INTERNATIONALES (1): </a:t>
            </a:r>
            <a:r>
              <a:rPr lang="fr-FR" sz="1300" dirty="0"/>
              <a:t>diplomatie </a:t>
            </a:r>
            <a:r>
              <a:rPr lang="fr-FR" sz="1300" dirty="0" smtClean="0"/>
              <a:t>environnementale</a:t>
            </a:r>
            <a:endParaRPr lang="en-US" sz="1300" dirty="0"/>
          </a:p>
          <a:p>
            <a:r>
              <a:rPr lang="fr-FR" sz="1300" b="1" dirty="0"/>
              <a:t>MATERIAUX-ENVIRONNEMENT (1): </a:t>
            </a:r>
            <a:r>
              <a:rPr lang="fr-FR" sz="1300" dirty="0" err="1" smtClean="0"/>
              <a:t>biosourcé</a:t>
            </a:r>
            <a:r>
              <a:rPr lang="fr-FR" sz="1300" dirty="0"/>
              <a:t> </a:t>
            </a:r>
            <a:endParaRPr lang="en-US" sz="1300" dirty="0"/>
          </a:p>
          <a:p>
            <a:r>
              <a:rPr lang="fr-FR" sz="1300" b="1" dirty="0"/>
              <a:t>RELATIONS INTERNATIONALES-ENVIRONNEMENT (1): </a:t>
            </a:r>
            <a:r>
              <a:rPr lang="fr-FR" sz="1300" dirty="0" err="1" smtClean="0"/>
              <a:t>hydrostratégie</a:t>
            </a:r>
            <a:endParaRPr lang="en-US" sz="1300" dirty="0"/>
          </a:p>
          <a:p>
            <a:r>
              <a:rPr lang="fr-FR" sz="1300" b="1" dirty="0"/>
              <a:t>SANTE ET MEDECINE-ENVIRONNEMENT/RISQUES (1): </a:t>
            </a:r>
            <a:r>
              <a:rPr lang="fr-FR" sz="1300" dirty="0" err="1" smtClean="0"/>
              <a:t>expologie</a:t>
            </a:r>
            <a:endParaRPr lang="en-US" sz="1300" dirty="0"/>
          </a:p>
          <a:p>
            <a:r>
              <a:rPr lang="fr-FR" sz="1300" b="1" dirty="0"/>
              <a:t>SCIENCES DE LA TERRE-ENVIRONNEMENT (1): </a:t>
            </a:r>
            <a:r>
              <a:rPr lang="fr-FR" sz="1300" dirty="0" err="1" smtClean="0"/>
              <a:t>géoingénierie</a:t>
            </a:r>
            <a:r>
              <a:rPr lang="fr-FR" sz="1300" dirty="0"/>
              <a:t> </a:t>
            </a:r>
            <a:endParaRPr lang="en-US" sz="1300" dirty="0"/>
          </a:p>
          <a:p>
            <a:r>
              <a:rPr lang="fr-FR" sz="1300" b="1" dirty="0"/>
              <a:t>TRANSPORTS ET MOBILITE-ENVIRONNEMENT (1): </a:t>
            </a:r>
            <a:r>
              <a:rPr lang="fr-FR" sz="1300" dirty="0"/>
              <a:t>report </a:t>
            </a:r>
            <a:r>
              <a:rPr lang="fr-FR" sz="1300" dirty="0" smtClean="0"/>
              <a:t>modal</a:t>
            </a:r>
            <a:endParaRPr lang="en-US" sz="1300" dirty="0"/>
          </a:p>
        </p:txBody>
      </p:sp>
    </p:spTree>
    <p:extLst>
      <p:ext uri="{BB962C8B-B14F-4D97-AF65-F5344CB8AC3E}">
        <p14:creationId xmlns:p14="http://schemas.microsoft.com/office/powerpoint/2010/main" val="2226313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EXEMPLES</a:t>
            </a:r>
            <a:endParaRPr lang="en-US" dirty="0"/>
          </a:p>
        </p:txBody>
      </p:sp>
      <p:sp>
        <p:nvSpPr>
          <p:cNvPr id="3" name="Content Placeholder 2"/>
          <p:cNvSpPr>
            <a:spLocks noGrp="1"/>
          </p:cNvSpPr>
          <p:nvPr>
            <p:ph idx="1"/>
          </p:nvPr>
        </p:nvSpPr>
        <p:spPr/>
        <p:txBody>
          <a:bodyPr/>
          <a:lstStyle/>
          <a:p>
            <a:r>
              <a:rPr lang="fr-FR" b="1" dirty="0" smtClean="0"/>
              <a:t>BIOLOGIE-ENVIRONNEMENT-bioaccumulation: </a:t>
            </a:r>
            <a:r>
              <a:rPr lang="fr-FR" dirty="0" smtClean="0"/>
              <a:t>Processus </a:t>
            </a:r>
            <a:r>
              <a:rPr lang="fr-FR" dirty="0"/>
              <a:t>selon lequel une substance polluante présente dans un biotope pénètre et s'accumule dans tout ou partie d'un être vivant et peut devenir nocive ; par extension, le résultat de ce processus</a:t>
            </a:r>
            <a:r>
              <a:rPr lang="fr-FR" dirty="0" smtClean="0"/>
              <a:t>.</a:t>
            </a:r>
          </a:p>
          <a:p>
            <a:r>
              <a:rPr lang="fr-FR" b="1" dirty="0" smtClean="0"/>
              <a:t>ÉNERGIE-ENVIRONNEMENT-</a:t>
            </a:r>
            <a:r>
              <a:rPr lang="fr-FR" dirty="0"/>
              <a:t> </a:t>
            </a:r>
            <a:r>
              <a:rPr lang="fr-FR" b="1" dirty="0" smtClean="0"/>
              <a:t>bioénergie</a:t>
            </a:r>
            <a:r>
              <a:rPr lang="fr-FR" dirty="0" smtClean="0"/>
              <a:t>: </a:t>
            </a:r>
            <a:r>
              <a:rPr lang="fr-FR" dirty="0"/>
              <a:t>Énergie obtenue à partir de produits de la biomasse</a:t>
            </a:r>
            <a:r>
              <a:rPr lang="fr-FR" dirty="0" smtClean="0"/>
              <a:t>.</a:t>
            </a:r>
          </a:p>
          <a:p>
            <a:r>
              <a:rPr lang="fr-FR" b="1" dirty="0" smtClean="0"/>
              <a:t>ENVIRONNEMENT- </a:t>
            </a:r>
            <a:r>
              <a:rPr lang="fr-FR" b="1" dirty="0" err="1" smtClean="0"/>
              <a:t>bioréhabilitation</a:t>
            </a:r>
            <a:r>
              <a:rPr lang="fr-FR" dirty="0" smtClean="0"/>
              <a:t>: </a:t>
            </a:r>
            <a:r>
              <a:rPr lang="fr-FR" dirty="0"/>
              <a:t>Dépollution du sol ou de l'eau d'un site au moyen de microorganismes décomposeurs, d'algues ou de certaines plantes capables de concentrer des éléments nocifs issus d'activités humaines.</a:t>
            </a:r>
            <a:endParaRPr lang="en-US" dirty="0"/>
          </a:p>
          <a:p>
            <a:endParaRPr lang="en-US" dirty="0"/>
          </a:p>
          <a:p>
            <a:endParaRPr lang="en-US" dirty="0"/>
          </a:p>
        </p:txBody>
      </p:sp>
    </p:spTree>
    <p:extLst>
      <p:ext uri="{BB962C8B-B14F-4D97-AF65-F5344CB8AC3E}">
        <p14:creationId xmlns:p14="http://schemas.microsoft.com/office/powerpoint/2010/main" val="1449178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EXEMPLES</a:t>
            </a:r>
            <a:endParaRPr lang="en-US" dirty="0"/>
          </a:p>
        </p:txBody>
      </p:sp>
      <p:sp>
        <p:nvSpPr>
          <p:cNvPr id="3" name="Content Placeholder 2"/>
          <p:cNvSpPr>
            <a:spLocks noGrp="1"/>
          </p:cNvSpPr>
          <p:nvPr>
            <p:ph idx="1"/>
          </p:nvPr>
        </p:nvSpPr>
        <p:spPr/>
        <p:txBody>
          <a:bodyPr>
            <a:normAutofit fontScale="92500"/>
          </a:bodyPr>
          <a:lstStyle/>
          <a:p>
            <a:r>
              <a:rPr lang="fr-FR" b="1" dirty="0" smtClean="0"/>
              <a:t>ENVIRONNEMENT-effet </a:t>
            </a:r>
            <a:r>
              <a:rPr lang="fr-FR" b="1" dirty="0"/>
              <a:t>de </a:t>
            </a:r>
            <a:r>
              <a:rPr lang="fr-FR" b="1" dirty="0" smtClean="0"/>
              <a:t>serre</a:t>
            </a:r>
            <a:r>
              <a:rPr lang="fr-FR" dirty="0" smtClean="0"/>
              <a:t>: </a:t>
            </a:r>
            <a:r>
              <a:rPr lang="fr-FR" dirty="0"/>
              <a:t>Phénomène d'échauffement de la surface de la Terre et des couches basses de l'atmosphère, dû au fait que certains gaz de l'atmosphère absorbent et renvoient une partie du rayonnement infrarouge émis par la Terre, ce dernier compensant le rayonnement solaire qu'elle absorbe elle-même.</a:t>
            </a:r>
            <a:r>
              <a:rPr lang="fr-FR" b="1" dirty="0" smtClean="0"/>
              <a:t> </a:t>
            </a:r>
          </a:p>
          <a:p>
            <a:r>
              <a:rPr lang="fr-FR" b="1" dirty="0" smtClean="0"/>
              <a:t>ENVIRONNEMENT/DECHETS-récupération </a:t>
            </a:r>
            <a:r>
              <a:rPr lang="fr-FR" b="1" dirty="0"/>
              <a:t>des </a:t>
            </a:r>
            <a:r>
              <a:rPr lang="fr-FR" b="1" dirty="0" smtClean="0"/>
              <a:t>déchets</a:t>
            </a:r>
            <a:r>
              <a:rPr lang="fr-FR" dirty="0" smtClean="0"/>
              <a:t>: </a:t>
            </a:r>
            <a:r>
              <a:rPr lang="fr-FR" dirty="0"/>
              <a:t>Opération de collecte et de tri des déchets, en vue du réemploi ou du recyclage de produits et de matériaux</a:t>
            </a:r>
            <a:r>
              <a:rPr lang="fr-FR" dirty="0" smtClean="0"/>
              <a:t>.</a:t>
            </a:r>
            <a:endParaRPr lang="fr-FR" dirty="0"/>
          </a:p>
          <a:p>
            <a:r>
              <a:rPr lang="fr-FR" b="1" dirty="0"/>
              <a:t>ENVIRONNEMENT-ÉCONOMIE </a:t>
            </a:r>
            <a:r>
              <a:rPr lang="fr-FR" b="1" dirty="0" smtClean="0"/>
              <a:t>GENERALE/FISCALITE- </a:t>
            </a:r>
            <a:r>
              <a:rPr lang="fr-FR" b="1" dirty="0"/>
              <a:t>écotaxe</a:t>
            </a:r>
            <a:r>
              <a:rPr lang="fr-FR" dirty="0"/>
              <a:t>: Prélèvement fiscal opéré sur un bien, un service ou une activité en raison des dommages qu'ils sont susceptibles d'occasionner à l'environnement.</a:t>
            </a:r>
            <a:endParaRPr lang="en-US" dirty="0"/>
          </a:p>
          <a:p>
            <a:endParaRPr lang="en-US" dirty="0"/>
          </a:p>
        </p:txBody>
      </p:sp>
    </p:spTree>
    <p:extLst>
      <p:ext uri="{BB962C8B-B14F-4D97-AF65-F5344CB8AC3E}">
        <p14:creationId xmlns:p14="http://schemas.microsoft.com/office/powerpoint/2010/main" val="918553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DEFINITION 2+</a:t>
            </a:r>
            <a:r>
              <a:rPr lang="fr-FR" dirty="0"/>
              <a:t> </a:t>
            </a:r>
            <a:r>
              <a:rPr lang="fr-FR" b="1" dirty="0" err="1" smtClean="0"/>
              <a:t>Polysemie</a:t>
            </a:r>
            <a:r>
              <a:rPr lang="fr-FR" b="1" dirty="0" smtClean="0"/>
              <a:t>:</a:t>
            </a:r>
            <a:endParaRPr lang="en-US" dirty="0"/>
          </a:p>
        </p:txBody>
      </p:sp>
      <p:sp>
        <p:nvSpPr>
          <p:cNvPr id="3" name="Content Placeholder 2"/>
          <p:cNvSpPr>
            <a:spLocks noGrp="1"/>
          </p:cNvSpPr>
          <p:nvPr>
            <p:ph idx="1"/>
          </p:nvPr>
        </p:nvSpPr>
        <p:spPr/>
        <p:txBody>
          <a:bodyPr/>
          <a:lstStyle/>
          <a:p>
            <a:pPr marL="0" indent="0" algn="ctr">
              <a:buNone/>
            </a:pPr>
            <a:r>
              <a:rPr lang="fr-FR" b="1" i="1" dirty="0" smtClean="0"/>
              <a:t>agro-écologie</a:t>
            </a:r>
            <a:r>
              <a:rPr lang="fr-FR" b="1" dirty="0" smtClean="0"/>
              <a:t>, </a:t>
            </a:r>
            <a:r>
              <a:rPr lang="fr-FR" b="1" dirty="0" err="1" smtClean="0"/>
              <a:t>n.f</a:t>
            </a:r>
            <a:r>
              <a:rPr lang="fr-FR" b="1" dirty="0" smtClean="0"/>
              <a:t>.</a:t>
            </a:r>
          </a:p>
          <a:p>
            <a:pPr marL="0" indent="0" algn="ctr">
              <a:buNone/>
            </a:pPr>
            <a:endParaRPr lang="fr-FR" dirty="0"/>
          </a:p>
          <a:p>
            <a:r>
              <a:rPr lang="fr-FR" dirty="0" smtClean="0"/>
              <a:t>Définition </a:t>
            </a:r>
            <a:r>
              <a:rPr lang="fr-FR" dirty="0"/>
              <a:t>1. Application de la science écologique à l’étude, à la conception et à la gestion d’agrosystèmes durables.</a:t>
            </a:r>
            <a:endParaRPr lang="en-US" dirty="0"/>
          </a:p>
          <a:p>
            <a:r>
              <a:rPr lang="fr-FR" i="1" dirty="0"/>
              <a:t>Définition 2: </a:t>
            </a:r>
            <a:r>
              <a:rPr lang="fr-FR" dirty="0"/>
              <a:t>Ensemble de pratiques agricoles privilégiant les interactions biologiques et visant à une utilisation optimale des possibilités offertes par les </a:t>
            </a:r>
            <a:r>
              <a:rPr lang="fr-FR" dirty="0" smtClean="0"/>
              <a:t>agrosystèmes</a:t>
            </a:r>
            <a:endParaRPr lang="en-US" dirty="0"/>
          </a:p>
        </p:txBody>
      </p:sp>
    </p:spTree>
    <p:extLst>
      <p:ext uri="{BB962C8B-B14F-4D97-AF65-F5344CB8AC3E}">
        <p14:creationId xmlns:p14="http://schemas.microsoft.com/office/powerpoint/2010/main" val="2291185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b="1" dirty="0" smtClean="0"/>
              <a:t>CHAMPS LEXICAUX (VOIR </a:t>
            </a:r>
            <a:r>
              <a:rPr lang="fr-FR" b="1" dirty="0" smtClean="0"/>
              <a:t>AUSSI) 1:  </a:t>
            </a:r>
            <a:r>
              <a:rPr lang="fr-FR" b="1" dirty="0" smtClean="0"/>
              <a:t>87 UNITES</a:t>
            </a:r>
            <a:br>
              <a:rPr lang="fr-FR" b="1" dirty="0" smtClean="0"/>
            </a:br>
            <a:r>
              <a:rPr lang="fr-FR" b="1" dirty="0" smtClean="0"/>
              <a:t>1</a:t>
            </a:r>
            <a:endParaRPr lang="en-US" dirty="0"/>
          </a:p>
        </p:txBody>
      </p:sp>
      <p:sp>
        <p:nvSpPr>
          <p:cNvPr id="3" name="Content Placeholder 2"/>
          <p:cNvSpPr>
            <a:spLocks noGrp="1"/>
          </p:cNvSpPr>
          <p:nvPr>
            <p:ph idx="1"/>
          </p:nvPr>
        </p:nvSpPr>
        <p:spPr/>
        <p:txBody>
          <a:bodyPr numCol="4">
            <a:normAutofit fontScale="40000" lnSpcReduction="20000"/>
          </a:bodyPr>
          <a:lstStyle/>
          <a:p>
            <a:r>
              <a:rPr lang="fr-FR" i="1" dirty="0"/>
              <a:t>agro-écologie</a:t>
            </a:r>
            <a:r>
              <a:rPr lang="fr-FR" dirty="0"/>
              <a:t> : agriculture durable, agriculture biologique, agroforesterie</a:t>
            </a:r>
            <a:endParaRPr lang="en-US" dirty="0"/>
          </a:p>
          <a:p>
            <a:r>
              <a:rPr lang="fr-FR" i="1" dirty="0" err="1"/>
              <a:t>anaérocombustion</a:t>
            </a:r>
            <a:r>
              <a:rPr lang="fr-FR" dirty="0"/>
              <a:t>: </a:t>
            </a:r>
            <a:r>
              <a:rPr lang="fr-FR" dirty="0" err="1"/>
              <a:t>oxycombustion</a:t>
            </a:r>
            <a:r>
              <a:rPr lang="fr-FR" dirty="0"/>
              <a:t>, technologie du charbon propre</a:t>
            </a:r>
            <a:endParaRPr lang="en-US" dirty="0"/>
          </a:p>
          <a:p>
            <a:r>
              <a:rPr lang="fr-FR" i="1" dirty="0"/>
              <a:t>analyse du cycle de vie d'un produit</a:t>
            </a:r>
            <a:r>
              <a:rPr lang="fr-FR" dirty="0"/>
              <a:t>: énergie grise</a:t>
            </a:r>
            <a:endParaRPr lang="en-US" dirty="0"/>
          </a:p>
          <a:p>
            <a:r>
              <a:rPr lang="fr-FR" i="1" dirty="0"/>
              <a:t>approche prudente</a:t>
            </a:r>
            <a:r>
              <a:rPr lang="fr-FR" dirty="0"/>
              <a:t>: principe de précaution</a:t>
            </a:r>
            <a:endParaRPr lang="en-US" dirty="0"/>
          </a:p>
          <a:p>
            <a:r>
              <a:rPr lang="fr-FR" i="1" dirty="0"/>
              <a:t>artificialisation des sols</a:t>
            </a:r>
            <a:r>
              <a:rPr lang="fr-FR" dirty="0"/>
              <a:t>: étalement urbain, imperméabilisation des sols, mitage, périurbanisation</a:t>
            </a:r>
            <a:endParaRPr lang="en-US" dirty="0"/>
          </a:p>
          <a:p>
            <a:r>
              <a:rPr lang="fr-FR" i="1" dirty="0"/>
              <a:t>bioaccumulation</a:t>
            </a:r>
            <a:r>
              <a:rPr lang="fr-FR" dirty="0"/>
              <a:t>: bioamplification, biotope</a:t>
            </a:r>
            <a:endParaRPr lang="en-US" dirty="0"/>
          </a:p>
          <a:p>
            <a:r>
              <a:rPr lang="fr-FR" i="1" dirty="0"/>
              <a:t>bioamplification</a:t>
            </a:r>
            <a:r>
              <a:rPr lang="fr-FR" dirty="0"/>
              <a:t>: bioaccumulation, biotope</a:t>
            </a:r>
            <a:endParaRPr lang="en-US" dirty="0"/>
          </a:p>
          <a:p>
            <a:r>
              <a:rPr lang="fr-FR" i="1" dirty="0"/>
              <a:t>biocénose</a:t>
            </a:r>
            <a:r>
              <a:rPr lang="fr-FR" dirty="0"/>
              <a:t>: biotope, écosystème, </a:t>
            </a:r>
            <a:r>
              <a:rPr lang="fr-FR" dirty="0" err="1"/>
              <a:t>écotoxicologie</a:t>
            </a:r>
            <a:endParaRPr lang="en-US" dirty="0"/>
          </a:p>
          <a:p>
            <a:r>
              <a:rPr lang="fr-FR" i="1" dirty="0"/>
              <a:t>biodégradabilité</a:t>
            </a:r>
            <a:r>
              <a:rPr lang="fr-FR" dirty="0"/>
              <a:t> : biodégradable</a:t>
            </a:r>
            <a:endParaRPr lang="en-US" dirty="0"/>
          </a:p>
          <a:p>
            <a:r>
              <a:rPr lang="fr-FR" i="1" dirty="0"/>
              <a:t>biodégradable</a:t>
            </a:r>
            <a:r>
              <a:rPr lang="fr-FR" dirty="0"/>
              <a:t>: biodégradabilité, biodégradation totale, bioplastique, déchet biodégradable, </a:t>
            </a:r>
            <a:r>
              <a:rPr lang="fr-FR" dirty="0" err="1"/>
              <a:t>oxybiodégradable</a:t>
            </a:r>
            <a:endParaRPr lang="en-US" dirty="0"/>
          </a:p>
          <a:p>
            <a:r>
              <a:rPr lang="fr-FR" i="1" dirty="0"/>
              <a:t>biodégradation totale</a:t>
            </a:r>
            <a:r>
              <a:rPr lang="fr-FR" dirty="0"/>
              <a:t>: biodégradable</a:t>
            </a:r>
            <a:endParaRPr lang="en-US" dirty="0"/>
          </a:p>
          <a:p>
            <a:r>
              <a:rPr lang="fr-FR" i="1" dirty="0"/>
              <a:t>biodiversité</a:t>
            </a:r>
            <a:r>
              <a:rPr lang="fr-FR" dirty="0"/>
              <a:t>: développement durable, zone critique de biodiversité</a:t>
            </a:r>
            <a:endParaRPr lang="en-US" dirty="0"/>
          </a:p>
          <a:p>
            <a:r>
              <a:rPr lang="fr-FR" i="1" dirty="0"/>
              <a:t>bioénergie</a:t>
            </a:r>
            <a:r>
              <a:rPr lang="fr-FR" dirty="0"/>
              <a:t>: biocarburant, biocombustible</a:t>
            </a:r>
            <a:endParaRPr lang="en-US" dirty="0"/>
          </a:p>
          <a:p>
            <a:r>
              <a:rPr lang="fr-FR" i="1" dirty="0"/>
              <a:t>bioplastique</a:t>
            </a:r>
            <a:r>
              <a:rPr lang="fr-FR" dirty="0"/>
              <a:t>: biodégradable, </a:t>
            </a:r>
            <a:r>
              <a:rPr lang="fr-FR" dirty="0" err="1"/>
              <a:t>biosourcé</a:t>
            </a:r>
            <a:r>
              <a:rPr lang="fr-FR" dirty="0"/>
              <a:t>, -e, compostage</a:t>
            </a:r>
            <a:endParaRPr lang="en-US" dirty="0"/>
          </a:p>
          <a:p>
            <a:r>
              <a:rPr lang="fr-FR" i="1" dirty="0" err="1"/>
              <a:t>bioréhabilitation</a:t>
            </a:r>
            <a:r>
              <a:rPr lang="fr-FR" dirty="0"/>
              <a:t>: </a:t>
            </a:r>
            <a:r>
              <a:rPr lang="fr-FR" dirty="0" err="1"/>
              <a:t>phytoréhabilitation</a:t>
            </a:r>
            <a:endParaRPr lang="en-US" dirty="0"/>
          </a:p>
          <a:p>
            <a:r>
              <a:rPr lang="fr-FR" i="1" dirty="0" err="1"/>
              <a:t>biosourcé</a:t>
            </a:r>
            <a:r>
              <a:rPr lang="fr-FR" dirty="0"/>
              <a:t>: biocarburant, bioplastique</a:t>
            </a:r>
            <a:endParaRPr lang="en-US" dirty="0"/>
          </a:p>
          <a:p>
            <a:r>
              <a:rPr lang="fr-FR" i="1" dirty="0"/>
              <a:t>biotope</a:t>
            </a:r>
            <a:r>
              <a:rPr lang="fr-FR" dirty="0"/>
              <a:t>: bioaccumulation, bioamplification, biocénose, compétition, écosystème, </a:t>
            </a:r>
            <a:r>
              <a:rPr lang="fr-FR" dirty="0" err="1"/>
              <a:t>écotoxicologie</a:t>
            </a:r>
            <a:endParaRPr lang="en-US" dirty="0"/>
          </a:p>
          <a:p>
            <a:r>
              <a:rPr lang="fr-FR" i="1" dirty="0"/>
              <a:t>cadrage</a:t>
            </a:r>
            <a:r>
              <a:rPr lang="fr-FR" dirty="0"/>
              <a:t>: filtrage</a:t>
            </a:r>
            <a:endParaRPr lang="en-US" dirty="0"/>
          </a:p>
          <a:p>
            <a:r>
              <a:rPr lang="fr-FR" i="1" dirty="0"/>
              <a:t>captage et stockage du CO2</a:t>
            </a:r>
            <a:r>
              <a:rPr lang="fr-FR" dirty="0"/>
              <a:t>: puits de carbone, technologie du charbon propre</a:t>
            </a:r>
            <a:endParaRPr lang="en-US" dirty="0"/>
          </a:p>
          <a:p>
            <a:r>
              <a:rPr lang="fr-FR" i="1" dirty="0"/>
              <a:t>changement climatique</a:t>
            </a:r>
            <a:r>
              <a:rPr lang="fr-FR" dirty="0"/>
              <a:t>: changement climatique anthropique, résistant au changement climatique</a:t>
            </a:r>
            <a:endParaRPr lang="en-US" dirty="0"/>
          </a:p>
          <a:p>
            <a:r>
              <a:rPr lang="fr-FR" i="1" dirty="0"/>
              <a:t>changement climatique anthropique</a:t>
            </a:r>
            <a:r>
              <a:rPr lang="fr-FR" dirty="0"/>
              <a:t>: changement climatique, effet de serre, </a:t>
            </a:r>
            <a:r>
              <a:rPr lang="fr-FR" dirty="0" err="1"/>
              <a:t>géoingénierie</a:t>
            </a:r>
            <a:r>
              <a:rPr lang="fr-FR" dirty="0"/>
              <a:t>, résistant au changement climatique</a:t>
            </a:r>
            <a:endParaRPr lang="en-US" dirty="0"/>
          </a:p>
          <a:p>
            <a:r>
              <a:rPr lang="fr-FR" i="1" dirty="0"/>
              <a:t>compensation des émissions de carbone</a:t>
            </a:r>
            <a:r>
              <a:rPr lang="fr-FR" dirty="0"/>
              <a:t>: effet de serre</a:t>
            </a:r>
            <a:endParaRPr lang="en-US" dirty="0"/>
          </a:p>
          <a:p>
            <a:r>
              <a:rPr lang="fr-FR" i="1" dirty="0"/>
              <a:t>compensation écologique</a:t>
            </a:r>
            <a:r>
              <a:rPr lang="fr-FR" dirty="0"/>
              <a:t>: mesure compensatoire</a:t>
            </a:r>
            <a:endParaRPr lang="en-US" dirty="0"/>
          </a:p>
          <a:p>
            <a:r>
              <a:rPr lang="fr-FR" i="1" dirty="0"/>
              <a:t>compostage</a:t>
            </a:r>
            <a:r>
              <a:rPr lang="fr-FR" dirty="0"/>
              <a:t>: bioplastique</a:t>
            </a:r>
            <a:endParaRPr lang="en-US" dirty="0"/>
          </a:p>
          <a:p>
            <a:r>
              <a:rPr lang="fr-FR" i="1" dirty="0"/>
              <a:t>corridor biologique</a:t>
            </a:r>
            <a:r>
              <a:rPr lang="fr-FR" dirty="0"/>
              <a:t>: écosystème</a:t>
            </a:r>
            <a:endParaRPr lang="en-US" dirty="0"/>
          </a:p>
          <a:p>
            <a:r>
              <a:rPr lang="fr-FR" i="1" dirty="0"/>
              <a:t>croissance verte</a:t>
            </a:r>
            <a:r>
              <a:rPr lang="fr-FR" dirty="0"/>
              <a:t>: développement durable, écodéveloppement, économie verte</a:t>
            </a:r>
            <a:endParaRPr lang="en-US" dirty="0"/>
          </a:p>
          <a:p>
            <a:r>
              <a:rPr lang="fr-FR" i="1" dirty="0"/>
              <a:t>déchet biodégradable</a:t>
            </a:r>
            <a:r>
              <a:rPr lang="fr-FR" dirty="0"/>
              <a:t>: biodégradable</a:t>
            </a:r>
            <a:endParaRPr lang="en-US" dirty="0"/>
          </a:p>
          <a:p>
            <a:r>
              <a:rPr lang="fr-FR" i="1" dirty="0"/>
              <a:t>diplomatie environnementale</a:t>
            </a:r>
            <a:r>
              <a:rPr lang="fr-FR" dirty="0"/>
              <a:t>: bien public mondial</a:t>
            </a:r>
            <a:endParaRPr lang="en-US" dirty="0"/>
          </a:p>
          <a:p>
            <a:r>
              <a:rPr lang="fr-FR" i="1" dirty="0"/>
              <a:t>dispositif de quotas d'émission cessibles</a:t>
            </a:r>
            <a:r>
              <a:rPr lang="fr-FR" dirty="0"/>
              <a:t>: quota d'émission de gaz à effet de serre, unité de réduction certifiée des émissions</a:t>
            </a:r>
            <a:endParaRPr lang="en-US" dirty="0"/>
          </a:p>
          <a:p>
            <a:r>
              <a:rPr lang="fr-FR" i="1" dirty="0"/>
              <a:t>eau bleue</a:t>
            </a:r>
            <a:r>
              <a:rPr lang="fr-FR" dirty="0"/>
              <a:t>: eau de ruissellement, eau verte</a:t>
            </a:r>
            <a:endParaRPr lang="en-US" dirty="0"/>
          </a:p>
          <a:p>
            <a:r>
              <a:rPr lang="fr-FR" i="1" dirty="0"/>
              <a:t>eau de ruissellement</a:t>
            </a:r>
            <a:r>
              <a:rPr lang="fr-FR" dirty="0"/>
              <a:t>: eau bleue, eau météorique, eau verte, eaux usées</a:t>
            </a:r>
            <a:endParaRPr lang="en-US" dirty="0"/>
          </a:p>
          <a:p>
            <a:r>
              <a:rPr lang="fr-FR" i="1" dirty="0"/>
              <a:t>eau météorique</a:t>
            </a:r>
            <a:r>
              <a:rPr lang="fr-FR" dirty="0"/>
              <a:t>: eau de ruissellement</a:t>
            </a:r>
            <a:endParaRPr lang="en-US" dirty="0"/>
          </a:p>
          <a:p>
            <a:r>
              <a:rPr lang="fr-FR" i="1" dirty="0"/>
              <a:t>eau verte</a:t>
            </a:r>
            <a:r>
              <a:rPr lang="fr-FR" dirty="0"/>
              <a:t>: eau bleue, eau de ruissellement</a:t>
            </a:r>
            <a:endParaRPr lang="en-US" dirty="0"/>
          </a:p>
          <a:p>
            <a:r>
              <a:rPr lang="fr-FR" i="1" dirty="0"/>
              <a:t>eaux grises</a:t>
            </a:r>
            <a:r>
              <a:rPr lang="fr-FR" dirty="0"/>
              <a:t>: eaux noires, eaux usées</a:t>
            </a:r>
            <a:endParaRPr lang="en-US" dirty="0"/>
          </a:p>
          <a:p>
            <a:r>
              <a:rPr lang="fr-FR" i="1" dirty="0" smtClean="0"/>
              <a:t>eaux </a:t>
            </a:r>
            <a:r>
              <a:rPr lang="fr-FR" i="1" dirty="0"/>
              <a:t>usées</a:t>
            </a:r>
            <a:r>
              <a:rPr lang="fr-FR" dirty="0"/>
              <a:t>: eau de ruissellement, eaux grises, eaux noires</a:t>
            </a:r>
            <a:endParaRPr lang="en-US" dirty="0"/>
          </a:p>
          <a:p>
            <a:r>
              <a:rPr lang="fr-FR" i="1" dirty="0" err="1"/>
              <a:t>écocertification</a:t>
            </a:r>
            <a:r>
              <a:rPr lang="fr-FR" dirty="0"/>
              <a:t>: </a:t>
            </a:r>
            <a:r>
              <a:rPr lang="fr-FR" dirty="0" err="1"/>
              <a:t>écoconformité</a:t>
            </a:r>
            <a:endParaRPr lang="en-US" dirty="0"/>
          </a:p>
          <a:p>
            <a:r>
              <a:rPr lang="fr-FR" i="1" dirty="0" err="1"/>
              <a:t>écocité</a:t>
            </a:r>
            <a:r>
              <a:rPr lang="fr-FR" dirty="0"/>
              <a:t>; développement durable, </a:t>
            </a:r>
            <a:r>
              <a:rPr lang="fr-FR" dirty="0" err="1"/>
              <a:t>écoquartier</a:t>
            </a:r>
            <a:endParaRPr lang="en-US" dirty="0"/>
          </a:p>
          <a:p>
            <a:r>
              <a:rPr lang="fr-FR" i="1" dirty="0"/>
              <a:t>écoconception</a:t>
            </a:r>
            <a:r>
              <a:rPr lang="fr-FR" dirty="0"/>
              <a:t>: économie circulaire</a:t>
            </a:r>
            <a:endParaRPr lang="en-US" dirty="0"/>
          </a:p>
          <a:p>
            <a:r>
              <a:rPr lang="fr-FR" i="1" dirty="0" err="1"/>
              <a:t>écocondition</a:t>
            </a:r>
            <a:r>
              <a:rPr lang="fr-FR" dirty="0"/>
              <a:t>: </a:t>
            </a:r>
            <a:r>
              <a:rPr lang="fr-FR" dirty="0" err="1"/>
              <a:t>écoconformité</a:t>
            </a:r>
            <a:endParaRPr lang="en-US" dirty="0"/>
          </a:p>
          <a:p>
            <a:r>
              <a:rPr lang="fr-FR" i="1" dirty="0" err="1"/>
              <a:t>écoconformité</a:t>
            </a:r>
            <a:r>
              <a:rPr lang="fr-FR" dirty="0"/>
              <a:t>: </a:t>
            </a:r>
            <a:r>
              <a:rPr lang="fr-FR" dirty="0" err="1"/>
              <a:t>écocertification</a:t>
            </a:r>
            <a:r>
              <a:rPr lang="fr-FR" dirty="0"/>
              <a:t>, </a:t>
            </a:r>
            <a:r>
              <a:rPr lang="fr-FR" dirty="0" err="1"/>
              <a:t>écocondition</a:t>
            </a:r>
            <a:endParaRPr lang="en-US" dirty="0"/>
          </a:p>
          <a:p>
            <a:r>
              <a:rPr lang="fr-FR" i="1" dirty="0"/>
              <a:t>écodéveloppement</a:t>
            </a:r>
            <a:r>
              <a:rPr lang="fr-FR" dirty="0"/>
              <a:t>: croissance verte, développement durable</a:t>
            </a:r>
            <a:endParaRPr lang="en-US" dirty="0"/>
          </a:p>
          <a:p>
            <a:r>
              <a:rPr lang="fr-FR" i="1" dirty="0"/>
              <a:t>économie circulaire</a:t>
            </a:r>
            <a:r>
              <a:rPr lang="fr-FR" dirty="0"/>
              <a:t>: développement durable, écoconception, économie verte</a:t>
            </a:r>
            <a:endParaRPr lang="en-US" dirty="0"/>
          </a:p>
          <a:p>
            <a:r>
              <a:rPr lang="fr-FR" i="1" dirty="0"/>
              <a:t>économie verte</a:t>
            </a:r>
            <a:r>
              <a:rPr lang="fr-FR" dirty="0"/>
              <a:t>: croissance verte, économie circulaire</a:t>
            </a:r>
            <a:endParaRPr lang="en-US" dirty="0"/>
          </a:p>
          <a:p>
            <a:r>
              <a:rPr lang="fr-FR" i="1" dirty="0" smtClean="0"/>
              <a:t>écosystème</a:t>
            </a:r>
            <a:r>
              <a:rPr lang="fr-FR" dirty="0"/>
              <a:t>: biocénose, biotope, corridor biologique, espèce clé de voûte, ingénierie écologique</a:t>
            </a:r>
            <a:endParaRPr lang="en-US" dirty="0"/>
          </a:p>
          <a:p>
            <a:r>
              <a:rPr lang="fr-FR" i="1" dirty="0"/>
              <a:t>écotaxe</a:t>
            </a:r>
            <a:r>
              <a:rPr lang="fr-FR" dirty="0"/>
              <a:t>: tarification incitative</a:t>
            </a:r>
            <a:endParaRPr lang="en-US" dirty="0"/>
          </a:p>
          <a:p>
            <a:r>
              <a:rPr lang="fr-FR" i="1" dirty="0"/>
              <a:t>écotechnologie</a:t>
            </a:r>
            <a:r>
              <a:rPr lang="fr-FR" dirty="0"/>
              <a:t>: </a:t>
            </a:r>
            <a:r>
              <a:rPr lang="fr-FR" dirty="0" err="1"/>
              <a:t>écotechniques</a:t>
            </a:r>
            <a:r>
              <a:rPr lang="fr-FR" dirty="0"/>
              <a:t> de l'information et de la communication</a:t>
            </a:r>
            <a:endParaRPr lang="en-US" dirty="0"/>
          </a:p>
          <a:p>
            <a:endParaRPr lang="en-US" dirty="0"/>
          </a:p>
        </p:txBody>
      </p:sp>
    </p:spTree>
    <p:extLst>
      <p:ext uri="{BB962C8B-B14F-4D97-AF65-F5344CB8AC3E}">
        <p14:creationId xmlns:p14="http://schemas.microsoft.com/office/powerpoint/2010/main" val="2606210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CHAMPS LEXICAUX (VOIR AUSSI) </a:t>
            </a:r>
            <a:r>
              <a:rPr lang="fr-FR" b="1" dirty="0" smtClean="0"/>
              <a:t>2: </a:t>
            </a:r>
            <a:r>
              <a:rPr lang="fr-FR" b="1" dirty="0" smtClean="0"/>
              <a:t>87 UNITES</a:t>
            </a:r>
            <a:endParaRPr lang="en-US" dirty="0"/>
          </a:p>
        </p:txBody>
      </p:sp>
      <p:sp>
        <p:nvSpPr>
          <p:cNvPr id="3" name="Content Placeholder 2"/>
          <p:cNvSpPr>
            <a:spLocks noGrp="1"/>
          </p:cNvSpPr>
          <p:nvPr>
            <p:ph idx="1"/>
          </p:nvPr>
        </p:nvSpPr>
        <p:spPr/>
        <p:txBody>
          <a:bodyPr numCol="4">
            <a:normAutofit fontScale="40000" lnSpcReduction="20000"/>
          </a:bodyPr>
          <a:lstStyle/>
          <a:p>
            <a:r>
              <a:rPr lang="fr-FR" i="1" dirty="0"/>
              <a:t>effet de serre</a:t>
            </a:r>
            <a:r>
              <a:rPr lang="fr-FR" dirty="0"/>
              <a:t>: changement climatique anthropique, compensation des émissions de carbone, quota d'émission de gaz à effet de serre</a:t>
            </a:r>
            <a:endParaRPr lang="en-US" dirty="0"/>
          </a:p>
          <a:p>
            <a:r>
              <a:rPr lang="fr-FR" i="1" dirty="0"/>
              <a:t>électrosynthèse microbienne</a:t>
            </a:r>
            <a:r>
              <a:rPr lang="fr-FR" dirty="0"/>
              <a:t>: biotransformation, cellule électrochimique, pile à combustible microbienne</a:t>
            </a:r>
            <a:endParaRPr lang="en-US" dirty="0"/>
          </a:p>
          <a:p>
            <a:r>
              <a:rPr lang="fr-FR" i="1" dirty="0"/>
              <a:t>empreinte écologique</a:t>
            </a:r>
            <a:r>
              <a:rPr lang="fr-FR" dirty="0"/>
              <a:t>: empreinte en eau</a:t>
            </a:r>
            <a:endParaRPr lang="en-US" dirty="0"/>
          </a:p>
          <a:p>
            <a:r>
              <a:rPr lang="fr-FR" i="1" dirty="0" smtClean="0"/>
              <a:t>espèce </a:t>
            </a:r>
            <a:r>
              <a:rPr lang="fr-FR" i="1" dirty="0"/>
              <a:t>clé de voûte</a:t>
            </a:r>
            <a:r>
              <a:rPr lang="fr-FR" dirty="0"/>
              <a:t>: écosystème, espèce envahissante, espèce exotique, espèce parapluie, espèce </a:t>
            </a:r>
            <a:r>
              <a:rPr lang="fr-FR" dirty="0" err="1"/>
              <a:t>proliférante</a:t>
            </a:r>
            <a:endParaRPr lang="en-US" dirty="0"/>
          </a:p>
          <a:p>
            <a:r>
              <a:rPr lang="fr-FR" i="1" dirty="0"/>
              <a:t>espèce envahissante</a:t>
            </a:r>
            <a:r>
              <a:rPr lang="fr-FR" dirty="0"/>
              <a:t>: compétition, espèce clé de voûte, espèce exotique, espèce parapluie, espèce </a:t>
            </a:r>
            <a:r>
              <a:rPr lang="fr-FR" dirty="0" err="1"/>
              <a:t>proliférante</a:t>
            </a:r>
            <a:endParaRPr lang="en-US" dirty="0"/>
          </a:p>
          <a:p>
            <a:r>
              <a:rPr lang="fr-FR" i="1" dirty="0"/>
              <a:t>espèce exotique</a:t>
            </a:r>
            <a:r>
              <a:rPr lang="fr-FR" dirty="0"/>
              <a:t>: espèce clé de voûte, espèce envahissante, espèce parapluie, espèce </a:t>
            </a:r>
            <a:r>
              <a:rPr lang="fr-FR" dirty="0" err="1"/>
              <a:t>proliférante</a:t>
            </a:r>
            <a:endParaRPr lang="en-US" dirty="0"/>
          </a:p>
          <a:p>
            <a:r>
              <a:rPr lang="fr-FR" i="1" dirty="0"/>
              <a:t>espèce parapluie</a:t>
            </a:r>
            <a:r>
              <a:rPr lang="fr-FR" dirty="0"/>
              <a:t>: espèce clé de voûte, espèce envahissante, espèce exotique, espèce </a:t>
            </a:r>
            <a:r>
              <a:rPr lang="fr-FR" dirty="0" err="1"/>
              <a:t>proliférante</a:t>
            </a:r>
            <a:endParaRPr lang="en-US" dirty="0"/>
          </a:p>
          <a:p>
            <a:r>
              <a:rPr lang="fr-FR" i="1" dirty="0"/>
              <a:t>espèce </a:t>
            </a:r>
            <a:r>
              <a:rPr lang="fr-FR" i="1" dirty="0" err="1"/>
              <a:t>proliférante</a:t>
            </a:r>
            <a:r>
              <a:rPr lang="fr-FR" dirty="0"/>
              <a:t>: espèce clé de voûte, espèce envahissante, espèce exotique, espèce parapluie</a:t>
            </a:r>
            <a:endParaRPr lang="en-US" dirty="0"/>
          </a:p>
          <a:p>
            <a:r>
              <a:rPr lang="fr-FR" i="1" dirty="0"/>
              <a:t>étude d'impact sur l'environnement</a:t>
            </a:r>
            <a:r>
              <a:rPr lang="fr-FR" dirty="0"/>
              <a:t>: évaluation environnementale</a:t>
            </a:r>
            <a:endParaRPr lang="en-US" dirty="0"/>
          </a:p>
          <a:p>
            <a:r>
              <a:rPr lang="fr-FR" i="1" dirty="0"/>
              <a:t>évaluation environnementale</a:t>
            </a:r>
            <a:r>
              <a:rPr lang="fr-FR" dirty="0"/>
              <a:t>: étude d'impact sur l'environnement, mesure compensatoire</a:t>
            </a:r>
            <a:endParaRPr lang="en-US" dirty="0"/>
          </a:p>
          <a:p>
            <a:r>
              <a:rPr lang="fr-FR" i="1" dirty="0"/>
              <a:t>évaluation environnementale</a:t>
            </a:r>
            <a:r>
              <a:rPr lang="fr-FR" dirty="0"/>
              <a:t>: </a:t>
            </a:r>
            <a:r>
              <a:rPr lang="fr-FR" dirty="0" err="1"/>
              <a:t>environmental</a:t>
            </a:r>
            <a:r>
              <a:rPr lang="fr-FR" dirty="0"/>
              <a:t> impact </a:t>
            </a:r>
            <a:r>
              <a:rPr lang="fr-FR" dirty="0" err="1"/>
              <a:t>assessment</a:t>
            </a:r>
            <a:r>
              <a:rPr lang="fr-FR" dirty="0"/>
              <a:t> (en), EIA (en)</a:t>
            </a:r>
            <a:endParaRPr lang="en-US" dirty="0"/>
          </a:p>
          <a:p>
            <a:r>
              <a:rPr lang="fr-FR" i="1" dirty="0" smtClean="0"/>
              <a:t>génie </a:t>
            </a:r>
            <a:r>
              <a:rPr lang="fr-FR" i="1" dirty="0"/>
              <a:t>de l'environnement</a:t>
            </a:r>
            <a:r>
              <a:rPr lang="fr-FR" dirty="0"/>
              <a:t>: génie écologique, ingénierie écologique</a:t>
            </a:r>
            <a:endParaRPr lang="en-US" dirty="0"/>
          </a:p>
          <a:p>
            <a:r>
              <a:rPr lang="fr-FR" i="1" dirty="0" err="1" smtClean="0"/>
              <a:t>géoingénierie</a:t>
            </a:r>
            <a:r>
              <a:rPr lang="fr-FR" dirty="0"/>
              <a:t>: changement climatique anthropique, ingénierie écologique</a:t>
            </a:r>
            <a:endParaRPr lang="en-US" dirty="0"/>
          </a:p>
          <a:p>
            <a:r>
              <a:rPr lang="fr-FR" i="1" dirty="0" err="1"/>
              <a:t>hydrostratégie</a:t>
            </a:r>
            <a:r>
              <a:rPr lang="fr-FR" dirty="0"/>
              <a:t>: pouvoir alimentaire</a:t>
            </a:r>
            <a:endParaRPr lang="en-US" dirty="0"/>
          </a:p>
          <a:p>
            <a:r>
              <a:rPr lang="fr-FR" i="1" dirty="0"/>
              <a:t>imperméabilisation des sols</a:t>
            </a:r>
            <a:r>
              <a:rPr lang="fr-FR" dirty="0"/>
              <a:t>: artificialisation des sols</a:t>
            </a:r>
            <a:endParaRPr lang="en-US" dirty="0"/>
          </a:p>
          <a:p>
            <a:r>
              <a:rPr lang="fr-FR" i="1" dirty="0"/>
              <a:t>ingénierie écologique</a:t>
            </a:r>
            <a:r>
              <a:rPr lang="fr-FR" dirty="0"/>
              <a:t>: écosystème, génie de l'environnement, génie écologique, </a:t>
            </a:r>
            <a:r>
              <a:rPr lang="fr-FR" dirty="0" err="1"/>
              <a:t>géoingénierie</a:t>
            </a:r>
            <a:r>
              <a:rPr lang="fr-FR" dirty="0"/>
              <a:t>, résilience</a:t>
            </a:r>
            <a:endParaRPr lang="en-US" dirty="0"/>
          </a:p>
          <a:p>
            <a:r>
              <a:rPr lang="fr-FR" i="1" dirty="0"/>
              <a:t>mesure compensatoire</a:t>
            </a:r>
            <a:r>
              <a:rPr lang="fr-FR" dirty="0"/>
              <a:t>: compensation écologique, évaluation environnementale</a:t>
            </a:r>
            <a:endParaRPr lang="en-US" dirty="0"/>
          </a:p>
          <a:p>
            <a:r>
              <a:rPr lang="fr-FR" dirty="0"/>
              <a:t>mobilité durable: développement durable</a:t>
            </a:r>
            <a:endParaRPr lang="en-US" dirty="0"/>
          </a:p>
          <a:p>
            <a:r>
              <a:rPr lang="fr-FR" i="1" dirty="0"/>
              <a:t>observation des oiseaux</a:t>
            </a:r>
            <a:r>
              <a:rPr lang="fr-FR" dirty="0"/>
              <a:t>: ornithologue amateur</a:t>
            </a:r>
            <a:endParaRPr lang="en-US" dirty="0"/>
          </a:p>
          <a:p>
            <a:r>
              <a:rPr lang="fr-FR" i="1" dirty="0" err="1"/>
              <a:t>oxycombustion</a:t>
            </a:r>
            <a:r>
              <a:rPr lang="fr-FR" dirty="0"/>
              <a:t>: </a:t>
            </a:r>
            <a:r>
              <a:rPr lang="fr-FR" dirty="0" err="1"/>
              <a:t>anaérocombustion</a:t>
            </a:r>
            <a:r>
              <a:rPr lang="fr-FR" dirty="0"/>
              <a:t>, technologie du charbon propre</a:t>
            </a:r>
            <a:endParaRPr lang="en-US" dirty="0"/>
          </a:p>
          <a:p>
            <a:r>
              <a:rPr lang="fr-FR" i="1" dirty="0"/>
              <a:t>périurbanisation</a:t>
            </a:r>
            <a:r>
              <a:rPr lang="fr-FR" dirty="0"/>
              <a:t>: artificialisation des sols, étalement urbain</a:t>
            </a:r>
            <a:endParaRPr lang="en-US" dirty="0"/>
          </a:p>
          <a:p>
            <a:r>
              <a:rPr lang="fr-FR" i="1" dirty="0" smtClean="0"/>
              <a:t>pile </a:t>
            </a:r>
            <a:r>
              <a:rPr lang="fr-FR" i="1" dirty="0"/>
              <a:t>à combustible microbienne</a:t>
            </a:r>
            <a:r>
              <a:rPr lang="fr-FR" dirty="0"/>
              <a:t>: biotransformation, cellule électrochimique, électrosynthèse microbienne</a:t>
            </a:r>
            <a:endParaRPr lang="en-US" dirty="0"/>
          </a:p>
          <a:p>
            <a:r>
              <a:rPr lang="fr-FR" i="1" dirty="0"/>
              <a:t>principe de participation</a:t>
            </a:r>
            <a:r>
              <a:rPr lang="fr-FR" dirty="0"/>
              <a:t>: habilitation</a:t>
            </a:r>
            <a:endParaRPr lang="en-US" dirty="0"/>
          </a:p>
          <a:p>
            <a:r>
              <a:rPr lang="fr-FR" i="1" dirty="0"/>
              <a:t>principe de précaution</a:t>
            </a:r>
            <a:r>
              <a:rPr lang="fr-FR" dirty="0"/>
              <a:t>: approche prudente, principe de prévention</a:t>
            </a:r>
            <a:endParaRPr lang="en-US" dirty="0"/>
          </a:p>
          <a:p>
            <a:r>
              <a:rPr lang="fr-FR" i="1" dirty="0"/>
              <a:t>principe de prévention</a:t>
            </a:r>
            <a:r>
              <a:rPr lang="fr-FR" dirty="0"/>
              <a:t>: principe de précaution</a:t>
            </a:r>
            <a:endParaRPr lang="en-US" dirty="0"/>
          </a:p>
          <a:p>
            <a:r>
              <a:rPr lang="fr-FR" i="1" dirty="0"/>
              <a:t>puits de carbone</a:t>
            </a:r>
            <a:r>
              <a:rPr lang="fr-FR" dirty="0"/>
              <a:t>: captage et stockage du CO2</a:t>
            </a:r>
            <a:endParaRPr lang="en-US" dirty="0"/>
          </a:p>
          <a:p>
            <a:r>
              <a:rPr lang="fr-FR" i="1" dirty="0"/>
              <a:t>quota d'émission de gaz à effet de serre</a:t>
            </a:r>
            <a:r>
              <a:rPr lang="fr-FR" dirty="0"/>
              <a:t>: dispositif de quotas d'émission cessibles, effet de serre, unité de réduction certifiée des émissions</a:t>
            </a:r>
            <a:endParaRPr lang="en-US" dirty="0"/>
          </a:p>
          <a:p>
            <a:r>
              <a:rPr lang="fr-FR" i="1" dirty="0"/>
              <a:t>récupération des déchets</a:t>
            </a:r>
            <a:r>
              <a:rPr lang="fr-FR" dirty="0"/>
              <a:t>: recyclage des déchets, valorisation énergétique des déchets</a:t>
            </a:r>
            <a:endParaRPr lang="en-US" dirty="0"/>
          </a:p>
          <a:p>
            <a:r>
              <a:rPr lang="fr-FR" i="1" dirty="0"/>
              <a:t>recyclage des déchets</a:t>
            </a:r>
            <a:r>
              <a:rPr lang="fr-FR" dirty="0"/>
              <a:t>: récupération des déchets, recyclage valorisant, valorisation énergétique des déchets</a:t>
            </a:r>
            <a:endParaRPr lang="en-US" dirty="0"/>
          </a:p>
          <a:p>
            <a:r>
              <a:rPr lang="fr-FR" i="1" dirty="0"/>
              <a:t>recyclage valorisant</a:t>
            </a:r>
            <a:r>
              <a:rPr lang="fr-FR" dirty="0"/>
              <a:t>: recyclage des déchets</a:t>
            </a:r>
            <a:endParaRPr lang="en-US" dirty="0"/>
          </a:p>
          <a:p>
            <a:r>
              <a:rPr lang="fr-FR" i="1" dirty="0"/>
              <a:t>résilience</a:t>
            </a:r>
            <a:r>
              <a:rPr lang="fr-FR" dirty="0"/>
              <a:t>: ingénierie écologique</a:t>
            </a:r>
            <a:endParaRPr lang="en-US" dirty="0"/>
          </a:p>
          <a:p>
            <a:r>
              <a:rPr lang="fr-FR" i="1" dirty="0"/>
              <a:t>résistant au changement climatique</a:t>
            </a:r>
            <a:r>
              <a:rPr lang="fr-FR" dirty="0"/>
              <a:t>: changement climatique, changement climatique anthropique, vulnérabilité au climat</a:t>
            </a:r>
            <a:endParaRPr lang="en-US" dirty="0"/>
          </a:p>
          <a:p>
            <a:r>
              <a:rPr lang="fr-FR" i="1" dirty="0"/>
              <a:t>rurbanisation</a:t>
            </a:r>
            <a:r>
              <a:rPr lang="fr-FR" dirty="0"/>
              <a:t>: étalement urbain</a:t>
            </a:r>
            <a:endParaRPr lang="en-US" dirty="0"/>
          </a:p>
          <a:p>
            <a:r>
              <a:rPr lang="fr-FR" i="1" dirty="0"/>
              <a:t>sécurité industrielle</a:t>
            </a:r>
            <a:r>
              <a:rPr lang="fr-FR" dirty="0"/>
              <a:t>: sécurité nucléaire, sûreté industrielle</a:t>
            </a:r>
            <a:endParaRPr lang="en-US" dirty="0"/>
          </a:p>
          <a:p>
            <a:r>
              <a:rPr lang="fr-FR" i="1" dirty="0" smtClean="0"/>
              <a:t>technologie </a:t>
            </a:r>
            <a:r>
              <a:rPr lang="fr-FR" i="1" dirty="0"/>
              <a:t>du charbon propre</a:t>
            </a:r>
            <a:r>
              <a:rPr lang="fr-FR" dirty="0"/>
              <a:t>: </a:t>
            </a:r>
            <a:r>
              <a:rPr lang="fr-FR" dirty="0" err="1"/>
              <a:t>anaérocombustion</a:t>
            </a:r>
            <a:r>
              <a:rPr lang="fr-FR" dirty="0"/>
              <a:t>, captage et stockage du CO2, </a:t>
            </a:r>
            <a:r>
              <a:rPr lang="fr-FR" dirty="0" err="1"/>
              <a:t>oxycombustion</a:t>
            </a:r>
            <a:endParaRPr lang="en-US" dirty="0"/>
          </a:p>
          <a:p>
            <a:r>
              <a:rPr lang="fr-FR" i="1" dirty="0"/>
              <a:t>unité de réduction certifiée des émissions</a:t>
            </a:r>
            <a:r>
              <a:rPr lang="fr-FR" dirty="0"/>
              <a:t>: dispositif de quotas d'émission cessibles, quota d'émission de gaz à effet de serre</a:t>
            </a:r>
            <a:endParaRPr lang="en-US" dirty="0"/>
          </a:p>
          <a:p>
            <a:r>
              <a:rPr lang="fr-FR" i="1" dirty="0"/>
              <a:t>valorisation énergétique des déchets</a:t>
            </a:r>
            <a:r>
              <a:rPr lang="fr-FR" dirty="0"/>
              <a:t>: récupération des déchets, recyclage des déchets</a:t>
            </a:r>
            <a:endParaRPr lang="en-US" dirty="0"/>
          </a:p>
          <a:p>
            <a:r>
              <a:rPr lang="fr-FR" i="1" dirty="0"/>
              <a:t>vulnérabilité au climat</a:t>
            </a:r>
            <a:r>
              <a:rPr lang="fr-FR" dirty="0"/>
              <a:t>: résistant au changement climatique</a:t>
            </a:r>
            <a:endParaRPr lang="en-US" dirty="0"/>
          </a:p>
          <a:p>
            <a:r>
              <a:rPr lang="fr-FR" i="1" dirty="0"/>
              <a:t>zone critique de biodiversité</a:t>
            </a:r>
            <a:r>
              <a:rPr lang="fr-FR" dirty="0"/>
              <a:t>: biodiversité</a:t>
            </a:r>
            <a:endParaRPr lang="en-US" dirty="0"/>
          </a:p>
          <a:p>
            <a:r>
              <a:rPr lang="fr-FR" i="1" dirty="0"/>
              <a:t>zone de friche</a:t>
            </a:r>
            <a:r>
              <a:rPr lang="fr-FR" dirty="0"/>
              <a:t>: friche industrielle, friche urbaine, zone verte</a:t>
            </a:r>
            <a:endParaRPr lang="en-US" dirty="0"/>
          </a:p>
          <a:p>
            <a:r>
              <a:rPr lang="fr-FR" i="1" dirty="0"/>
              <a:t>zone verte</a:t>
            </a:r>
            <a:r>
              <a:rPr lang="fr-FR" dirty="0"/>
              <a:t>: zone de friche</a:t>
            </a:r>
            <a:endParaRPr lang="en-US" dirty="0"/>
          </a:p>
        </p:txBody>
      </p:sp>
    </p:spTree>
    <p:extLst>
      <p:ext uri="{BB962C8B-B14F-4D97-AF65-F5344CB8AC3E}">
        <p14:creationId xmlns:p14="http://schemas.microsoft.com/office/powerpoint/2010/main" val="569611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smtClean="0"/>
              <a:t/>
            </a:r>
            <a:br>
              <a:rPr lang="fr-FR" dirty="0" smtClean="0"/>
            </a:br>
            <a:r>
              <a:rPr lang="fr-FR" dirty="0" smtClean="0"/>
              <a:t>biocénose-biotope – écosystème - </a:t>
            </a:r>
            <a:r>
              <a:rPr lang="fr-FR" dirty="0" err="1" smtClean="0"/>
              <a:t>écotoxicologie</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fr-FR" dirty="0" smtClean="0"/>
              <a:t>biocénose:</a:t>
            </a:r>
            <a:r>
              <a:rPr lang="fr-FR" b="1" dirty="0" smtClean="0"/>
              <a:t> </a:t>
            </a:r>
            <a:r>
              <a:rPr lang="fr-FR" i="1" dirty="0" smtClean="0"/>
              <a:t> </a:t>
            </a:r>
            <a:r>
              <a:rPr lang="fr-FR" dirty="0"/>
              <a:t>Ensemble des êtres qui vivent dans les mêmes conditions de milieu, dans un espace donné</a:t>
            </a:r>
            <a:r>
              <a:rPr lang="fr-FR" dirty="0" smtClean="0"/>
              <a:t>.</a:t>
            </a:r>
          </a:p>
          <a:p>
            <a:pPr algn="just"/>
            <a:r>
              <a:rPr lang="fr-FR" dirty="0" smtClean="0"/>
              <a:t>biotope: Aire </a:t>
            </a:r>
            <a:r>
              <a:rPr lang="fr-FR" dirty="0"/>
              <a:t>géographique caractérisée par des conditions climatiques et physicochimiques homogènes permettant l'existence d'une faune et d'une flore spécifiques</a:t>
            </a:r>
            <a:r>
              <a:rPr lang="fr-FR" dirty="0" smtClean="0"/>
              <a:t>.</a:t>
            </a:r>
          </a:p>
          <a:p>
            <a:pPr algn="just"/>
            <a:r>
              <a:rPr lang="fr-FR" dirty="0" smtClean="0"/>
              <a:t>écosystème: Unité </a:t>
            </a:r>
            <a:r>
              <a:rPr lang="fr-FR" dirty="0"/>
              <a:t>écologique fonctionnelle formée par le biotope et la biocénose, en constante interaction</a:t>
            </a:r>
            <a:r>
              <a:rPr lang="fr-FR" dirty="0" smtClean="0"/>
              <a:t>.</a:t>
            </a:r>
          </a:p>
          <a:p>
            <a:pPr algn="just"/>
            <a:r>
              <a:rPr lang="fr-FR" dirty="0" err="1" smtClean="0"/>
              <a:t>écotoxicologie</a:t>
            </a:r>
            <a:r>
              <a:rPr lang="fr-FR" dirty="0" smtClean="0"/>
              <a:t>: Branche </a:t>
            </a:r>
            <a:r>
              <a:rPr lang="fr-FR" dirty="0"/>
              <a:t>de la toxicologie qui étudie les effets directs et indirects des polluants sur l'environnement.</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11775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smtClean="0"/>
              <a:t/>
            </a:r>
            <a:br>
              <a:rPr lang="fr-FR" dirty="0" smtClean="0"/>
            </a:br>
            <a:r>
              <a:rPr lang="fr-FR" dirty="0" smtClean="0"/>
              <a:t>cadrage-filtrage</a:t>
            </a:r>
            <a:r>
              <a:rPr lang="en-US" dirty="0"/>
              <a:t/>
            </a:r>
            <a:br>
              <a:rPr lang="en-US" dirty="0"/>
            </a:br>
            <a:endParaRPr lang="en-US" dirty="0"/>
          </a:p>
        </p:txBody>
      </p:sp>
      <p:sp>
        <p:nvSpPr>
          <p:cNvPr id="3" name="Content Placeholder 2"/>
          <p:cNvSpPr>
            <a:spLocks noGrp="1"/>
          </p:cNvSpPr>
          <p:nvPr>
            <p:ph idx="1"/>
          </p:nvPr>
        </p:nvSpPr>
        <p:spPr/>
        <p:txBody>
          <a:bodyPr/>
          <a:lstStyle/>
          <a:p>
            <a:endParaRPr lang="fr-FR" i="1" dirty="0" smtClean="0"/>
          </a:p>
          <a:p>
            <a:r>
              <a:rPr lang="fr-FR" dirty="0" smtClean="0"/>
              <a:t>cadrage: Étape </a:t>
            </a:r>
            <a:r>
              <a:rPr lang="fr-FR" dirty="0"/>
              <a:t>initiale d'une évaluation environnementale, qui détermine les facteurs à analyser et le type d'informations à recueillir pour mener celle-ci à bien</a:t>
            </a:r>
            <a:r>
              <a:rPr lang="fr-FR" dirty="0" smtClean="0"/>
              <a:t>.</a:t>
            </a:r>
          </a:p>
          <a:p>
            <a:r>
              <a:rPr lang="fr-FR" dirty="0" smtClean="0"/>
              <a:t>filtrage: Opération </a:t>
            </a:r>
            <a:r>
              <a:rPr lang="fr-FR" dirty="0"/>
              <a:t>permettant de déterminer s'il y a lieu d'effectuer une évaluation environnementale</a:t>
            </a:r>
            <a:r>
              <a:rPr lang="fr-FR" dirty="0" smtClean="0"/>
              <a:t>.</a:t>
            </a:r>
            <a:endParaRPr lang="en-US" dirty="0"/>
          </a:p>
          <a:p>
            <a:endParaRPr lang="en-US" dirty="0"/>
          </a:p>
        </p:txBody>
      </p:sp>
    </p:spTree>
    <p:extLst>
      <p:ext uri="{BB962C8B-B14F-4D97-AF65-F5344CB8AC3E}">
        <p14:creationId xmlns:p14="http://schemas.microsoft.com/office/powerpoint/2010/main" val="945433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7 unités empruntées intégralement </a:t>
            </a:r>
            <a:endParaRPr lang="fr-FR" dirty="0"/>
          </a:p>
        </p:txBody>
      </p:sp>
      <p:sp>
        <p:nvSpPr>
          <p:cNvPr id="3" name="Content Placeholder 2"/>
          <p:cNvSpPr>
            <a:spLocks noGrp="1"/>
          </p:cNvSpPr>
          <p:nvPr>
            <p:ph idx="1"/>
          </p:nvPr>
        </p:nvSpPr>
        <p:spPr/>
        <p:txBody>
          <a:bodyPr/>
          <a:lstStyle/>
          <a:p>
            <a:pPr algn="ctr"/>
            <a:r>
              <a:rPr lang="fr-FR" i="1" dirty="0" smtClean="0"/>
              <a:t>bioaccumulation &lt; </a:t>
            </a:r>
            <a:r>
              <a:rPr lang="fr-FR" dirty="0" smtClean="0"/>
              <a:t>bioaccumulation </a:t>
            </a:r>
          </a:p>
          <a:p>
            <a:pPr algn="ctr"/>
            <a:r>
              <a:rPr lang="fr-FR" i="1" dirty="0" smtClean="0"/>
              <a:t>biotope &lt; </a:t>
            </a:r>
            <a:r>
              <a:rPr lang="fr-FR" dirty="0" smtClean="0"/>
              <a:t>biotope </a:t>
            </a:r>
            <a:endParaRPr lang="en-US" dirty="0" smtClean="0"/>
          </a:p>
          <a:p>
            <a:pPr algn="ctr"/>
            <a:r>
              <a:rPr lang="fr-FR" i="1" dirty="0" smtClean="0"/>
              <a:t>bioturbation &lt; </a:t>
            </a:r>
            <a:r>
              <a:rPr lang="fr-FR" dirty="0" smtClean="0"/>
              <a:t> bioturbation </a:t>
            </a:r>
          </a:p>
          <a:p>
            <a:pPr algn="ctr"/>
            <a:r>
              <a:rPr lang="fr-FR" dirty="0" smtClean="0"/>
              <a:t>crib &lt; crib </a:t>
            </a:r>
          </a:p>
          <a:p>
            <a:pPr algn="ctr"/>
            <a:r>
              <a:rPr lang="fr-FR" i="1" dirty="0" err="1" smtClean="0"/>
              <a:t>lombrifiltration</a:t>
            </a:r>
            <a:r>
              <a:rPr lang="fr-FR" i="1" dirty="0" smtClean="0"/>
              <a:t> &lt; </a:t>
            </a:r>
            <a:r>
              <a:rPr lang="fr-FR" dirty="0" err="1" smtClean="0"/>
              <a:t>lombrifiltration</a:t>
            </a:r>
            <a:r>
              <a:rPr lang="fr-FR" dirty="0" smtClean="0"/>
              <a:t> </a:t>
            </a:r>
            <a:endParaRPr lang="en-US" dirty="0" smtClean="0"/>
          </a:p>
          <a:p>
            <a:pPr algn="ctr"/>
            <a:r>
              <a:rPr lang="fr-FR" i="1" dirty="0" smtClean="0"/>
              <a:t>mitigation &lt; </a:t>
            </a:r>
            <a:r>
              <a:rPr lang="fr-FR" dirty="0" smtClean="0"/>
              <a:t>mitigation </a:t>
            </a:r>
            <a:endParaRPr lang="en-US" dirty="0" smtClean="0"/>
          </a:p>
          <a:p>
            <a:pPr algn="ctr"/>
            <a:r>
              <a:rPr lang="fr-FR" i="1" dirty="0" err="1" smtClean="0"/>
              <a:t>oxycombustion</a:t>
            </a:r>
            <a:r>
              <a:rPr lang="fr-FR" i="1" dirty="0" smtClean="0"/>
              <a:t> &lt; </a:t>
            </a:r>
            <a:r>
              <a:rPr lang="fr-FR" dirty="0" err="1" smtClean="0"/>
              <a:t>oxycombustion</a:t>
            </a:r>
            <a:r>
              <a:rPr lang="fr-FR" dirty="0" smtClean="0">
                <a:solidFill>
                  <a:srgbClr val="00B0F0"/>
                </a:solidFill>
              </a:rPr>
              <a:t> </a:t>
            </a:r>
            <a:endParaRPr lang="en-US" dirty="0" smtClean="0">
              <a:solidFill>
                <a:srgbClr val="00B0F0"/>
              </a:solidFill>
            </a:endParaRPr>
          </a:p>
          <a:p>
            <a:endParaRPr lang="en-US" dirty="0"/>
          </a:p>
        </p:txBody>
      </p:sp>
    </p:spTree>
    <p:extLst>
      <p:ext uri="{BB962C8B-B14F-4D97-AF65-F5344CB8AC3E}">
        <p14:creationId xmlns:p14="http://schemas.microsoft.com/office/powerpoint/2010/main" val="596910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О</a:t>
            </a:r>
            <a:r>
              <a:rPr lang="fr-FR" dirty="0" err="1" smtClean="0"/>
              <a:t>bjectifs</a:t>
            </a:r>
            <a:r>
              <a:rPr lang="en-US" dirty="0" smtClean="0"/>
              <a:t> de la communication</a:t>
            </a:r>
            <a:endParaRPr lang="en-US" dirty="0"/>
          </a:p>
        </p:txBody>
      </p:sp>
      <p:sp>
        <p:nvSpPr>
          <p:cNvPr id="3" name="Content Placeholder 2"/>
          <p:cNvSpPr>
            <a:spLocks noGrp="1"/>
          </p:cNvSpPr>
          <p:nvPr>
            <p:ph idx="1"/>
          </p:nvPr>
        </p:nvSpPr>
        <p:spPr/>
        <p:txBody>
          <a:bodyPr>
            <a:normAutofit fontScale="92500" lnSpcReduction="10000"/>
          </a:bodyPr>
          <a:lstStyle/>
          <a:p>
            <a:r>
              <a:rPr lang="fr-FR" dirty="0" smtClean="0"/>
              <a:t>Présenter </a:t>
            </a:r>
            <a:r>
              <a:rPr lang="fr-FR" dirty="0"/>
              <a:t>et d'analyser les recommandations terminologiques du </a:t>
            </a:r>
            <a:r>
              <a:rPr lang="fr-FR" i="1" dirty="0"/>
              <a:t>Journal officiel</a:t>
            </a:r>
            <a:r>
              <a:rPr lang="fr-FR" dirty="0"/>
              <a:t> de la République française présentées par la base de données terminologiques </a:t>
            </a:r>
            <a:r>
              <a:rPr lang="fr-FR" i="1" dirty="0" err="1"/>
              <a:t>FranceTerme</a:t>
            </a:r>
            <a:r>
              <a:rPr lang="fr-FR" dirty="0"/>
              <a:t> qui rassemble les récents néologismes inventés remplaçant les termes importés d'autres langues. </a:t>
            </a:r>
            <a:endParaRPr lang="fr-FR" dirty="0" smtClean="0"/>
          </a:p>
          <a:p>
            <a:r>
              <a:rPr lang="fr-FR" dirty="0" smtClean="0"/>
              <a:t>Faire un </a:t>
            </a:r>
            <a:r>
              <a:rPr lang="fr-FR" dirty="0"/>
              <a:t>parallèle avec les recommandations </a:t>
            </a:r>
            <a:r>
              <a:rPr lang="fr-FR" dirty="0" smtClean="0"/>
              <a:t>du </a:t>
            </a:r>
            <a:r>
              <a:rPr lang="fr-FR" i="1" dirty="0"/>
              <a:t>Grand dictionnaire terminologique</a:t>
            </a:r>
            <a:r>
              <a:rPr lang="fr-FR" dirty="0"/>
              <a:t> du Canada préconisant l’emploi de la variante canadienne</a:t>
            </a:r>
            <a:r>
              <a:rPr lang="fr-FR" dirty="0" smtClean="0"/>
              <a:t>.</a:t>
            </a:r>
          </a:p>
          <a:p>
            <a:r>
              <a:rPr lang="fr-FR" dirty="0" smtClean="0"/>
              <a:t>Révéler les </a:t>
            </a:r>
            <a:r>
              <a:rPr lang="fr-FR" dirty="0"/>
              <a:t>variantes terminologiques et les traductions des emprunts lexicaux </a:t>
            </a:r>
            <a:r>
              <a:rPr lang="fr-FR" dirty="0" smtClean="0"/>
              <a:t>anglais en </a:t>
            </a:r>
            <a:r>
              <a:rPr lang="fr-FR" dirty="0"/>
              <a:t>français dans les deux pays </a:t>
            </a:r>
            <a:r>
              <a:rPr lang="fr-FR" dirty="0" smtClean="0"/>
              <a:t>dans </a:t>
            </a:r>
            <a:r>
              <a:rPr lang="fr-FR" dirty="0"/>
              <a:t>ce domaine</a:t>
            </a:r>
            <a:r>
              <a:rPr lang="fr-FR" dirty="0" smtClean="0"/>
              <a:t>.</a:t>
            </a:r>
          </a:p>
          <a:p>
            <a:r>
              <a:rPr lang="fr-FR" dirty="0" smtClean="0"/>
              <a:t>Montrer </a:t>
            </a:r>
            <a:r>
              <a:rPr lang="fr-FR" dirty="0"/>
              <a:t>la richesse lexicale du français, l’influence de la langue anglo-américaine sur le français ainsi que les interventions institutionnelles dans le domaine d'environnement. </a:t>
            </a:r>
            <a:endParaRPr lang="en-US" dirty="0"/>
          </a:p>
        </p:txBody>
      </p:sp>
    </p:spTree>
    <p:extLst>
      <p:ext uri="{BB962C8B-B14F-4D97-AF65-F5344CB8AC3E}">
        <p14:creationId xmlns:p14="http://schemas.microsoft.com/office/powerpoint/2010/main" val="2473777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23 FORMES FRANCISEES (de l’anglais)</a:t>
            </a:r>
            <a:endParaRPr lang="en-US" dirty="0"/>
          </a:p>
        </p:txBody>
      </p:sp>
      <p:sp>
        <p:nvSpPr>
          <p:cNvPr id="3" name="Content Placeholder 2"/>
          <p:cNvSpPr>
            <a:spLocks noGrp="1"/>
          </p:cNvSpPr>
          <p:nvPr>
            <p:ph idx="1"/>
          </p:nvPr>
        </p:nvSpPr>
        <p:spPr/>
        <p:txBody>
          <a:bodyPr numCol="4">
            <a:normAutofit fontScale="92500" lnSpcReduction="20000"/>
          </a:bodyPr>
          <a:lstStyle/>
          <a:p>
            <a:r>
              <a:rPr lang="fr-FR" dirty="0" err="1" smtClean="0"/>
              <a:t>agroécologie</a:t>
            </a:r>
            <a:r>
              <a:rPr lang="fr-FR" dirty="0" smtClean="0"/>
              <a:t> </a:t>
            </a:r>
            <a:r>
              <a:rPr lang="fr-FR" dirty="0"/>
              <a:t>&lt; </a:t>
            </a:r>
            <a:r>
              <a:rPr lang="fr-FR" dirty="0" err="1"/>
              <a:t>agroecology</a:t>
            </a:r>
            <a:endParaRPr lang="en-US" dirty="0"/>
          </a:p>
          <a:p>
            <a:r>
              <a:rPr lang="fr-FR" i="1" dirty="0" smtClean="0"/>
              <a:t>biocénose</a:t>
            </a:r>
            <a:r>
              <a:rPr lang="fr-FR" dirty="0" smtClean="0"/>
              <a:t> &lt; </a:t>
            </a:r>
            <a:r>
              <a:rPr lang="fr-FR" dirty="0" err="1" smtClean="0"/>
              <a:t>biocoenosis</a:t>
            </a:r>
            <a:r>
              <a:rPr lang="fr-FR" dirty="0" smtClean="0"/>
              <a:t> </a:t>
            </a:r>
          </a:p>
          <a:p>
            <a:r>
              <a:rPr lang="fr-FR" i="1" dirty="0" smtClean="0"/>
              <a:t>biodégradabilité &lt; </a:t>
            </a:r>
            <a:r>
              <a:rPr lang="fr-FR" dirty="0" err="1" smtClean="0"/>
              <a:t>biodegradability</a:t>
            </a:r>
            <a:endParaRPr lang="en-US" dirty="0"/>
          </a:p>
          <a:p>
            <a:r>
              <a:rPr lang="fr-FR" i="1" dirty="0" smtClean="0"/>
              <a:t>biodégradable &lt; </a:t>
            </a:r>
            <a:r>
              <a:rPr lang="fr-FR" dirty="0" smtClean="0"/>
              <a:t> </a:t>
            </a:r>
            <a:r>
              <a:rPr lang="fr-FR" dirty="0" err="1"/>
              <a:t>biodegradable</a:t>
            </a:r>
            <a:r>
              <a:rPr lang="fr-FR" dirty="0"/>
              <a:t> </a:t>
            </a:r>
            <a:endParaRPr lang="en-US" dirty="0"/>
          </a:p>
          <a:p>
            <a:r>
              <a:rPr lang="fr-FR" i="1" dirty="0" smtClean="0"/>
              <a:t>biodiversité &lt; </a:t>
            </a:r>
            <a:r>
              <a:rPr lang="fr-FR" dirty="0" smtClean="0"/>
              <a:t> </a:t>
            </a:r>
            <a:r>
              <a:rPr lang="fr-FR" dirty="0" err="1"/>
              <a:t>biodiversity</a:t>
            </a:r>
            <a:r>
              <a:rPr lang="fr-FR" dirty="0"/>
              <a:t> </a:t>
            </a:r>
            <a:endParaRPr lang="en-US" dirty="0"/>
          </a:p>
          <a:p>
            <a:r>
              <a:rPr lang="fr-FR" i="1" dirty="0" smtClean="0"/>
              <a:t>bioénergie &lt; </a:t>
            </a:r>
            <a:r>
              <a:rPr lang="fr-FR" dirty="0" err="1" smtClean="0"/>
              <a:t>bioenergy</a:t>
            </a:r>
            <a:r>
              <a:rPr lang="fr-FR" dirty="0" smtClean="0"/>
              <a:t> </a:t>
            </a:r>
            <a:endParaRPr lang="en-US" dirty="0"/>
          </a:p>
          <a:p>
            <a:r>
              <a:rPr lang="fr-FR" i="1" dirty="0" smtClean="0"/>
              <a:t>bioplastique &lt; </a:t>
            </a:r>
            <a:r>
              <a:rPr lang="fr-FR" dirty="0" err="1" smtClean="0"/>
              <a:t>bioplastic</a:t>
            </a:r>
            <a:r>
              <a:rPr lang="fr-FR" dirty="0" smtClean="0"/>
              <a:t> </a:t>
            </a:r>
            <a:endParaRPr lang="en-US" dirty="0"/>
          </a:p>
          <a:p>
            <a:r>
              <a:rPr lang="fr-FR" i="1" dirty="0" err="1" smtClean="0"/>
              <a:t>cindynique</a:t>
            </a:r>
            <a:r>
              <a:rPr lang="fr-FR" i="1" dirty="0" smtClean="0"/>
              <a:t> &lt; </a:t>
            </a:r>
            <a:r>
              <a:rPr lang="fr-FR" dirty="0" err="1" smtClean="0"/>
              <a:t>cindynics</a:t>
            </a:r>
            <a:r>
              <a:rPr lang="fr-FR" dirty="0" smtClean="0"/>
              <a:t> </a:t>
            </a:r>
            <a:endParaRPr lang="en-US" dirty="0"/>
          </a:p>
          <a:p>
            <a:r>
              <a:rPr lang="fr-FR" i="1" dirty="0" smtClean="0"/>
              <a:t>compostage &lt; </a:t>
            </a:r>
            <a:r>
              <a:rPr lang="fr-FR" dirty="0" err="1" smtClean="0"/>
              <a:t>composting</a:t>
            </a:r>
            <a:r>
              <a:rPr lang="fr-FR" dirty="0" smtClean="0"/>
              <a:t> </a:t>
            </a:r>
            <a:endParaRPr lang="en-US" dirty="0"/>
          </a:p>
          <a:p>
            <a:r>
              <a:rPr lang="fr-FR" i="1" dirty="0" smtClean="0"/>
              <a:t>compostage &lt; </a:t>
            </a:r>
            <a:r>
              <a:rPr lang="fr-FR" dirty="0" err="1" smtClean="0"/>
              <a:t>composting</a:t>
            </a:r>
            <a:r>
              <a:rPr lang="fr-FR" dirty="0" smtClean="0"/>
              <a:t> </a:t>
            </a:r>
            <a:endParaRPr lang="en-US" dirty="0" smtClean="0"/>
          </a:p>
          <a:p>
            <a:r>
              <a:rPr lang="fr-FR" i="1" dirty="0" err="1" smtClean="0"/>
              <a:t>diatomiste</a:t>
            </a:r>
            <a:r>
              <a:rPr lang="fr-FR" i="1" dirty="0" smtClean="0"/>
              <a:t> &lt; </a:t>
            </a:r>
            <a:r>
              <a:rPr lang="fr-FR" dirty="0" err="1" smtClean="0"/>
              <a:t>diatomist</a:t>
            </a:r>
            <a:r>
              <a:rPr lang="fr-FR" dirty="0" smtClean="0"/>
              <a:t> </a:t>
            </a:r>
            <a:endParaRPr lang="en-US" dirty="0"/>
          </a:p>
          <a:p>
            <a:r>
              <a:rPr lang="fr-FR" i="1" dirty="0" smtClean="0"/>
              <a:t>éco-industrie &lt; </a:t>
            </a:r>
            <a:r>
              <a:rPr lang="fr-FR" dirty="0" smtClean="0"/>
              <a:t> </a:t>
            </a:r>
            <a:r>
              <a:rPr lang="fr-FR" dirty="0" err="1"/>
              <a:t>ecoindustry</a:t>
            </a:r>
            <a:r>
              <a:rPr lang="fr-FR" dirty="0"/>
              <a:t> </a:t>
            </a:r>
            <a:endParaRPr lang="en-US" dirty="0"/>
          </a:p>
          <a:p>
            <a:r>
              <a:rPr lang="fr-FR" i="1" dirty="0" err="1" smtClean="0"/>
              <a:t>écocité</a:t>
            </a:r>
            <a:r>
              <a:rPr lang="fr-FR" i="1" dirty="0" smtClean="0"/>
              <a:t> &lt; </a:t>
            </a:r>
            <a:r>
              <a:rPr lang="fr-FR" dirty="0" err="1" smtClean="0"/>
              <a:t>ecocity</a:t>
            </a:r>
            <a:r>
              <a:rPr lang="fr-FR" dirty="0" smtClean="0"/>
              <a:t>, </a:t>
            </a:r>
            <a:endParaRPr lang="en-US" dirty="0"/>
          </a:p>
          <a:p>
            <a:r>
              <a:rPr lang="fr-FR" i="1" dirty="0" smtClean="0"/>
              <a:t>écodéveloppement &lt; </a:t>
            </a:r>
            <a:r>
              <a:rPr lang="fr-FR" dirty="0" err="1" smtClean="0"/>
              <a:t>ecodevelopment</a:t>
            </a:r>
            <a:r>
              <a:rPr lang="fr-FR" dirty="0" smtClean="0"/>
              <a:t> </a:t>
            </a:r>
            <a:endParaRPr lang="en-US" dirty="0"/>
          </a:p>
          <a:p>
            <a:r>
              <a:rPr lang="fr-FR" i="1" dirty="0" smtClean="0"/>
              <a:t>écosystème &lt; </a:t>
            </a:r>
            <a:r>
              <a:rPr lang="fr-FR" dirty="0" err="1" smtClean="0"/>
              <a:t>ecosystem</a:t>
            </a:r>
            <a:endParaRPr lang="en-US" dirty="0"/>
          </a:p>
          <a:p>
            <a:r>
              <a:rPr lang="fr-FR" i="1" dirty="0" smtClean="0"/>
              <a:t>écotaxe &lt; </a:t>
            </a:r>
            <a:r>
              <a:rPr lang="fr-FR" dirty="0" err="1" smtClean="0"/>
              <a:t>ecotax</a:t>
            </a:r>
            <a:r>
              <a:rPr lang="fr-FR" dirty="0" smtClean="0"/>
              <a:t> </a:t>
            </a:r>
            <a:endParaRPr lang="en-US" dirty="0"/>
          </a:p>
          <a:p>
            <a:r>
              <a:rPr lang="fr-FR" i="1" dirty="0" smtClean="0"/>
              <a:t>écotechnologie &lt;</a:t>
            </a:r>
            <a:r>
              <a:rPr lang="fr-FR" dirty="0" smtClean="0"/>
              <a:t> </a:t>
            </a:r>
            <a:r>
              <a:rPr lang="fr-FR" dirty="0" err="1" smtClean="0"/>
              <a:t>ecotechnology</a:t>
            </a:r>
            <a:r>
              <a:rPr lang="fr-FR" dirty="0" smtClean="0"/>
              <a:t> </a:t>
            </a:r>
            <a:endParaRPr lang="en-US" dirty="0"/>
          </a:p>
          <a:p>
            <a:r>
              <a:rPr lang="fr-FR" i="1" dirty="0" err="1" smtClean="0"/>
              <a:t>écotoxicologie</a:t>
            </a:r>
            <a:r>
              <a:rPr lang="fr-FR" i="1" dirty="0" smtClean="0"/>
              <a:t> &lt; </a:t>
            </a:r>
            <a:r>
              <a:rPr lang="fr-FR" dirty="0" err="1" smtClean="0"/>
              <a:t>ecotoxicology</a:t>
            </a:r>
            <a:r>
              <a:rPr lang="fr-FR" dirty="0" smtClean="0"/>
              <a:t> </a:t>
            </a:r>
            <a:endParaRPr lang="en-US" dirty="0"/>
          </a:p>
          <a:p>
            <a:r>
              <a:rPr lang="fr-FR" i="1" dirty="0" smtClean="0"/>
              <a:t>écotype &lt; </a:t>
            </a:r>
            <a:r>
              <a:rPr lang="fr-FR" dirty="0" err="1" smtClean="0"/>
              <a:t>ecotype</a:t>
            </a:r>
            <a:r>
              <a:rPr lang="fr-FR" dirty="0" smtClean="0"/>
              <a:t> </a:t>
            </a:r>
            <a:endParaRPr lang="en-US" dirty="0"/>
          </a:p>
          <a:p>
            <a:r>
              <a:rPr lang="fr-FR" i="1" dirty="0" err="1" smtClean="0"/>
              <a:t>géoingénierie</a:t>
            </a:r>
            <a:r>
              <a:rPr lang="fr-FR" i="1" dirty="0" smtClean="0"/>
              <a:t> &lt; </a:t>
            </a:r>
            <a:r>
              <a:rPr lang="fr-FR" dirty="0" err="1" smtClean="0"/>
              <a:t>geoengineering</a:t>
            </a:r>
            <a:endParaRPr lang="en-US" dirty="0"/>
          </a:p>
          <a:p>
            <a:r>
              <a:rPr lang="fr-FR" i="1" dirty="0" smtClean="0"/>
              <a:t>périurbanisation</a:t>
            </a:r>
            <a:r>
              <a:rPr lang="fr-FR" dirty="0"/>
              <a:t>: </a:t>
            </a:r>
            <a:r>
              <a:rPr lang="fr-FR" dirty="0" err="1"/>
              <a:t>peri-urbanization</a:t>
            </a:r>
            <a:r>
              <a:rPr lang="fr-FR" dirty="0"/>
              <a:t> </a:t>
            </a:r>
            <a:endParaRPr lang="en-US" dirty="0"/>
          </a:p>
          <a:p>
            <a:r>
              <a:rPr lang="fr-FR" i="1" dirty="0" smtClean="0"/>
              <a:t>résilience &lt; </a:t>
            </a:r>
            <a:r>
              <a:rPr lang="fr-FR" dirty="0" err="1" smtClean="0"/>
              <a:t>resilience</a:t>
            </a:r>
            <a:r>
              <a:rPr lang="fr-FR" dirty="0" smtClean="0"/>
              <a:t> </a:t>
            </a:r>
            <a:endParaRPr lang="en-US" dirty="0" smtClean="0"/>
          </a:p>
          <a:p>
            <a:r>
              <a:rPr lang="fr-FR" i="1" dirty="0" smtClean="0"/>
              <a:t>rurbanisation &lt; </a:t>
            </a:r>
            <a:r>
              <a:rPr lang="fr-FR" dirty="0" smtClean="0"/>
              <a:t> </a:t>
            </a:r>
            <a:r>
              <a:rPr lang="fr-FR" dirty="0" err="1" smtClean="0"/>
              <a:t>rurbanization</a:t>
            </a:r>
            <a:r>
              <a:rPr lang="fr-FR" dirty="0" smtClean="0"/>
              <a:t> </a:t>
            </a:r>
            <a:endParaRPr lang="en-US" dirty="0"/>
          </a:p>
        </p:txBody>
      </p:sp>
    </p:spTree>
    <p:extLst>
      <p:ext uri="{BB962C8B-B14F-4D97-AF65-F5344CB8AC3E}">
        <p14:creationId xmlns:p14="http://schemas.microsoft.com/office/powerpoint/2010/main" val="1355889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 25 CALQUES</a:t>
            </a:r>
            <a:endParaRPr lang="en-US" dirty="0"/>
          </a:p>
        </p:txBody>
      </p:sp>
      <p:sp>
        <p:nvSpPr>
          <p:cNvPr id="3" name="Content Placeholder 2"/>
          <p:cNvSpPr>
            <a:spLocks noGrp="1"/>
          </p:cNvSpPr>
          <p:nvPr>
            <p:ph idx="1"/>
          </p:nvPr>
        </p:nvSpPr>
        <p:spPr/>
        <p:txBody>
          <a:bodyPr numCol="3">
            <a:noAutofit/>
          </a:bodyPr>
          <a:lstStyle/>
          <a:p>
            <a:r>
              <a:rPr lang="fr-FR" sz="1500" i="1" dirty="0"/>
              <a:t>changement climatique</a:t>
            </a:r>
            <a:r>
              <a:rPr lang="fr-FR" sz="1500" dirty="0"/>
              <a:t>: </a:t>
            </a:r>
            <a:r>
              <a:rPr lang="fr-FR" sz="1500" dirty="0" err="1"/>
              <a:t>climate</a:t>
            </a:r>
            <a:r>
              <a:rPr lang="fr-FR" sz="1500" dirty="0"/>
              <a:t> change (en)</a:t>
            </a:r>
            <a:endParaRPr lang="en-US" sz="1500" dirty="0"/>
          </a:p>
          <a:p>
            <a:r>
              <a:rPr lang="fr-FR" sz="1500" i="1" dirty="0"/>
              <a:t>changement climatique anthropique</a:t>
            </a:r>
            <a:r>
              <a:rPr lang="fr-FR" sz="1500" dirty="0"/>
              <a:t>: </a:t>
            </a:r>
            <a:r>
              <a:rPr lang="fr-FR" sz="1500" dirty="0" err="1"/>
              <a:t>anthropogenic</a:t>
            </a:r>
            <a:r>
              <a:rPr lang="fr-FR" sz="1500" dirty="0"/>
              <a:t> </a:t>
            </a:r>
            <a:r>
              <a:rPr lang="fr-FR" sz="1500" dirty="0" err="1"/>
              <a:t>climate</a:t>
            </a:r>
            <a:r>
              <a:rPr lang="fr-FR" sz="1500" dirty="0"/>
              <a:t> change (en),</a:t>
            </a:r>
            <a:endParaRPr lang="en-US" sz="1500" dirty="0"/>
          </a:p>
          <a:p>
            <a:r>
              <a:rPr lang="fr-FR" sz="1500" i="1" dirty="0"/>
              <a:t>diplomatie environnementale</a:t>
            </a:r>
            <a:r>
              <a:rPr lang="fr-FR" sz="1500" dirty="0"/>
              <a:t>: </a:t>
            </a:r>
            <a:r>
              <a:rPr lang="fr-FR" sz="1500" dirty="0" err="1"/>
              <a:t>environmental</a:t>
            </a:r>
            <a:r>
              <a:rPr lang="fr-FR" sz="1500" dirty="0"/>
              <a:t> </a:t>
            </a:r>
            <a:r>
              <a:rPr lang="fr-FR" sz="1500" dirty="0" err="1"/>
              <a:t>diplomacy</a:t>
            </a:r>
            <a:r>
              <a:rPr lang="fr-FR" sz="1500" dirty="0"/>
              <a:t> (en), green </a:t>
            </a:r>
            <a:r>
              <a:rPr lang="fr-FR" sz="1500" dirty="0" err="1"/>
              <a:t>diplomacy</a:t>
            </a:r>
            <a:r>
              <a:rPr lang="fr-FR" sz="1500" dirty="0"/>
              <a:t> (en)</a:t>
            </a:r>
            <a:endParaRPr lang="en-US" sz="1500" dirty="0"/>
          </a:p>
          <a:p>
            <a:r>
              <a:rPr lang="fr-FR" sz="1500" i="1" dirty="0"/>
              <a:t>eau météorique</a:t>
            </a:r>
            <a:r>
              <a:rPr lang="fr-FR" sz="1500" dirty="0"/>
              <a:t>: </a:t>
            </a:r>
            <a:r>
              <a:rPr lang="fr-FR" sz="1500" dirty="0" err="1"/>
              <a:t>meteoric</a:t>
            </a:r>
            <a:r>
              <a:rPr lang="fr-FR" sz="1500" dirty="0"/>
              <a:t> water (en)</a:t>
            </a:r>
            <a:endParaRPr lang="en-US" sz="1500" dirty="0"/>
          </a:p>
          <a:p>
            <a:r>
              <a:rPr lang="fr-FR" sz="1500" i="1" dirty="0"/>
              <a:t>eaux grises</a:t>
            </a:r>
            <a:r>
              <a:rPr lang="fr-FR" sz="1500" dirty="0"/>
              <a:t>: </a:t>
            </a:r>
            <a:r>
              <a:rPr lang="fr-FR" sz="1500" dirty="0" err="1"/>
              <a:t>graywater</a:t>
            </a:r>
            <a:r>
              <a:rPr lang="fr-FR" sz="1500" dirty="0"/>
              <a:t> (en) (EU), </a:t>
            </a:r>
            <a:r>
              <a:rPr lang="fr-FR" sz="1500" dirty="0" err="1"/>
              <a:t>greywater</a:t>
            </a:r>
            <a:r>
              <a:rPr lang="fr-FR" sz="1500" dirty="0"/>
              <a:t> (en) (GB)</a:t>
            </a:r>
            <a:endParaRPr lang="en-US" sz="1500" dirty="0"/>
          </a:p>
          <a:p>
            <a:r>
              <a:rPr lang="fr-FR" sz="1500" i="1" dirty="0"/>
              <a:t>eaux noires</a:t>
            </a:r>
            <a:r>
              <a:rPr lang="fr-FR" sz="1500" dirty="0"/>
              <a:t>: </a:t>
            </a:r>
            <a:r>
              <a:rPr lang="fr-FR" sz="1500" dirty="0" err="1"/>
              <a:t>blackwater</a:t>
            </a:r>
            <a:r>
              <a:rPr lang="fr-FR" sz="1500" dirty="0"/>
              <a:t> (en)</a:t>
            </a:r>
            <a:endParaRPr lang="en-US" sz="1500" dirty="0"/>
          </a:p>
          <a:p>
            <a:r>
              <a:rPr lang="fr-FR" sz="1500" i="1" dirty="0"/>
              <a:t>économie circulaire</a:t>
            </a:r>
            <a:r>
              <a:rPr lang="fr-FR" sz="1500" dirty="0"/>
              <a:t>: </a:t>
            </a:r>
            <a:r>
              <a:rPr lang="fr-FR" sz="1500" dirty="0" err="1"/>
              <a:t>circular</a:t>
            </a:r>
            <a:r>
              <a:rPr lang="fr-FR" sz="1500" dirty="0"/>
              <a:t> </a:t>
            </a:r>
            <a:r>
              <a:rPr lang="fr-FR" sz="1500" dirty="0" err="1"/>
              <a:t>economy</a:t>
            </a:r>
            <a:r>
              <a:rPr lang="fr-FR" sz="1500" dirty="0"/>
              <a:t> (en)</a:t>
            </a:r>
            <a:endParaRPr lang="en-US" sz="1500" dirty="0"/>
          </a:p>
          <a:p>
            <a:r>
              <a:rPr lang="fr-FR" sz="1500" i="1" dirty="0"/>
              <a:t>économie verte</a:t>
            </a:r>
            <a:r>
              <a:rPr lang="fr-FR" sz="1500" dirty="0"/>
              <a:t>: green </a:t>
            </a:r>
            <a:r>
              <a:rPr lang="fr-FR" sz="1500" dirty="0" err="1"/>
              <a:t>economy</a:t>
            </a:r>
            <a:r>
              <a:rPr lang="fr-FR" sz="1500" dirty="0"/>
              <a:t> (en)</a:t>
            </a:r>
            <a:endParaRPr lang="en-US" sz="1500" dirty="0"/>
          </a:p>
          <a:p>
            <a:r>
              <a:rPr lang="fr-FR" sz="1500" i="1" dirty="0"/>
              <a:t>électrosynthèse microbienne</a:t>
            </a:r>
            <a:r>
              <a:rPr lang="fr-FR" sz="1500" dirty="0"/>
              <a:t>: </a:t>
            </a:r>
            <a:r>
              <a:rPr lang="fr-FR" sz="1500" dirty="0" err="1"/>
              <a:t>microbial</a:t>
            </a:r>
            <a:r>
              <a:rPr lang="fr-FR" sz="1500" dirty="0"/>
              <a:t> </a:t>
            </a:r>
            <a:r>
              <a:rPr lang="fr-FR" sz="1500" dirty="0" err="1"/>
              <a:t>electrosynthesis</a:t>
            </a:r>
            <a:r>
              <a:rPr lang="fr-FR" sz="1500" dirty="0"/>
              <a:t> (en), MES (en)</a:t>
            </a:r>
            <a:endParaRPr lang="en-US" sz="1500" dirty="0"/>
          </a:p>
          <a:p>
            <a:r>
              <a:rPr lang="mk-MK" sz="1500" i="1" dirty="0" err="1"/>
              <a:t>espèce</a:t>
            </a:r>
            <a:r>
              <a:rPr lang="mk-MK" sz="1500" i="1" dirty="0"/>
              <a:t> </a:t>
            </a:r>
            <a:r>
              <a:rPr lang="mk-MK" sz="1500" i="1" dirty="0" err="1"/>
              <a:t>exotique</a:t>
            </a:r>
            <a:r>
              <a:rPr lang="fr-FR" sz="1500" dirty="0"/>
              <a:t>: </a:t>
            </a:r>
            <a:r>
              <a:rPr lang="fr-FR" sz="1500" dirty="0" err="1"/>
              <a:t>alien</a:t>
            </a:r>
            <a:r>
              <a:rPr lang="fr-FR" sz="1500" dirty="0"/>
              <a:t> </a:t>
            </a:r>
            <a:r>
              <a:rPr lang="fr-FR" sz="1500" dirty="0" err="1"/>
              <a:t>species</a:t>
            </a:r>
            <a:r>
              <a:rPr lang="fr-FR" sz="1500" dirty="0"/>
              <a:t> (en), </a:t>
            </a:r>
            <a:r>
              <a:rPr lang="fr-FR" sz="1500" dirty="0" err="1"/>
              <a:t>allochthonous</a:t>
            </a:r>
            <a:r>
              <a:rPr lang="fr-FR" sz="1500" dirty="0"/>
              <a:t> </a:t>
            </a:r>
            <a:r>
              <a:rPr lang="fr-FR" sz="1500" dirty="0" err="1"/>
              <a:t>species</a:t>
            </a:r>
            <a:r>
              <a:rPr lang="fr-FR" sz="1500" dirty="0"/>
              <a:t> (en), </a:t>
            </a:r>
            <a:r>
              <a:rPr lang="fr-FR" sz="1500" dirty="0" err="1"/>
              <a:t>exotic</a:t>
            </a:r>
            <a:r>
              <a:rPr lang="fr-FR" sz="1500" dirty="0"/>
              <a:t> </a:t>
            </a:r>
            <a:r>
              <a:rPr lang="fr-FR" sz="1500" dirty="0" err="1"/>
              <a:t>species</a:t>
            </a:r>
            <a:r>
              <a:rPr lang="fr-FR" sz="1500" dirty="0"/>
              <a:t> (en), non-native </a:t>
            </a:r>
            <a:r>
              <a:rPr lang="fr-FR" sz="1500" dirty="0" err="1"/>
              <a:t>species</a:t>
            </a:r>
            <a:r>
              <a:rPr lang="fr-FR" sz="1500" dirty="0"/>
              <a:t> (en)</a:t>
            </a:r>
            <a:endParaRPr lang="en-US" sz="1500" dirty="0"/>
          </a:p>
          <a:p>
            <a:r>
              <a:rPr lang="fr-FR" sz="1500" i="1" dirty="0"/>
              <a:t>espèce parapluie</a:t>
            </a:r>
            <a:r>
              <a:rPr lang="fr-FR" sz="1500" dirty="0"/>
              <a:t>: </a:t>
            </a:r>
            <a:r>
              <a:rPr lang="fr-FR" sz="1500" dirty="0" err="1"/>
              <a:t>umbrella</a:t>
            </a:r>
            <a:r>
              <a:rPr lang="fr-FR" sz="1500" dirty="0"/>
              <a:t> </a:t>
            </a:r>
            <a:r>
              <a:rPr lang="fr-FR" sz="1500" dirty="0" err="1"/>
              <a:t>species</a:t>
            </a:r>
            <a:r>
              <a:rPr lang="fr-FR" sz="1500" dirty="0"/>
              <a:t> (en)</a:t>
            </a:r>
            <a:endParaRPr lang="en-US" sz="1500" dirty="0"/>
          </a:p>
          <a:p>
            <a:r>
              <a:rPr lang="fr-FR" sz="1500" i="1" dirty="0"/>
              <a:t>génie de l'environnement</a:t>
            </a:r>
            <a:r>
              <a:rPr lang="fr-FR" sz="1500" dirty="0"/>
              <a:t>: </a:t>
            </a:r>
            <a:r>
              <a:rPr lang="fr-FR" sz="1500" dirty="0" err="1"/>
              <a:t>environmental</a:t>
            </a:r>
            <a:r>
              <a:rPr lang="fr-FR" sz="1500" dirty="0"/>
              <a:t> engineering (en)</a:t>
            </a:r>
            <a:endParaRPr lang="en-US" sz="1500" dirty="0"/>
          </a:p>
          <a:p>
            <a:r>
              <a:rPr lang="fr-FR" sz="1500" i="1" dirty="0"/>
              <a:t>gestion intégrée</a:t>
            </a:r>
            <a:r>
              <a:rPr lang="fr-FR" sz="1500" dirty="0"/>
              <a:t>: </a:t>
            </a:r>
            <a:r>
              <a:rPr lang="fr-FR" sz="1500" dirty="0" err="1"/>
              <a:t>comprehensive</a:t>
            </a:r>
            <a:r>
              <a:rPr lang="fr-FR" sz="1500" dirty="0"/>
              <a:t> </a:t>
            </a:r>
            <a:r>
              <a:rPr lang="fr-FR" sz="1500" dirty="0" err="1"/>
              <a:t>approach</a:t>
            </a:r>
            <a:r>
              <a:rPr lang="fr-FR" sz="1500" dirty="0"/>
              <a:t> (en), </a:t>
            </a:r>
            <a:r>
              <a:rPr lang="fr-FR" sz="1500" dirty="0" err="1"/>
              <a:t>integrated</a:t>
            </a:r>
            <a:r>
              <a:rPr lang="fr-FR" sz="1500" dirty="0"/>
              <a:t> management (en)</a:t>
            </a:r>
            <a:endParaRPr lang="en-US" sz="1500" dirty="0"/>
          </a:p>
          <a:p>
            <a:r>
              <a:rPr lang="fr-FR" sz="1500" i="1" dirty="0"/>
              <a:t>mesure compensatoire</a:t>
            </a:r>
            <a:r>
              <a:rPr lang="fr-FR" sz="1500" dirty="0"/>
              <a:t>: </a:t>
            </a:r>
            <a:r>
              <a:rPr lang="fr-FR" sz="1500" dirty="0" err="1"/>
              <a:t>compensatory</a:t>
            </a:r>
            <a:r>
              <a:rPr lang="fr-FR" sz="1500" dirty="0"/>
              <a:t> </a:t>
            </a:r>
            <a:r>
              <a:rPr lang="fr-FR" sz="1500" dirty="0" err="1"/>
              <a:t>measure</a:t>
            </a:r>
            <a:r>
              <a:rPr lang="fr-FR" sz="1500" dirty="0"/>
              <a:t> (en)</a:t>
            </a:r>
            <a:endParaRPr lang="en-US" sz="1500" dirty="0"/>
          </a:p>
          <a:p>
            <a:r>
              <a:rPr lang="fr-FR" sz="1500" i="1" dirty="0"/>
              <a:t>principe de participation</a:t>
            </a:r>
            <a:r>
              <a:rPr lang="fr-FR" sz="1500" dirty="0"/>
              <a:t>: participation </a:t>
            </a:r>
            <a:r>
              <a:rPr lang="fr-FR" sz="1500" dirty="0" err="1"/>
              <a:t>principle</a:t>
            </a:r>
            <a:r>
              <a:rPr lang="fr-FR" sz="1500" dirty="0"/>
              <a:t> (en)</a:t>
            </a:r>
            <a:endParaRPr lang="en-US" sz="1500" dirty="0"/>
          </a:p>
          <a:p>
            <a:r>
              <a:rPr lang="fr-FR" sz="1500" i="1" dirty="0"/>
              <a:t>principe de précaution</a:t>
            </a:r>
            <a:r>
              <a:rPr lang="fr-FR" sz="1500" dirty="0"/>
              <a:t>: </a:t>
            </a:r>
            <a:r>
              <a:rPr lang="fr-FR" sz="1500" dirty="0" err="1"/>
              <a:t>precautionary</a:t>
            </a:r>
            <a:r>
              <a:rPr lang="fr-FR" sz="1500" dirty="0"/>
              <a:t> </a:t>
            </a:r>
            <a:r>
              <a:rPr lang="fr-FR" sz="1500" dirty="0" err="1"/>
              <a:t>principle</a:t>
            </a:r>
            <a:r>
              <a:rPr lang="fr-FR" sz="1500" dirty="0"/>
              <a:t> (en), </a:t>
            </a:r>
            <a:r>
              <a:rPr lang="fr-FR" sz="1500" dirty="0" err="1"/>
              <a:t>Vorsorgeprinzip</a:t>
            </a:r>
            <a:r>
              <a:rPr lang="fr-FR" sz="1500" dirty="0"/>
              <a:t> (de) ???</a:t>
            </a:r>
            <a:endParaRPr lang="en-US" sz="1500" dirty="0"/>
          </a:p>
          <a:p>
            <a:r>
              <a:rPr lang="fr-FR" sz="1500" i="1" dirty="0"/>
              <a:t>principe de prévention</a:t>
            </a:r>
            <a:r>
              <a:rPr lang="fr-FR" sz="1500" dirty="0"/>
              <a:t>: </a:t>
            </a:r>
            <a:r>
              <a:rPr lang="fr-FR" sz="1500" dirty="0" err="1"/>
              <a:t>prevention</a:t>
            </a:r>
            <a:r>
              <a:rPr lang="fr-FR" sz="1500" dirty="0"/>
              <a:t> </a:t>
            </a:r>
            <a:r>
              <a:rPr lang="fr-FR" sz="1500" dirty="0" err="1"/>
              <a:t>principle</a:t>
            </a:r>
            <a:r>
              <a:rPr lang="fr-FR" sz="1500" dirty="0"/>
              <a:t> (en)</a:t>
            </a:r>
            <a:endParaRPr lang="en-US" sz="1500" dirty="0"/>
          </a:p>
          <a:p>
            <a:r>
              <a:rPr lang="fr-FR" sz="1500" i="1" dirty="0"/>
              <a:t>réservoir de biodiversité</a:t>
            </a:r>
            <a:r>
              <a:rPr lang="fr-FR" sz="1500" dirty="0"/>
              <a:t>: </a:t>
            </a:r>
            <a:r>
              <a:rPr lang="fr-FR" sz="1500" dirty="0" err="1"/>
              <a:t>reservoir</a:t>
            </a:r>
            <a:r>
              <a:rPr lang="fr-FR" sz="1500" dirty="0"/>
              <a:t> of </a:t>
            </a:r>
            <a:r>
              <a:rPr lang="fr-FR" sz="1500" dirty="0" err="1"/>
              <a:t>biodiversity</a:t>
            </a:r>
            <a:r>
              <a:rPr lang="fr-FR" sz="1500" dirty="0"/>
              <a:t> (en)</a:t>
            </a:r>
            <a:endParaRPr lang="en-US" sz="1500" dirty="0"/>
          </a:p>
          <a:p>
            <a:r>
              <a:rPr lang="fr-FR" sz="1500" i="1" dirty="0"/>
              <a:t>risque majeur</a:t>
            </a:r>
            <a:r>
              <a:rPr lang="fr-FR" sz="1500" dirty="0"/>
              <a:t>: major </a:t>
            </a:r>
            <a:r>
              <a:rPr lang="fr-FR" sz="1500" dirty="0" err="1"/>
              <a:t>risk</a:t>
            </a:r>
            <a:r>
              <a:rPr lang="fr-FR" sz="1500" dirty="0"/>
              <a:t> (en)</a:t>
            </a:r>
            <a:endParaRPr lang="en-US" sz="1500" dirty="0"/>
          </a:p>
          <a:p>
            <a:r>
              <a:rPr lang="fr-FR" sz="1500" i="1" dirty="0" err="1"/>
              <a:t>sauvageté</a:t>
            </a:r>
            <a:r>
              <a:rPr lang="fr-FR" sz="1500" dirty="0"/>
              <a:t>: </a:t>
            </a:r>
            <a:r>
              <a:rPr lang="fr-FR" sz="1500" dirty="0" err="1"/>
              <a:t>wilderness</a:t>
            </a:r>
            <a:r>
              <a:rPr lang="fr-FR" sz="1500" dirty="0"/>
              <a:t> (en), </a:t>
            </a:r>
            <a:r>
              <a:rPr lang="fr-FR" sz="1500" dirty="0" err="1"/>
              <a:t>Wildnis</a:t>
            </a:r>
            <a:r>
              <a:rPr lang="fr-FR" sz="1500" dirty="0"/>
              <a:t> (de)</a:t>
            </a:r>
            <a:endParaRPr lang="en-US" sz="1500" dirty="0"/>
          </a:p>
          <a:p>
            <a:r>
              <a:rPr lang="fr-FR" sz="1500" i="1" dirty="0"/>
              <a:t>sécurité industrielle</a:t>
            </a:r>
            <a:r>
              <a:rPr lang="fr-FR" sz="1500" dirty="0"/>
              <a:t>: </a:t>
            </a:r>
            <a:r>
              <a:rPr lang="fr-FR" sz="1500" dirty="0" err="1"/>
              <a:t>industrial</a:t>
            </a:r>
            <a:r>
              <a:rPr lang="fr-FR" sz="1500" dirty="0"/>
              <a:t> </a:t>
            </a:r>
            <a:r>
              <a:rPr lang="fr-FR" sz="1500" dirty="0" err="1"/>
              <a:t>safety</a:t>
            </a:r>
            <a:r>
              <a:rPr lang="fr-FR" sz="1500" dirty="0"/>
              <a:t> (en)</a:t>
            </a:r>
            <a:endParaRPr lang="en-US" sz="1500" dirty="0"/>
          </a:p>
          <a:p>
            <a:r>
              <a:rPr lang="fr-FR" sz="1500" i="1" dirty="0"/>
              <a:t>service écosystémique</a:t>
            </a:r>
            <a:r>
              <a:rPr lang="fr-FR" sz="1500" dirty="0"/>
              <a:t>: </a:t>
            </a:r>
            <a:r>
              <a:rPr lang="fr-FR" sz="1500" dirty="0" err="1"/>
              <a:t>ecosystem</a:t>
            </a:r>
            <a:r>
              <a:rPr lang="fr-FR" sz="1500" dirty="0"/>
              <a:t> service (en) </a:t>
            </a:r>
            <a:r>
              <a:rPr lang="fr-FR" sz="1500" i="1" dirty="0" smtClean="0"/>
              <a:t>sûreté </a:t>
            </a:r>
            <a:r>
              <a:rPr lang="fr-FR" sz="1500" i="1" dirty="0"/>
              <a:t>industrielle</a:t>
            </a:r>
            <a:r>
              <a:rPr lang="fr-FR" sz="1500" dirty="0"/>
              <a:t>: </a:t>
            </a:r>
            <a:r>
              <a:rPr lang="fr-FR" sz="1500" dirty="0" err="1"/>
              <a:t>industrial</a:t>
            </a:r>
            <a:r>
              <a:rPr lang="fr-FR" sz="1500" dirty="0"/>
              <a:t> </a:t>
            </a:r>
            <a:r>
              <a:rPr lang="fr-FR" sz="1500" dirty="0" err="1"/>
              <a:t>security</a:t>
            </a:r>
            <a:r>
              <a:rPr lang="fr-FR" sz="1500" dirty="0"/>
              <a:t> (en)</a:t>
            </a:r>
            <a:endParaRPr lang="en-US" sz="1500" dirty="0"/>
          </a:p>
          <a:p>
            <a:r>
              <a:rPr lang="fr-FR" sz="1500" i="1" dirty="0"/>
              <a:t>unité de réduction certifiée des émissions</a:t>
            </a:r>
            <a:r>
              <a:rPr lang="fr-FR" sz="1500" dirty="0"/>
              <a:t>: </a:t>
            </a:r>
            <a:r>
              <a:rPr lang="fr-FR" sz="1500" dirty="0" err="1"/>
              <a:t>certified</a:t>
            </a:r>
            <a:r>
              <a:rPr lang="fr-FR" sz="1500" dirty="0"/>
              <a:t> </a:t>
            </a:r>
            <a:r>
              <a:rPr lang="fr-FR" sz="1500" dirty="0" err="1"/>
              <a:t>emission</a:t>
            </a:r>
            <a:r>
              <a:rPr lang="fr-FR" sz="1500" dirty="0"/>
              <a:t> </a:t>
            </a:r>
            <a:r>
              <a:rPr lang="fr-FR" sz="1500" dirty="0" err="1"/>
              <a:t>reduction</a:t>
            </a:r>
            <a:r>
              <a:rPr lang="fr-FR" sz="1500" dirty="0"/>
              <a:t> (en), CER (en), </a:t>
            </a:r>
            <a:r>
              <a:rPr lang="fr-FR" sz="1500" dirty="0" err="1"/>
              <a:t>certified</a:t>
            </a:r>
            <a:r>
              <a:rPr lang="fr-FR" sz="1500" dirty="0"/>
              <a:t> </a:t>
            </a:r>
            <a:r>
              <a:rPr lang="fr-FR" sz="1500" dirty="0" err="1"/>
              <a:t>emission</a:t>
            </a:r>
            <a:r>
              <a:rPr lang="fr-FR" sz="1500" dirty="0"/>
              <a:t> </a:t>
            </a:r>
            <a:r>
              <a:rPr lang="fr-FR" sz="1500" dirty="0" err="1"/>
              <a:t>reduction</a:t>
            </a:r>
            <a:r>
              <a:rPr lang="fr-FR" sz="1500" dirty="0"/>
              <a:t> unit (en), CERU (en)</a:t>
            </a:r>
            <a:endParaRPr lang="en-US" sz="1500" dirty="0"/>
          </a:p>
          <a:p>
            <a:r>
              <a:rPr lang="fr-FR" sz="1500" i="1" dirty="0"/>
              <a:t>zone à émissions limitées</a:t>
            </a:r>
            <a:r>
              <a:rPr lang="fr-FR" sz="1500" dirty="0"/>
              <a:t>: </a:t>
            </a:r>
            <a:r>
              <a:rPr lang="fr-FR" sz="1500" dirty="0" err="1"/>
              <a:t>low</a:t>
            </a:r>
            <a:r>
              <a:rPr lang="fr-FR" sz="1500" dirty="0"/>
              <a:t> </a:t>
            </a:r>
            <a:r>
              <a:rPr lang="fr-FR" sz="1500" dirty="0" err="1"/>
              <a:t>emission</a:t>
            </a:r>
            <a:r>
              <a:rPr lang="fr-FR" sz="1500" dirty="0"/>
              <a:t> zone (en), LEZ (en</a:t>
            </a:r>
            <a:r>
              <a:rPr lang="fr-FR" sz="1500" dirty="0" smtClean="0"/>
              <a:t>)</a:t>
            </a:r>
            <a:endParaRPr lang="en-US" sz="1500" dirty="0"/>
          </a:p>
        </p:txBody>
      </p:sp>
    </p:spTree>
    <p:extLst>
      <p:ext uri="{BB962C8B-B14F-4D97-AF65-F5344CB8AC3E}">
        <p14:creationId xmlns:p14="http://schemas.microsoft.com/office/powerpoint/2010/main" val="2308381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b="1" dirty="0" smtClean="0"/>
              <a:t>6 Préfixes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fr-FR" i="1" dirty="0" smtClean="0"/>
              <a:t>agro-</a:t>
            </a:r>
            <a:r>
              <a:rPr lang="fr-FR" dirty="0" smtClean="0"/>
              <a:t> Élément</a:t>
            </a:r>
            <a:r>
              <a:rPr lang="fr-FR" dirty="0"/>
              <a:t>, du grec </a:t>
            </a:r>
            <a:r>
              <a:rPr lang="fr-FR" i="1" dirty="0"/>
              <a:t>agros</a:t>
            </a:r>
            <a:r>
              <a:rPr lang="fr-FR" dirty="0"/>
              <a:t> « champ », qui signifie « de l'agriculture ». </a:t>
            </a:r>
            <a:endParaRPr lang="en-US" dirty="0"/>
          </a:p>
          <a:p>
            <a:r>
              <a:rPr lang="fr-FR" i="1" dirty="0" smtClean="0"/>
              <a:t>bio-</a:t>
            </a:r>
            <a:r>
              <a:rPr lang="fr-FR" dirty="0" smtClean="0"/>
              <a:t> </a:t>
            </a:r>
            <a:r>
              <a:rPr lang="fr-FR" dirty="0"/>
              <a:t>Élément, du grec </a:t>
            </a:r>
            <a:r>
              <a:rPr lang="fr-FR" i="1" dirty="0"/>
              <a:t>bios</a:t>
            </a:r>
            <a:r>
              <a:rPr lang="fr-FR" dirty="0"/>
              <a:t> « vie ».  Les composés récents sont didactiques et servent généralement à désigner le rapport entre une science, une technique et la biologie.) (PR): bioaccumulation; bioamplification; biocénose; biodégradabilité; biodégradable; biodégradation totale; biodiversité; bioénergie; bioplastique; </a:t>
            </a:r>
            <a:r>
              <a:rPr lang="fr-FR" dirty="0" err="1"/>
              <a:t>bioréhabilitation</a:t>
            </a:r>
            <a:r>
              <a:rPr lang="fr-FR" dirty="0"/>
              <a:t>; </a:t>
            </a:r>
            <a:r>
              <a:rPr lang="fr-FR" dirty="0" err="1"/>
              <a:t>biosourcé</a:t>
            </a:r>
            <a:r>
              <a:rPr lang="fr-FR" dirty="0"/>
              <a:t>; biotope; bioturbation; </a:t>
            </a:r>
            <a:endParaRPr lang="en-US" dirty="0"/>
          </a:p>
          <a:p>
            <a:r>
              <a:rPr lang="fr-FR" i="1" dirty="0" smtClean="0"/>
              <a:t>éco-</a:t>
            </a:r>
            <a:r>
              <a:rPr lang="fr-FR" dirty="0" smtClean="0"/>
              <a:t> </a:t>
            </a:r>
            <a:r>
              <a:rPr lang="fr-FR" dirty="0"/>
              <a:t>Élément, du grec </a:t>
            </a:r>
            <a:r>
              <a:rPr lang="fr-FR" i="1" dirty="0" err="1"/>
              <a:t>oikos</a:t>
            </a:r>
            <a:r>
              <a:rPr lang="fr-FR" dirty="0"/>
              <a:t> « maison, habitat », qui sert à former des mots avec le sens de « choses domestiques » ou, plus souvent, « milieu naturel, environnement », d'après écologie. (PR): </a:t>
            </a:r>
            <a:r>
              <a:rPr lang="fr-FR" i="1" dirty="0"/>
              <a:t>éco-industrie</a:t>
            </a:r>
            <a:r>
              <a:rPr lang="fr-FR" dirty="0"/>
              <a:t>; </a:t>
            </a:r>
            <a:r>
              <a:rPr lang="fr-FR" dirty="0" err="1"/>
              <a:t>écobénéfice</a:t>
            </a:r>
            <a:r>
              <a:rPr lang="fr-FR" dirty="0"/>
              <a:t>; </a:t>
            </a:r>
            <a:r>
              <a:rPr lang="fr-FR" dirty="0" err="1"/>
              <a:t>écocertification</a:t>
            </a:r>
            <a:r>
              <a:rPr lang="fr-FR" dirty="0"/>
              <a:t>; </a:t>
            </a:r>
            <a:r>
              <a:rPr lang="fr-FR" dirty="0" err="1"/>
              <a:t>écocité</a:t>
            </a:r>
            <a:r>
              <a:rPr lang="fr-FR" dirty="0"/>
              <a:t>; écoconception; </a:t>
            </a:r>
            <a:r>
              <a:rPr lang="fr-FR" dirty="0" err="1"/>
              <a:t>écocondition</a:t>
            </a:r>
            <a:r>
              <a:rPr lang="fr-FR" dirty="0"/>
              <a:t>; </a:t>
            </a:r>
            <a:r>
              <a:rPr lang="fr-FR" dirty="0" err="1"/>
              <a:t>écoconformité</a:t>
            </a:r>
            <a:r>
              <a:rPr lang="fr-FR" dirty="0"/>
              <a:t>; écodéveloppement; </a:t>
            </a:r>
            <a:r>
              <a:rPr lang="fr-FR" dirty="0" err="1"/>
              <a:t>écoquartier</a:t>
            </a:r>
            <a:r>
              <a:rPr lang="fr-FR" dirty="0"/>
              <a:t>; écosystème; écotaxe; écotechnologie; </a:t>
            </a:r>
            <a:r>
              <a:rPr lang="fr-FR" dirty="0" err="1"/>
              <a:t>écotoxicologie</a:t>
            </a:r>
            <a:r>
              <a:rPr lang="fr-FR" dirty="0"/>
              <a:t>; écotype; (empreinte écologique); émulation écologique; génie écologique; </a:t>
            </a:r>
            <a:endParaRPr lang="en-US" dirty="0"/>
          </a:p>
          <a:p>
            <a:r>
              <a:rPr lang="fr-FR" i="1" dirty="0" err="1"/>
              <a:t>hydr</a:t>
            </a:r>
            <a:r>
              <a:rPr lang="fr-FR" i="1" dirty="0"/>
              <a:t>(o)-, -hydre</a:t>
            </a:r>
            <a:r>
              <a:rPr lang="fr-FR" dirty="0"/>
              <a:t>: 1   Éléments, du grec </a:t>
            </a:r>
            <a:r>
              <a:rPr lang="fr-FR" dirty="0" err="1"/>
              <a:t>hudôr</a:t>
            </a:r>
            <a:r>
              <a:rPr lang="fr-FR" dirty="0"/>
              <a:t> « eau »: hydrolienne; </a:t>
            </a:r>
            <a:r>
              <a:rPr lang="fr-FR" dirty="0" err="1"/>
              <a:t>hydrostratégie</a:t>
            </a:r>
            <a:r>
              <a:rPr lang="fr-FR" dirty="0"/>
              <a:t>;  </a:t>
            </a:r>
            <a:endParaRPr lang="en-US" dirty="0"/>
          </a:p>
          <a:p>
            <a:r>
              <a:rPr lang="fr-FR" i="1" dirty="0" err="1"/>
              <a:t>ox</a:t>
            </a:r>
            <a:r>
              <a:rPr lang="fr-FR" i="1" dirty="0"/>
              <a:t>(y</a:t>
            </a:r>
            <a:r>
              <a:rPr lang="fr-FR" i="1" dirty="0" smtClean="0"/>
              <a:t>)-</a:t>
            </a:r>
            <a:r>
              <a:rPr lang="fr-FR" dirty="0" smtClean="0"/>
              <a:t> </a:t>
            </a:r>
            <a:r>
              <a:rPr lang="fr-FR" dirty="0"/>
              <a:t>Élément, du grec </a:t>
            </a:r>
            <a:r>
              <a:rPr lang="fr-FR" i="1" dirty="0" err="1"/>
              <a:t>oxus</a:t>
            </a:r>
            <a:r>
              <a:rPr lang="fr-FR" dirty="0"/>
              <a:t> « pointu, acide », qui représente oxygène.: </a:t>
            </a:r>
            <a:r>
              <a:rPr lang="fr-FR" dirty="0" err="1"/>
              <a:t>oxycombustion</a:t>
            </a:r>
            <a:r>
              <a:rPr lang="fr-FR" dirty="0"/>
              <a:t>;</a:t>
            </a:r>
            <a:endParaRPr lang="en-US" dirty="0"/>
          </a:p>
          <a:p>
            <a:r>
              <a:rPr lang="fr-FR" i="1" dirty="0" smtClean="0"/>
              <a:t>péri-</a:t>
            </a:r>
            <a:r>
              <a:rPr lang="fr-FR" dirty="0"/>
              <a:t> </a:t>
            </a:r>
            <a:r>
              <a:rPr lang="fr-FR" dirty="0" smtClean="0"/>
              <a:t>Élément</a:t>
            </a:r>
            <a:r>
              <a:rPr lang="fr-FR" dirty="0"/>
              <a:t>, du grec </a:t>
            </a:r>
            <a:r>
              <a:rPr lang="fr-FR" i="1" dirty="0" err="1"/>
              <a:t>peri</a:t>
            </a:r>
            <a:r>
              <a:rPr lang="fr-FR" dirty="0"/>
              <a:t> « autour (de) ».  ➙ </a:t>
            </a:r>
            <a:r>
              <a:rPr lang="fr-FR" dirty="0" err="1"/>
              <a:t>circum</a:t>
            </a:r>
            <a:r>
              <a:rPr lang="fr-FR" dirty="0"/>
              <a:t>-.: </a:t>
            </a:r>
            <a:r>
              <a:rPr lang="fr-FR" i="1" dirty="0" err="1"/>
              <a:t>phytoréhabilitation</a:t>
            </a:r>
            <a:r>
              <a:rPr lang="fr-FR" dirty="0"/>
              <a:t>;</a:t>
            </a:r>
            <a:endParaRPr lang="en-US" dirty="0"/>
          </a:p>
          <a:p>
            <a:endParaRPr lang="en-US" dirty="0"/>
          </a:p>
        </p:txBody>
      </p:sp>
    </p:spTree>
    <p:extLst>
      <p:ext uri="{BB962C8B-B14F-4D97-AF65-F5344CB8AC3E}">
        <p14:creationId xmlns:p14="http://schemas.microsoft.com/office/powerpoint/2010/main" val="2778876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Catégorie</a:t>
            </a:r>
            <a:r>
              <a:rPr lang="en-US" dirty="0" smtClean="0"/>
              <a:t> </a:t>
            </a:r>
            <a:r>
              <a:rPr lang="fr-FR" dirty="0" smtClean="0"/>
              <a:t>grammaticale</a:t>
            </a:r>
            <a:endParaRPr lang="fr-FR" dirty="0"/>
          </a:p>
        </p:txBody>
      </p:sp>
      <p:sp>
        <p:nvSpPr>
          <p:cNvPr id="3" name="Content Placeholder 2"/>
          <p:cNvSpPr>
            <a:spLocks noGrp="1"/>
          </p:cNvSpPr>
          <p:nvPr>
            <p:ph idx="1"/>
          </p:nvPr>
        </p:nvSpPr>
        <p:spPr/>
        <p:txBody>
          <a:bodyPr numCol="3">
            <a:normAutofit fontScale="62500" lnSpcReduction="20000"/>
          </a:bodyPr>
          <a:lstStyle/>
          <a:p>
            <a:pPr algn="ctr"/>
            <a:r>
              <a:rPr lang="fr-FR" b="1" dirty="0"/>
              <a:t>NOM</a:t>
            </a:r>
            <a:r>
              <a:rPr lang="fr-FR" dirty="0"/>
              <a:t>: </a:t>
            </a:r>
            <a:r>
              <a:rPr lang="fr-FR" b="1" dirty="0"/>
              <a:t>49</a:t>
            </a:r>
            <a:endParaRPr lang="en-US" dirty="0"/>
          </a:p>
          <a:p>
            <a:r>
              <a:rPr lang="fr-FR" dirty="0"/>
              <a:t>agro-écologie; </a:t>
            </a:r>
            <a:r>
              <a:rPr lang="fr-FR" dirty="0" err="1"/>
              <a:t>anaérocombustion</a:t>
            </a:r>
            <a:r>
              <a:rPr lang="fr-FR" dirty="0"/>
              <a:t>; bioaccumulation; bioamplification; biocénose; biodégradabilité; biodégradable; biodiversité; bioénergie; bioplastique; </a:t>
            </a:r>
            <a:r>
              <a:rPr lang="fr-FR" dirty="0" err="1"/>
              <a:t>bioréhabilitation</a:t>
            </a:r>
            <a:r>
              <a:rPr lang="fr-FR" dirty="0"/>
              <a:t>; </a:t>
            </a:r>
            <a:r>
              <a:rPr lang="fr-FR" dirty="0" err="1"/>
              <a:t>biosourcé</a:t>
            </a:r>
            <a:r>
              <a:rPr lang="fr-FR" dirty="0"/>
              <a:t>; biotope; bioturbation; cadrage; </a:t>
            </a:r>
            <a:r>
              <a:rPr lang="fr-FR" dirty="0" err="1"/>
              <a:t>cindynique</a:t>
            </a:r>
            <a:r>
              <a:rPr lang="fr-FR" dirty="0"/>
              <a:t>; compostage; crib; </a:t>
            </a:r>
            <a:r>
              <a:rPr lang="fr-FR" dirty="0" err="1"/>
              <a:t>diatomiste</a:t>
            </a:r>
            <a:r>
              <a:rPr lang="fr-FR" dirty="0"/>
              <a:t>; </a:t>
            </a:r>
            <a:r>
              <a:rPr lang="fr-FR" dirty="0" err="1"/>
              <a:t>écobénéfice</a:t>
            </a:r>
            <a:r>
              <a:rPr lang="fr-FR" dirty="0"/>
              <a:t>; </a:t>
            </a:r>
            <a:r>
              <a:rPr lang="fr-FR" dirty="0" err="1"/>
              <a:t>écocertification</a:t>
            </a:r>
            <a:r>
              <a:rPr lang="fr-FR" dirty="0"/>
              <a:t>; </a:t>
            </a:r>
            <a:r>
              <a:rPr lang="fr-FR" dirty="0" err="1"/>
              <a:t>écocité</a:t>
            </a:r>
            <a:r>
              <a:rPr lang="fr-FR" dirty="0"/>
              <a:t>; écoconception; </a:t>
            </a:r>
            <a:r>
              <a:rPr lang="fr-FR" dirty="0" err="1"/>
              <a:t>écocondition</a:t>
            </a:r>
            <a:r>
              <a:rPr lang="fr-FR" dirty="0"/>
              <a:t>; </a:t>
            </a:r>
            <a:r>
              <a:rPr lang="fr-FR" dirty="0" err="1"/>
              <a:t>écoconformité</a:t>
            </a:r>
            <a:r>
              <a:rPr lang="fr-FR" dirty="0"/>
              <a:t>; écodéveloppement; éco-industrie; </a:t>
            </a:r>
            <a:r>
              <a:rPr lang="fr-FR" dirty="0" err="1"/>
              <a:t>écoquartier</a:t>
            </a:r>
            <a:r>
              <a:rPr lang="fr-FR" dirty="0"/>
              <a:t>; écosystème; écotaxe; écotechnologie; </a:t>
            </a:r>
            <a:r>
              <a:rPr lang="fr-FR" dirty="0" err="1"/>
              <a:t>écotoxicologie</a:t>
            </a:r>
            <a:r>
              <a:rPr lang="fr-FR" dirty="0"/>
              <a:t>; écotype; </a:t>
            </a:r>
            <a:r>
              <a:rPr lang="fr-FR" dirty="0" err="1"/>
              <a:t>étrépage</a:t>
            </a:r>
            <a:r>
              <a:rPr lang="fr-FR" dirty="0"/>
              <a:t>; </a:t>
            </a:r>
            <a:r>
              <a:rPr lang="fr-FR" dirty="0" err="1"/>
              <a:t>expologie</a:t>
            </a:r>
            <a:r>
              <a:rPr lang="fr-FR" dirty="0"/>
              <a:t>; filtrage; </a:t>
            </a:r>
            <a:r>
              <a:rPr lang="fr-FR" dirty="0" err="1"/>
              <a:t>géoingénierie</a:t>
            </a:r>
            <a:r>
              <a:rPr lang="fr-FR" dirty="0"/>
              <a:t>; hydrolienne; </a:t>
            </a:r>
            <a:r>
              <a:rPr lang="fr-FR" dirty="0" err="1"/>
              <a:t>hydrostratégie</a:t>
            </a:r>
            <a:r>
              <a:rPr lang="fr-FR" dirty="0"/>
              <a:t>; </a:t>
            </a:r>
            <a:r>
              <a:rPr lang="fr-FR" dirty="0" err="1"/>
              <a:t>lombrifiltration</a:t>
            </a:r>
            <a:r>
              <a:rPr lang="fr-FR" dirty="0"/>
              <a:t>; mitigation; </a:t>
            </a:r>
            <a:r>
              <a:rPr lang="fr-FR" dirty="0" err="1"/>
              <a:t>oxycombustion</a:t>
            </a:r>
            <a:r>
              <a:rPr lang="fr-FR" dirty="0"/>
              <a:t>; périurbanisation; </a:t>
            </a:r>
            <a:r>
              <a:rPr lang="fr-FR" dirty="0" err="1"/>
              <a:t>phytoréhabilitation</a:t>
            </a:r>
            <a:r>
              <a:rPr lang="fr-FR" dirty="0"/>
              <a:t>; </a:t>
            </a:r>
            <a:r>
              <a:rPr lang="fr-FR" dirty="0" err="1"/>
              <a:t>reméandrage</a:t>
            </a:r>
            <a:r>
              <a:rPr lang="fr-FR" dirty="0"/>
              <a:t>; résilience; rurbanisation; </a:t>
            </a:r>
            <a:r>
              <a:rPr lang="fr-FR" dirty="0" err="1"/>
              <a:t>sauvageté</a:t>
            </a:r>
            <a:r>
              <a:rPr lang="fr-FR" dirty="0"/>
              <a:t>; silhouette;  </a:t>
            </a:r>
            <a:endParaRPr lang="en-US" dirty="0" smtClean="0"/>
          </a:p>
          <a:p>
            <a:pPr algn="ctr"/>
            <a:r>
              <a:rPr lang="fr-FR" b="1" dirty="0" smtClean="0"/>
              <a:t>N+N: 2</a:t>
            </a:r>
            <a:endParaRPr lang="en-US" dirty="0" smtClean="0"/>
          </a:p>
          <a:p>
            <a:r>
              <a:rPr lang="fr-FR" dirty="0" smtClean="0"/>
              <a:t>espèce parapluie, ornithologue amateur </a:t>
            </a:r>
            <a:endParaRPr lang="en-US" dirty="0"/>
          </a:p>
          <a:p>
            <a:pPr algn="ctr"/>
            <a:r>
              <a:rPr lang="fr-FR" b="1" dirty="0" err="1"/>
              <a:t>N+N+de+N</a:t>
            </a:r>
            <a:r>
              <a:rPr lang="fr-FR" b="1" dirty="0"/>
              <a:t>: 1</a:t>
            </a:r>
            <a:endParaRPr lang="en-US" dirty="0"/>
          </a:p>
          <a:p>
            <a:r>
              <a:rPr lang="fr-FR" dirty="0"/>
              <a:t>espèce clé de </a:t>
            </a:r>
            <a:r>
              <a:rPr lang="fr-FR" dirty="0" smtClean="0"/>
              <a:t>voûte</a:t>
            </a:r>
            <a:r>
              <a:rPr lang="fr-FR" dirty="0"/>
              <a:t> </a:t>
            </a:r>
            <a:endParaRPr lang="en-US" dirty="0"/>
          </a:p>
          <a:p>
            <a:pPr algn="ctr"/>
            <a:r>
              <a:rPr lang="fr-FR" b="1" dirty="0" err="1"/>
              <a:t>N+Adj</a:t>
            </a:r>
            <a:r>
              <a:rPr lang="fr-FR" b="1" dirty="0"/>
              <a:t>.: 39</a:t>
            </a:r>
            <a:endParaRPr lang="en-US" dirty="0"/>
          </a:p>
          <a:p>
            <a:r>
              <a:rPr lang="fr-FR" dirty="0"/>
              <a:t>approche prudente; audit environnemental; changement climatique; compensation écologique; corridor biologique; croissance verte; déchet biodégradable; déchets interdits; diplomatie environnementale; eau bleue; eau météorique; eau verte; eaux grises; eaux noires; eaux usées; économie circulaire; économie verte; électrosynthèse microbienne; empreinte écologique; émulation écologique; énergie grise; espèce envahissante; espèce exotique; espèce </a:t>
            </a:r>
            <a:r>
              <a:rPr lang="fr-FR" dirty="0" err="1"/>
              <a:t>proliférante</a:t>
            </a:r>
            <a:r>
              <a:rPr lang="fr-FR" dirty="0"/>
              <a:t>; évaluation environnementale; génie écologique; gestion intégrée; ingénierie écologique; mesure compensatoire; mobilité durable; recyclage valorisant; report modal; risque majeur; sécurité industrielle; service écosystémique; sûreté industrielle; tarification incitative; trame verte; zone </a:t>
            </a:r>
            <a:r>
              <a:rPr lang="fr-FR" dirty="0" smtClean="0"/>
              <a:t>verte</a:t>
            </a:r>
            <a:endParaRPr lang="en-US" dirty="0"/>
          </a:p>
        </p:txBody>
      </p:sp>
    </p:spTree>
    <p:extLst>
      <p:ext uri="{BB962C8B-B14F-4D97-AF65-F5344CB8AC3E}">
        <p14:creationId xmlns:p14="http://schemas.microsoft.com/office/powerpoint/2010/main" val="1463292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numCol="3">
            <a:normAutofit fontScale="55000" lnSpcReduction="20000"/>
          </a:bodyPr>
          <a:lstStyle/>
          <a:p>
            <a:r>
              <a:rPr lang="fr-FR" b="1" dirty="0" err="1" smtClean="0"/>
              <a:t>N+Adj+Adj</a:t>
            </a:r>
            <a:r>
              <a:rPr lang="fr-FR" b="1" dirty="0" smtClean="0"/>
              <a:t>: </a:t>
            </a:r>
            <a:r>
              <a:rPr lang="fr-FR" b="1" dirty="0"/>
              <a:t>1</a:t>
            </a:r>
            <a:endParaRPr lang="en-US" dirty="0"/>
          </a:p>
          <a:p>
            <a:r>
              <a:rPr lang="fr-FR" dirty="0"/>
              <a:t>changement climatique </a:t>
            </a:r>
            <a:r>
              <a:rPr lang="fr-FR" dirty="0" smtClean="0"/>
              <a:t>anthropique</a:t>
            </a:r>
            <a:r>
              <a:rPr lang="fr-FR" dirty="0"/>
              <a:t> </a:t>
            </a:r>
            <a:endParaRPr lang="en-US" dirty="0"/>
          </a:p>
          <a:p>
            <a:r>
              <a:rPr lang="fr-FR" b="1" dirty="0" err="1"/>
              <a:t>N+Adj+de+N</a:t>
            </a:r>
            <a:r>
              <a:rPr lang="fr-FR" b="1" dirty="0"/>
              <a:t>: 2</a:t>
            </a:r>
            <a:endParaRPr lang="en-US" dirty="0"/>
          </a:p>
          <a:p>
            <a:r>
              <a:rPr lang="fr-FR" dirty="0"/>
              <a:t>valorisation énergétique des </a:t>
            </a:r>
            <a:r>
              <a:rPr lang="fr-FR" dirty="0" smtClean="0"/>
              <a:t>déchets, zone </a:t>
            </a:r>
            <a:r>
              <a:rPr lang="fr-FR" dirty="0"/>
              <a:t>critique de </a:t>
            </a:r>
            <a:r>
              <a:rPr lang="fr-FR" dirty="0" smtClean="0"/>
              <a:t>biodiversité</a:t>
            </a:r>
            <a:r>
              <a:rPr lang="fr-FR" dirty="0"/>
              <a:t> </a:t>
            </a:r>
            <a:endParaRPr lang="en-US" dirty="0"/>
          </a:p>
          <a:p>
            <a:r>
              <a:rPr lang="fr-FR" b="1" dirty="0" err="1"/>
              <a:t>N+de+N</a:t>
            </a:r>
            <a:r>
              <a:rPr lang="fr-FR" b="1" dirty="0"/>
              <a:t>: 21</a:t>
            </a:r>
            <a:endParaRPr lang="en-US" dirty="0"/>
          </a:p>
          <a:p>
            <a:r>
              <a:rPr lang="fr-FR" dirty="0"/>
              <a:t>anticipation des risques; artificialisation des sols; eau de ruissellement; effet de serre; étude de dangers; génie de l'environnement; imperméabilisation des sols; observation des oiseaux; principe de participation; principe de précaution; principe de prévention; puits de carbone; puits de carbone; récupération des déchets; recyclage des déchets; réduction des déchets; réservoir de biodiversité; stabilisation des déchets; verdissement d'image; vulnérabilité au climat; zone de </a:t>
            </a:r>
            <a:r>
              <a:rPr lang="fr-FR" dirty="0" smtClean="0"/>
              <a:t>friche</a:t>
            </a:r>
            <a:endParaRPr lang="en-US" dirty="0" smtClean="0"/>
          </a:p>
          <a:p>
            <a:r>
              <a:rPr lang="fr-FR" dirty="0"/>
              <a:t> </a:t>
            </a:r>
            <a:r>
              <a:rPr lang="fr-FR" b="1" dirty="0" err="1" smtClean="0"/>
              <a:t>N+de+N+N</a:t>
            </a:r>
            <a:r>
              <a:rPr lang="fr-FR" b="1" dirty="0"/>
              <a:t>: 1</a:t>
            </a:r>
            <a:endParaRPr lang="en-US" dirty="0"/>
          </a:p>
          <a:p>
            <a:r>
              <a:rPr lang="fr-FR" dirty="0"/>
              <a:t>principe du pollueur-payeur</a:t>
            </a:r>
            <a:endParaRPr lang="en-US" dirty="0"/>
          </a:p>
          <a:p>
            <a:r>
              <a:rPr lang="fr-FR" dirty="0"/>
              <a:t> </a:t>
            </a:r>
            <a:r>
              <a:rPr lang="fr-FR" b="1" dirty="0" err="1" smtClean="0"/>
              <a:t>N+de+N+Adj</a:t>
            </a:r>
            <a:r>
              <a:rPr lang="fr-FR" b="1" dirty="0"/>
              <a:t>: 1</a:t>
            </a:r>
            <a:endParaRPr lang="en-US" dirty="0"/>
          </a:p>
          <a:p>
            <a:r>
              <a:rPr lang="fr-FR" dirty="0"/>
              <a:t>technologie du charbon propre</a:t>
            </a:r>
            <a:endParaRPr lang="en-US" dirty="0"/>
          </a:p>
          <a:p>
            <a:r>
              <a:rPr lang="fr-FR" b="1" dirty="0"/>
              <a:t> </a:t>
            </a:r>
            <a:r>
              <a:rPr lang="fr-FR" b="1" dirty="0" smtClean="0"/>
              <a:t>N+de+N+de+N:1 </a:t>
            </a:r>
            <a:endParaRPr lang="en-US" dirty="0"/>
          </a:p>
          <a:p>
            <a:r>
              <a:rPr lang="fr-FR" dirty="0"/>
              <a:t>compensation des émissions de carbone</a:t>
            </a:r>
            <a:endParaRPr lang="en-US" dirty="0"/>
          </a:p>
          <a:p>
            <a:r>
              <a:rPr lang="fr-FR" dirty="0"/>
              <a:t> </a:t>
            </a:r>
            <a:r>
              <a:rPr lang="fr-FR" b="1" dirty="0" err="1" smtClean="0"/>
              <a:t>N+de+N+de+N+adj</a:t>
            </a:r>
            <a:r>
              <a:rPr lang="fr-FR" b="1" dirty="0"/>
              <a:t>: 2</a:t>
            </a:r>
            <a:endParaRPr lang="en-US" dirty="0"/>
          </a:p>
          <a:p>
            <a:r>
              <a:rPr lang="fr-FR" dirty="0"/>
              <a:t>dispositif de quotas d'émission cessibles; prévention des risques de catastrophes naturelles</a:t>
            </a:r>
            <a:endParaRPr lang="en-US" dirty="0"/>
          </a:p>
          <a:p>
            <a:r>
              <a:rPr lang="fr-FR" b="1" dirty="0" smtClean="0"/>
              <a:t>N+de+N+de+N+de+N:1 </a:t>
            </a:r>
            <a:endParaRPr lang="en-US" dirty="0"/>
          </a:p>
          <a:p>
            <a:r>
              <a:rPr lang="fr-FR" dirty="0"/>
              <a:t>analyse du cycle de vie d'un produit= Équivalent étranger : life cycle </a:t>
            </a:r>
            <a:r>
              <a:rPr lang="fr-FR" dirty="0" err="1"/>
              <a:t>analysis</a:t>
            </a:r>
            <a:r>
              <a:rPr lang="fr-FR" dirty="0"/>
              <a:t> (en), LCA (en), life cycle </a:t>
            </a:r>
            <a:r>
              <a:rPr lang="fr-FR" dirty="0" err="1"/>
              <a:t>assessment</a:t>
            </a:r>
            <a:r>
              <a:rPr lang="fr-FR" dirty="0"/>
              <a:t> (en), LCA (en)</a:t>
            </a:r>
            <a:endParaRPr lang="en-US" dirty="0"/>
          </a:p>
          <a:p>
            <a:r>
              <a:rPr lang="fr-FR" dirty="0"/>
              <a:t> </a:t>
            </a:r>
            <a:r>
              <a:rPr lang="en-US" b="1" dirty="0" smtClean="0"/>
              <a:t>N+D+N+PREP+ART+N</a:t>
            </a:r>
            <a:r>
              <a:rPr lang="en-US" b="1" dirty="0"/>
              <a:t>: 1</a:t>
            </a:r>
            <a:endParaRPr lang="en-US" dirty="0"/>
          </a:p>
          <a:p>
            <a:r>
              <a:rPr lang="fr-FR" dirty="0"/>
              <a:t>étude d'impact sur l'environnement</a:t>
            </a:r>
            <a:endParaRPr lang="en-US" dirty="0"/>
          </a:p>
          <a:p>
            <a:r>
              <a:rPr lang="fr-FR" dirty="0"/>
              <a:t> </a:t>
            </a:r>
            <a:r>
              <a:rPr lang="fr-FR" b="1" dirty="0" smtClean="0"/>
              <a:t>N+PREP+N</a:t>
            </a:r>
            <a:r>
              <a:rPr lang="fr-FR" b="1" dirty="0"/>
              <a:t>: 2</a:t>
            </a:r>
            <a:endParaRPr lang="en-US" dirty="0"/>
          </a:p>
          <a:p>
            <a:r>
              <a:rPr lang="fr-FR" dirty="0"/>
              <a:t>empreinte en eau; nettoyage par le </a:t>
            </a:r>
            <a:r>
              <a:rPr lang="fr-FR" dirty="0" smtClean="0"/>
              <a:t>ressac</a:t>
            </a:r>
            <a:r>
              <a:rPr lang="fr-FR" dirty="0"/>
              <a:t> </a:t>
            </a:r>
            <a:endParaRPr lang="en-US" dirty="0"/>
          </a:p>
          <a:p>
            <a:r>
              <a:rPr lang="fr-FR" b="1" dirty="0"/>
              <a:t>N+A+N+ADJ</a:t>
            </a:r>
            <a:r>
              <a:rPr lang="fr-FR" dirty="0"/>
              <a:t>: 3</a:t>
            </a:r>
            <a:endParaRPr lang="en-US" dirty="0"/>
          </a:p>
          <a:p>
            <a:r>
              <a:rPr lang="fr-FR" dirty="0"/>
              <a:t>pile à combustible microbienne; résistant au changement climatique; zone à émissions limitées</a:t>
            </a:r>
            <a:endParaRPr lang="en-US" dirty="0"/>
          </a:p>
          <a:p>
            <a:r>
              <a:rPr lang="fr-FR" dirty="0"/>
              <a:t> </a:t>
            </a:r>
            <a:r>
              <a:rPr lang="fr-FR" b="1" dirty="0" err="1" smtClean="0"/>
              <a:t>N+de+N+de+N</a:t>
            </a:r>
            <a:r>
              <a:rPr lang="fr-FR" b="1" dirty="0"/>
              <a:t>+ à +</a:t>
            </a:r>
            <a:r>
              <a:rPr lang="fr-FR" b="1" dirty="0" err="1"/>
              <a:t>N+de+N</a:t>
            </a:r>
            <a:r>
              <a:rPr lang="fr-FR" b="1" dirty="0"/>
              <a:t>: 1</a:t>
            </a:r>
            <a:endParaRPr lang="en-US" dirty="0"/>
          </a:p>
          <a:p>
            <a:r>
              <a:rPr lang="fr-FR" dirty="0"/>
              <a:t>quota d'émission de gaz à effet de serre</a:t>
            </a:r>
            <a:endParaRPr lang="en-US" dirty="0"/>
          </a:p>
          <a:p>
            <a:r>
              <a:rPr lang="fr-FR" dirty="0"/>
              <a:t> </a:t>
            </a:r>
            <a:r>
              <a:rPr lang="fr-FR" b="1" dirty="0" smtClean="0"/>
              <a:t>N+de+N+A+de+N:1 </a:t>
            </a:r>
            <a:endParaRPr lang="en-US" dirty="0"/>
          </a:p>
          <a:p>
            <a:r>
              <a:rPr lang="fr-FR" dirty="0"/>
              <a:t>unité de réduction certifiée des émissions</a:t>
            </a:r>
            <a:endParaRPr lang="en-US" dirty="0"/>
          </a:p>
          <a:p>
            <a:pPr marL="0" indent="0">
              <a:buNone/>
            </a:pPr>
            <a:endParaRPr lang="en-US" dirty="0"/>
          </a:p>
        </p:txBody>
      </p:sp>
    </p:spTree>
    <p:extLst>
      <p:ext uri="{BB962C8B-B14F-4D97-AF65-F5344CB8AC3E}">
        <p14:creationId xmlns:p14="http://schemas.microsoft.com/office/powerpoint/2010/main" val="2563740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b="1" dirty="0" smtClean="0"/>
              <a:t/>
            </a:r>
            <a:br>
              <a:rPr lang="fr-FR" b="1" dirty="0" smtClean="0"/>
            </a:br>
            <a:r>
              <a:rPr lang="fr-FR" b="1" dirty="0" smtClean="0"/>
              <a:t>GDT </a:t>
            </a:r>
            <a:r>
              <a:rPr lang="fr-FR" b="1" dirty="0"/>
              <a:t>(66 </a:t>
            </a:r>
            <a:r>
              <a:rPr lang="fr-FR" b="1" dirty="0" smtClean="0"/>
              <a:t>unités, </a:t>
            </a:r>
            <a:r>
              <a:rPr lang="mk-MK" b="1" dirty="0" smtClean="0"/>
              <a:t>50,38%</a:t>
            </a:r>
            <a:r>
              <a:rPr lang="fr-FR" b="1" dirty="0" smtClean="0"/>
              <a:t>)-1</a:t>
            </a:r>
            <a:r>
              <a:rPr lang="en-US" dirty="0"/>
              <a:t/>
            </a:r>
            <a:br>
              <a:rPr lang="en-US" dirty="0"/>
            </a:br>
            <a:endParaRPr lang="en-US" dirty="0"/>
          </a:p>
        </p:txBody>
      </p:sp>
      <p:sp>
        <p:nvSpPr>
          <p:cNvPr id="3" name="Content Placeholder 2"/>
          <p:cNvSpPr>
            <a:spLocks noGrp="1"/>
          </p:cNvSpPr>
          <p:nvPr>
            <p:ph idx="1"/>
          </p:nvPr>
        </p:nvSpPr>
        <p:spPr>
          <a:effectLst/>
        </p:spPr>
        <p:txBody>
          <a:bodyPr numCol="4">
            <a:normAutofit fontScale="40000" lnSpcReduction="20000"/>
          </a:bodyPr>
          <a:lstStyle/>
          <a:p>
            <a:r>
              <a:rPr lang="fr-FR" b="1" dirty="0" err="1" smtClean="0"/>
              <a:t>agroécologie</a:t>
            </a:r>
            <a:r>
              <a:rPr lang="fr-FR" b="1" dirty="0"/>
              <a:t>: </a:t>
            </a:r>
            <a:r>
              <a:rPr lang="fr-FR" dirty="0" err="1"/>
              <a:t>agroécologie</a:t>
            </a:r>
            <a:r>
              <a:rPr lang="fr-FR" dirty="0"/>
              <a:t> </a:t>
            </a:r>
            <a:r>
              <a:rPr lang="fr-FR" dirty="0" smtClean="0"/>
              <a:t>n</a:t>
            </a:r>
            <a:r>
              <a:rPr lang="fr-FR" dirty="0"/>
              <a:t>. f</a:t>
            </a:r>
            <a:r>
              <a:rPr lang="fr-FR" dirty="0" smtClean="0"/>
              <a:t>.; écologie </a:t>
            </a:r>
            <a:r>
              <a:rPr lang="fr-FR" dirty="0"/>
              <a:t>agricole   n. f</a:t>
            </a:r>
            <a:r>
              <a:rPr lang="fr-FR" dirty="0" smtClean="0"/>
              <a:t>.; agroenvironnement   </a:t>
            </a:r>
            <a:r>
              <a:rPr lang="fr-FR" dirty="0"/>
              <a:t>n. m.</a:t>
            </a:r>
          </a:p>
          <a:p>
            <a:r>
              <a:rPr lang="fr-FR" b="1" dirty="0"/>
              <a:t>audit environnemental</a:t>
            </a:r>
            <a:r>
              <a:rPr lang="fr-FR" b="1" dirty="0" smtClean="0"/>
              <a:t>: </a:t>
            </a:r>
            <a:r>
              <a:rPr lang="fr-FR" dirty="0" smtClean="0"/>
              <a:t>audit environnemental; vérification </a:t>
            </a:r>
            <a:r>
              <a:rPr lang="fr-FR" dirty="0"/>
              <a:t>environnementale  </a:t>
            </a:r>
          </a:p>
          <a:p>
            <a:r>
              <a:rPr lang="fr-FR" b="1" dirty="0" smtClean="0"/>
              <a:t>bioaccumulation</a:t>
            </a:r>
            <a:r>
              <a:rPr lang="fr-FR" b="1" dirty="0"/>
              <a:t>: </a:t>
            </a:r>
            <a:r>
              <a:rPr lang="fr-FR" dirty="0"/>
              <a:t>bioconcentration </a:t>
            </a:r>
            <a:r>
              <a:rPr lang="fr-FR" dirty="0" smtClean="0"/>
              <a:t>n</a:t>
            </a:r>
            <a:r>
              <a:rPr lang="fr-FR" dirty="0"/>
              <a:t>. f</a:t>
            </a:r>
            <a:r>
              <a:rPr lang="fr-FR" dirty="0" smtClean="0"/>
              <a:t>.; bioaccumulation n</a:t>
            </a:r>
            <a:r>
              <a:rPr lang="fr-FR" dirty="0"/>
              <a:t>. f.</a:t>
            </a:r>
          </a:p>
          <a:p>
            <a:r>
              <a:rPr lang="fr-FR" b="1" dirty="0"/>
              <a:t>b</a:t>
            </a:r>
            <a:r>
              <a:rPr lang="fr-FR" b="1" dirty="0" smtClean="0"/>
              <a:t>ioconcentration</a:t>
            </a:r>
            <a:r>
              <a:rPr lang="fr-FR" b="1" dirty="0"/>
              <a:t>: </a:t>
            </a:r>
            <a:r>
              <a:rPr lang="fr-FR" dirty="0"/>
              <a:t>bioconcentration </a:t>
            </a:r>
            <a:r>
              <a:rPr lang="fr-FR" dirty="0" smtClean="0"/>
              <a:t>n</a:t>
            </a:r>
            <a:r>
              <a:rPr lang="fr-FR" dirty="0"/>
              <a:t>. f</a:t>
            </a:r>
            <a:r>
              <a:rPr lang="fr-FR" dirty="0" smtClean="0"/>
              <a:t>.; bioaccumulation n</a:t>
            </a:r>
            <a:r>
              <a:rPr lang="fr-FR" dirty="0"/>
              <a:t>. f.</a:t>
            </a:r>
          </a:p>
          <a:p>
            <a:r>
              <a:rPr lang="fr-FR" b="1" dirty="0" smtClean="0"/>
              <a:t>Bioamplification: </a:t>
            </a:r>
            <a:r>
              <a:rPr lang="fr-FR" dirty="0" smtClean="0"/>
              <a:t>bioamplification</a:t>
            </a:r>
            <a:r>
              <a:rPr lang="fr-FR" dirty="0"/>
              <a:t> </a:t>
            </a:r>
            <a:r>
              <a:rPr lang="fr-FR" dirty="0" smtClean="0"/>
              <a:t>n</a:t>
            </a:r>
            <a:r>
              <a:rPr lang="fr-FR" dirty="0"/>
              <a:t>. f.</a:t>
            </a:r>
            <a:endParaRPr lang="en-US" dirty="0"/>
          </a:p>
          <a:p>
            <a:r>
              <a:rPr lang="fr-FR" b="1" dirty="0" smtClean="0"/>
              <a:t>biodégradabilité: </a:t>
            </a:r>
            <a:r>
              <a:rPr lang="fr-FR" dirty="0" smtClean="0"/>
              <a:t>biodégradabilité</a:t>
            </a:r>
          </a:p>
          <a:p>
            <a:r>
              <a:rPr lang="fr-FR" b="1" dirty="0"/>
              <a:t>biodiversité: </a:t>
            </a:r>
            <a:r>
              <a:rPr lang="fr-FR" dirty="0" smtClean="0"/>
              <a:t>biodiversité n</a:t>
            </a:r>
            <a:r>
              <a:rPr lang="fr-FR" dirty="0"/>
              <a:t>. f</a:t>
            </a:r>
            <a:r>
              <a:rPr lang="fr-FR" dirty="0" smtClean="0"/>
              <a:t>.; diversité </a:t>
            </a:r>
            <a:r>
              <a:rPr lang="fr-FR" dirty="0"/>
              <a:t>biologique </a:t>
            </a:r>
            <a:r>
              <a:rPr lang="fr-FR" dirty="0" smtClean="0"/>
              <a:t>n. </a:t>
            </a:r>
            <a:r>
              <a:rPr lang="fr-FR" dirty="0"/>
              <a:t>f</a:t>
            </a:r>
            <a:r>
              <a:rPr lang="fr-FR" dirty="0" smtClean="0"/>
              <a:t>.</a:t>
            </a:r>
            <a:endParaRPr lang="fr-FR" b="1" dirty="0" smtClean="0"/>
          </a:p>
          <a:p>
            <a:r>
              <a:rPr lang="fr-FR" b="1" dirty="0"/>
              <a:t>bioplastique: </a:t>
            </a:r>
            <a:r>
              <a:rPr lang="fr-FR" dirty="0"/>
              <a:t>bioplastique </a:t>
            </a:r>
            <a:r>
              <a:rPr lang="fr-FR" dirty="0" smtClean="0"/>
              <a:t>n</a:t>
            </a:r>
            <a:r>
              <a:rPr lang="fr-FR" dirty="0"/>
              <a:t>. m</a:t>
            </a:r>
            <a:r>
              <a:rPr lang="fr-FR" dirty="0" smtClean="0"/>
              <a:t>.; plastique </a:t>
            </a:r>
            <a:r>
              <a:rPr lang="fr-FR" dirty="0"/>
              <a:t>biologique </a:t>
            </a:r>
            <a:r>
              <a:rPr lang="fr-FR" dirty="0" smtClean="0"/>
              <a:t>n</a:t>
            </a:r>
            <a:r>
              <a:rPr lang="fr-FR" dirty="0"/>
              <a:t>. m.</a:t>
            </a:r>
          </a:p>
          <a:p>
            <a:r>
              <a:rPr lang="fr-FR" b="1" dirty="0" err="1"/>
              <a:t>biocomposé</a:t>
            </a:r>
            <a:r>
              <a:rPr lang="fr-FR" b="1" dirty="0"/>
              <a:t>: </a:t>
            </a:r>
            <a:r>
              <a:rPr lang="fr-FR" dirty="0" err="1"/>
              <a:t>biocomposé</a:t>
            </a:r>
            <a:r>
              <a:rPr lang="fr-FR" dirty="0"/>
              <a:t> </a:t>
            </a:r>
            <a:r>
              <a:rPr lang="fr-FR" dirty="0" smtClean="0"/>
              <a:t>adj.; </a:t>
            </a:r>
            <a:r>
              <a:rPr lang="fr-FR" dirty="0" err="1" smtClean="0"/>
              <a:t>biosourcé</a:t>
            </a:r>
            <a:r>
              <a:rPr lang="fr-FR" dirty="0" smtClean="0"/>
              <a:t>   </a:t>
            </a:r>
            <a:r>
              <a:rPr lang="fr-FR" dirty="0"/>
              <a:t>adj</a:t>
            </a:r>
            <a:r>
              <a:rPr lang="fr-FR" dirty="0" smtClean="0"/>
              <a:t>.</a:t>
            </a:r>
          </a:p>
          <a:p>
            <a:r>
              <a:rPr lang="fr-FR" b="1" dirty="0" smtClean="0"/>
              <a:t>biotope</a:t>
            </a:r>
            <a:r>
              <a:rPr lang="fr-FR" b="1" dirty="0"/>
              <a:t>: </a:t>
            </a:r>
            <a:r>
              <a:rPr lang="fr-FR" dirty="0" smtClean="0"/>
              <a:t>biotope n</a:t>
            </a:r>
            <a:r>
              <a:rPr lang="fr-FR" dirty="0"/>
              <a:t>. m.</a:t>
            </a:r>
            <a:endParaRPr lang="fr-FR" dirty="0" smtClean="0"/>
          </a:p>
          <a:p>
            <a:r>
              <a:rPr lang="fr-FR" b="1" dirty="0" smtClean="0"/>
              <a:t>bioturbation</a:t>
            </a:r>
            <a:r>
              <a:rPr lang="fr-FR" b="1" dirty="0"/>
              <a:t>: </a:t>
            </a:r>
            <a:r>
              <a:rPr lang="fr-FR" dirty="0"/>
              <a:t>bioturbation </a:t>
            </a:r>
            <a:r>
              <a:rPr lang="fr-FR" dirty="0" smtClean="0"/>
              <a:t>n</a:t>
            </a:r>
            <a:r>
              <a:rPr lang="fr-FR" dirty="0"/>
              <a:t>. f.</a:t>
            </a:r>
            <a:endParaRPr lang="fr-FR" dirty="0" smtClean="0"/>
          </a:p>
          <a:p>
            <a:r>
              <a:rPr lang="fr-FR" b="1" dirty="0"/>
              <a:t>capture et stockage de dioxyde de carbone: </a:t>
            </a:r>
            <a:r>
              <a:rPr lang="fr-FR" dirty="0"/>
              <a:t>capture et stockage de dioxyde de carbone </a:t>
            </a:r>
            <a:r>
              <a:rPr lang="fr-FR" dirty="0" smtClean="0"/>
              <a:t>n</a:t>
            </a:r>
            <a:r>
              <a:rPr lang="fr-FR" dirty="0"/>
              <a:t>. f</a:t>
            </a:r>
            <a:r>
              <a:rPr lang="fr-FR" dirty="0" smtClean="0"/>
              <a:t>.; CSC n</a:t>
            </a:r>
            <a:r>
              <a:rPr lang="fr-FR" dirty="0"/>
              <a:t>. m</a:t>
            </a:r>
            <a:r>
              <a:rPr lang="fr-FR" dirty="0" smtClean="0"/>
              <a:t>.; capture </a:t>
            </a:r>
            <a:r>
              <a:rPr lang="fr-FR" dirty="0"/>
              <a:t>et stockage de </a:t>
            </a:r>
            <a:r>
              <a:rPr lang="fr-FR" dirty="0" smtClean="0"/>
              <a:t>CO2 n</a:t>
            </a:r>
            <a:r>
              <a:rPr lang="fr-FR" dirty="0"/>
              <a:t>. f</a:t>
            </a:r>
            <a:r>
              <a:rPr lang="fr-FR" dirty="0" smtClean="0"/>
              <a:t>.; captage </a:t>
            </a:r>
            <a:r>
              <a:rPr lang="fr-FR" dirty="0"/>
              <a:t>et stockage de dioxyde de carbone </a:t>
            </a:r>
            <a:r>
              <a:rPr lang="fr-FR" dirty="0" smtClean="0"/>
              <a:t>n</a:t>
            </a:r>
            <a:r>
              <a:rPr lang="fr-FR" dirty="0"/>
              <a:t>. m</a:t>
            </a:r>
            <a:r>
              <a:rPr lang="fr-FR" dirty="0" smtClean="0"/>
              <a:t>.; captage </a:t>
            </a:r>
            <a:r>
              <a:rPr lang="fr-FR" dirty="0"/>
              <a:t>et stockage de CO2 </a:t>
            </a:r>
            <a:r>
              <a:rPr lang="fr-FR" dirty="0" smtClean="0"/>
              <a:t>n</a:t>
            </a:r>
            <a:r>
              <a:rPr lang="fr-FR" dirty="0"/>
              <a:t>. m</a:t>
            </a:r>
            <a:r>
              <a:rPr lang="fr-FR" dirty="0" smtClean="0"/>
              <a:t>.; capture </a:t>
            </a:r>
            <a:r>
              <a:rPr lang="fr-FR" dirty="0"/>
              <a:t>et séquestration de CO2 </a:t>
            </a:r>
            <a:r>
              <a:rPr lang="fr-FR" dirty="0" smtClean="0"/>
              <a:t>n</a:t>
            </a:r>
            <a:r>
              <a:rPr lang="fr-FR" dirty="0"/>
              <a:t>. f</a:t>
            </a:r>
            <a:r>
              <a:rPr lang="fr-FR" dirty="0" smtClean="0"/>
              <a:t>.; capture </a:t>
            </a:r>
            <a:r>
              <a:rPr lang="fr-FR" dirty="0"/>
              <a:t>et stockage de carbone </a:t>
            </a:r>
            <a:r>
              <a:rPr lang="fr-FR" dirty="0" smtClean="0"/>
              <a:t>n</a:t>
            </a:r>
            <a:r>
              <a:rPr lang="fr-FR" dirty="0"/>
              <a:t>. f</a:t>
            </a:r>
            <a:r>
              <a:rPr lang="fr-FR" dirty="0" smtClean="0"/>
              <a:t>.; captage </a:t>
            </a:r>
            <a:r>
              <a:rPr lang="fr-FR" dirty="0"/>
              <a:t>et stockage de carbone </a:t>
            </a:r>
            <a:r>
              <a:rPr lang="fr-FR" dirty="0" smtClean="0"/>
              <a:t>n</a:t>
            </a:r>
            <a:r>
              <a:rPr lang="fr-FR" dirty="0"/>
              <a:t>. m</a:t>
            </a:r>
            <a:r>
              <a:rPr lang="fr-FR" dirty="0" smtClean="0"/>
              <a:t>.; capture </a:t>
            </a:r>
            <a:r>
              <a:rPr lang="fr-FR" dirty="0"/>
              <a:t>et séquestration de carbone </a:t>
            </a:r>
            <a:r>
              <a:rPr lang="fr-FR" dirty="0" smtClean="0"/>
              <a:t>n</a:t>
            </a:r>
            <a:r>
              <a:rPr lang="fr-FR" dirty="0"/>
              <a:t>. f</a:t>
            </a:r>
            <a:r>
              <a:rPr lang="fr-FR" dirty="0" smtClean="0"/>
              <a:t>.</a:t>
            </a:r>
          </a:p>
          <a:p>
            <a:r>
              <a:rPr lang="fr-FR" b="1" dirty="0"/>
              <a:t>compensation carbone: </a:t>
            </a:r>
            <a:r>
              <a:rPr lang="fr-FR" dirty="0" smtClean="0"/>
              <a:t>compensation </a:t>
            </a:r>
            <a:r>
              <a:rPr lang="fr-FR" dirty="0"/>
              <a:t>carbone </a:t>
            </a:r>
            <a:r>
              <a:rPr lang="fr-FR" dirty="0" smtClean="0"/>
              <a:t>n</a:t>
            </a:r>
            <a:r>
              <a:rPr lang="fr-FR" dirty="0"/>
              <a:t>. f.; compensation de </a:t>
            </a:r>
            <a:r>
              <a:rPr lang="fr-FR" dirty="0" smtClean="0"/>
              <a:t>carbone n</a:t>
            </a:r>
            <a:r>
              <a:rPr lang="fr-FR" dirty="0"/>
              <a:t>. f.; compensation des émissions de carbone </a:t>
            </a:r>
            <a:r>
              <a:rPr lang="fr-FR" dirty="0" smtClean="0"/>
              <a:t>n</a:t>
            </a:r>
            <a:r>
              <a:rPr lang="fr-FR" dirty="0"/>
              <a:t>. f</a:t>
            </a:r>
            <a:r>
              <a:rPr lang="fr-FR" dirty="0" smtClean="0"/>
              <a:t>.</a:t>
            </a:r>
          </a:p>
          <a:p>
            <a:r>
              <a:rPr lang="fr-FR" b="1" dirty="0" smtClean="0"/>
              <a:t>compostage</a:t>
            </a:r>
            <a:r>
              <a:rPr lang="fr-FR" b="1" dirty="0"/>
              <a:t>: </a:t>
            </a:r>
            <a:r>
              <a:rPr lang="fr-FR" dirty="0" smtClean="0"/>
              <a:t>compostage n</a:t>
            </a:r>
            <a:r>
              <a:rPr lang="fr-FR" dirty="0"/>
              <a:t>. m.</a:t>
            </a:r>
            <a:endParaRPr lang="fr-FR" dirty="0" smtClean="0"/>
          </a:p>
          <a:p>
            <a:r>
              <a:rPr lang="fr-FR" b="1" dirty="0" smtClean="0"/>
              <a:t>crib </a:t>
            </a:r>
            <a:r>
              <a:rPr lang="mk-MK" b="1" dirty="0" smtClean="0"/>
              <a:t>(ова не е препорачано туку следново) </a:t>
            </a:r>
            <a:r>
              <a:rPr lang="fr-FR" b="1" dirty="0" smtClean="0"/>
              <a:t>cage de protection</a:t>
            </a:r>
            <a:r>
              <a:rPr lang="fr-FR" b="1" dirty="0"/>
              <a:t>: </a:t>
            </a:r>
            <a:r>
              <a:rPr lang="fr-FR" dirty="0"/>
              <a:t>cage de protection n. f.; encoffrement </a:t>
            </a:r>
            <a:r>
              <a:rPr lang="fr-FR" dirty="0" smtClean="0"/>
              <a:t>n</a:t>
            </a:r>
            <a:r>
              <a:rPr lang="fr-FR" dirty="0"/>
              <a:t>. m.</a:t>
            </a:r>
            <a:r>
              <a:rPr lang="fr-FR" b="1" dirty="0"/>
              <a:t> </a:t>
            </a:r>
            <a:endParaRPr lang="fr-FR" b="1" dirty="0" smtClean="0"/>
          </a:p>
          <a:p>
            <a:r>
              <a:rPr lang="fr-FR" b="1" dirty="0" err="1" smtClean="0">
                <a:solidFill>
                  <a:srgbClr val="FF0000"/>
                </a:solidFill>
              </a:rPr>
              <a:t>za</a:t>
            </a:r>
            <a:r>
              <a:rPr lang="fr-FR" b="1" dirty="0" smtClean="0"/>
              <a:t> déchet biodégradable, </a:t>
            </a:r>
            <a:r>
              <a:rPr lang="fr-FR" dirty="0" smtClean="0"/>
              <a:t>2. </a:t>
            </a:r>
            <a:r>
              <a:rPr lang="fr-FR" b="1" dirty="0" smtClean="0"/>
              <a:t>polluant biodégradable: </a:t>
            </a:r>
            <a:r>
              <a:rPr lang="fr-FR" dirty="0" smtClean="0"/>
              <a:t>polluant biodégradable n. m.; déchet biodégradable n. m.,</a:t>
            </a:r>
          </a:p>
          <a:p>
            <a:r>
              <a:rPr lang="fr-FR" b="1" dirty="0" err="1" smtClean="0">
                <a:solidFill>
                  <a:srgbClr val="FF0000"/>
                </a:solidFill>
              </a:rPr>
              <a:t>za</a:t>
            </a:r>
            <a:r>
              <a:rPr lang="fr-FR" b="1" dirty="0" smtClean="0"/>
              <a:t> eau météorique: </a:t>
            </a:r>
            <a:r>
              <a:rPr lang="fr-FR" dirty="0" smtClean="0"/>
              <a:t>2. </a:t>
            </a:r>
            <a:r>
              <a:rPr lang="fr-FR" b="1" dirty="0"/>
              <a:t>eaux pluviales: </a:t>
            </a:r>
            <a:r>
              <a:rPr lang="fr-FR" dirty="0"/>
              <a:t>eaux pluviales </a:t>
            </a:r>
            <a:r>
              <a:rPr lang="fr-FR" dirty="0" smtClean="0"/>
              <a:t>n</a:t>
            </a:r>
            <a:r>
              <a:rPr lang="fr-FR" dirty="0"/>
              <a:t>. f. pl</a:t>
            </a:r>
            <a:r>
              <a:rPr lang="fr-FR" dirty="0" smtClean="0"/>
              <a:t>.; eaux météoriques n</a:t>
            </a:r>
            <a:r>
              <a:rPr lang="fr-FR" dirty="0"/>
              <a:t>. f. pl.</a:t>
            </a:r>
          </a:p>
          <a:p>
            <a:r>
              <a:rPr lang="fr-FR" b="1" dirty="0" smtClean="0"/>
              <a:t>2</a:t>
            </a:r>
            <a:r>
              <a:rPr lang="fr-FR" b="1" dirty="0"/>
              <a:t>. eaux-vannes: </a:t>
            </a:r>
            <a:r>
              <a:rPr lang="fr-FR" dirty="0"/>
              <a:t>eaux-vannes </a:t>
            </a:r>
            <a:r>
              <a:rPr lang="fr-FR" dirty="0" smtClean="0"/>
              <a:t>n</a:t>
            </a:r>
            <a:r>
              <a:rPr lang="fr-FR" dirty="0"/>
              <a:t>. f. pl</a:t>
            </a:r>
            <a:r>
              <a:rPr lang="fr-FR" dirty="0" smtClean="0"/>
              <a:t>.; eaux </a:t>
            </a:r>
            <a:r>
              <a:rPr lang="fr-FR" dirty="0"/>
              <a:t>noires </a:t>
            </a:r>
            <a:r>
              <a:rPr lang="fr-FR" dirty="0" smtClean="0"/>
              <a:t>n</a:t>
            </a:r>
            <a:r>
              <a:rPr lang="fr-FR" dirty="0"/>
              <a:t>. f. pl</a:t>
            </a:r>
            <a:r>
              <a:rPr lang="fr-FR" dirty="0" smtClean="0"/>
              <a:t>.; eaux </a:t>
            </a:r>
            <a:r>
              <a:rPr lang="fr-FR" dirty="0"/>
              <a:t>fécales </a:t>
            </a:r>
            <a:r>
              <a:rPr lang="fr-FR" dirty="0" smtClean="0"/>
              <a:t>n</a:t>
            </a:r>
            <a:r>
              <a:rPr lang="fr-FR" dirty="0"/>
              <a:t>. f. pl</a:t>
            </a:r>
            <a:r>
              <a:rPr lang="fr-FR" dirty="0" smtClean="0"/>
              <a:t>.; eaux </a:t>
            </a:r>
            <a:r>
              <a:rPr lang="fr-FR" dirty="0"/>
              <a:t>usées </a:t>
            </a:r>
            <a:r>
              <a:rPr lang="fr-FR" dirty="0" smtClean="0"/>
              <a:t>sanitaires n</a:t>
            </a:r>
            <a:r>
              <a:rPr lang="fr-FR" dirty="0"/>
              <a:t>. f. pl.</a:t>
            </a:r>
          </a:p>
          <a:p>
            <a:r>
              <a:rPr lang="fr-FR" b="1" dirty="0" smtClean="0"/>
              <a:t>eaux </a:t>
            </a:r>
            <a:r>
              <a:rPr lang="fr-FR" b="1" dirty="0"/>
              <a:t>usées: </a:t>
            </a:r>
            <a:r>
              <a:rPr lang="fr-FR" dirty="0"/>
              <a:t>eaux </a:t>
            </a:r>
            <a:r>
              <a:rPr lang="fr-FR" dirty="0" smtClean="0"/>
              <a:t>usées n</a:t>
            </a:r>
            <a:r>
              <a:rPr lang="fr-FR" dirty="0"/>
              <a:t>. f. pl</a:t>
            </a:r>
            <a:r>
              <a:rPr lang="fr-FR" dirty="0" smtClean="0"/>
              <a:t>.; eaux </a:t>
            </a:r>
            <a:r>
              <a:rPr lang="fr-FR" dirty="0"/>
              <a:t>résiduaires </a:t>
            </a:r>
            <a:r>
              <a:rPr lang="fr-FR" dirty="0" smtClean="0"/>
              <a:t>n</a:t>
            </a:r>
            <a:r>
              <a:rPr lang="fr-FR" dirty="0"/>
              <a:t>. f. pl</a:t>
            </a:r>
            <a:r>
              <a:rPr lang="fr-FR" dirty="0" smtClean="0"/>
              <a:t>.; eaux </a:t>
            </a:r>
            <a:r>
              <a:rPr lang="fr-FR" dirty="0"/>
              <a:t>résiduelles </a:t>
            </a:r>
            <a:r>
              <a:rPr lang="fr-FR" dirty="0" smtClean="0"/>
              <a:t>n</a:t>
            </a:r>
            <a:r>
              <a:rPr lang="fr-FR" dirty="0"/>
              <a:t>. f. pl.</a:t>
            </a:r>
          </a:p>
          <a:p>
            <a:r>
              <a:rPr lang="fr-FR" b="1" dirty="0" smtClean="0"/>
              <a:t>eaux </a:t>
            </a:r>
            <a:r>
              <a:rPr lang="fr-FR" b="1" dirty="0"/>
              <a:t>d'égout: </a:t>
            </a:r>
            <a:r>
              <a:rPr lang="fr-FR" dirty="0"/>
              <a:t>eaux d'égout </a:t>
            </a:r>
            <a:r>
              <a:rPr lang="fr-FR" dirty="0" smtClean="0"/>
              <a:t>n</a:t>
            </a:r>
            <a:r>
              <a:rPr lang="fr-FR" dirty="0"/>
              <a:t>. f. pl</a:t>
            </a:r>
            <a:r>
              <a:rPr lang="fr-FR" dirty="0" smtClean="0"/>
              <a:t>.; eaux </a:t>
            </a:r>
            <a:r>
              <a:rPr lang="fr-FR" dirty="0"/>
              <a:t>usées </a:t>
            </a:r>
            <a:r>
              <a:rPr lang="fr-FR" dirty="0" smtClean="0"/>
              <a:t>n</a:t>
            </a:r>
            <a:r>
              <a:rPr lang="fr-FR" dirty="0"/>
              <a:t>. f. pl.</a:t>
            </a:r>
          </a:p>
          <a:p>
            <a:r>
              <a:rPr lang="fr-FR" b="1" dirty="0"/>
              <a:t>éco-industrie</a:t>
            </a:r>
            <a:r>
              <a:rPr lang="fr-FR" dirty="0"/>
              <a:t>: </a:t>
            </a:r>
            <a:r>
              <a:rPr lang="fr-FR" dirty="0" smtClean="0"/>
              <a:t>éco-industrie n</a:t>
            </a:r>
            <a:r>
              <a:rPr lang="fr-FR" dirty="0"/>
              <a:t>. f</a:t>
            </a:r>
            <a:r>
              <a:rPr lang="fr-FR" dirty="0" smtClean="0"/>
              <a:t>.; industrie </a:t>
            </a:r>
            <a:r>
              <a:rPr lang="fr-FR" dirty="0"/>
              <a:t>verte </a:t>
            </a:r>
            <a:r>
              <a:rPr lang="fr-FR" dirty="0" smtClean="0"/>
              <a:t>n</a:t>
            </a:r>
            <a:r>
              <a:rPr lang="fr-FR" dirty="0"/>
              <a:t>. f</a:t>
            </a:r>
            <a:r>
              <a:rPr lang="fr-FR" dirty="0" smtClean="0"/>
              <a:t>.</a:t>
            </a:r>
          </a:p>
          <a:p>
            <a:r>
              <a:rPr lang="fr-FR" b="1" dirty="0"/>
              <a:t>Écoconception: </a:t>
            </a:r>
            <a:r>
              <a:rPr lang="fr-FR" dirty="0"/>
              <a:t>écoconception </a:t>
            </a:r>
            <a:r>
              <a:rPr lang="fr-FR" dirty="0" smtClean="0"/>
              <a:t>n</a:t>
            </a:r>
            <a:r>
              <a:rPr lang="fr-FR" dirty="0"/>
              <a:t>. f</a:t>
            </a:r>
            <a:r>
              <a:rPr lang="fr-FR" dirty="0" smtClean="0"/>
              <a:t>.; conception écologique n</a:t>
            </a:r>
            <a:r>
              <a:rPr lang="fr-FR" dirty="0"/>
              <a:t>. f</a:t>
            </a:r>
            <a:r>
              <a:rPr lang="fr-FR" dirty="0" smtClean="0"/>
              <a:t>.</a:t>
            </a:r>
            <a:endParaRPr lang="en-US" dirty="0" smtClean="0"/>
          </a:p>
          <a:p>
            <a:r>
              <a:rPr lang="fr-FR" b="1" dirty="0" smtClean="0"/>
              <a:t>écodéveloppement: </a:t>
            </a:r>
            <a:r>
              <a:rPr lang="fr-FR" dirty="0" smtClean="0"/>
              <a:t>écodéveloppement n</a:t>
            </a:r>
            <a:r>
              <a:rPr lang="fr-FR" dirty="0"/>
              <a:t>. m.</a:t>
            </a:r>
            <a:endParaRPr lang="en-US" dirty="0" smtClean="0"/>
          </a:p>
          <a:p>
            <a:r>
              <a:rPr lang="fr-FR" b="1" dirty="0" smtClean="0"/>
              <a:t>écologie </a:t>
            </a:r>
            <a:r>
              <a:rPr lang="fr-FR" b="1" dirty="0"/>
              <a:t>industrielle: </a:t>
            </a:r>
            <a:r>
              <a:rPr lang="fr-FR" dirty="0"/>
              <a:t>écologie </a:t>
            </a:r>
            <a:r>
              <a:rPr lang="fr-FR" dirty="0" smtClean="0"/>
              <a:t>industrielle n</a:t>
            </a:r>
            <a:r>
              <a:rPr lang="fr-FR" dirty="0"/>
              <a:t>. f</a:t>
            </a:r>
            <a:r>
              <a:rPr lang="fr-FR" dirty="0" smtClean="0"/>
              <a:t>.; EI n</a:t>
            </a:r>
            <a:r>
              <a:rPr lang="fr-FR" dirty="0"/>
              <a:t>. f</a:t>
            </a:r>
            <a:r>
              <a:rPr lang="fr-FR" dirty="0" smtClean="0"/>
              <a:t>.; économie circulaire n</a:t>
            </a:r>
            <a:r>
              <a:rPr lang="fr-FR" dirty="0"/>
              <a:t>. f</a:t>
            </a:r>
            <a:r>
              <a:rPr lang="fr-FR" dirty="0" smtClean="0"/>
              <a:t>.</a:t>
            </a:r>
            <a:endParaRPr lang="en-US" dirty="0" smtClean="0"/>
          </a:p>
          <a:p>
            <a:r>
              <a:rPr lang="fr-FR" b="1" dirty="0"/>
              <a:t>économie environnementale: </a:t>
            </a:r>
            <a:r>
              <a:rPr lang="fr-FR" dirty="0"/>
              <a:t>économie environnementale </a:t>
            </a:r>
            <a:r>
              <a:rPr lang="fr-FR" dirty="0" smtClean="0"/>
              <a:t>n</a:t>
            </a:r>
            <a:r>
              <a:rPr lang="fr-FR" dirty="0"/>
              <a:t>. f</a:t>
            </a:r>
            <a:r>
              <a:rPr lang="fr-FR" dirty="0" smtClean="0"/>
              <a:t>.; économie </a:t>
            </a:r>
            <a:r>
              <a:rPr lang="fr-FR" dirty="0"/>
              <a:t>verte </a:t>
            </a:r>
            <a:r>
              <a:rPr lang="fr-FR" dirty="0" smtClean="0"/>
              <a:t>n</a:t>
            </a:r>
            <a:r>
              <a:rPr lang="fr-FR" dirty="0"/>
              <a:t>. f</a:t>
            </a:r>
            <a:r>
              <a:rPr lang="fr-FR" dirty="0" smtClean="0"/>
              <a:t>.</a:t>
            </a:r>
            <a:endParaRPr lang="en-US" dirty="0" smtClean="0"/>
          </a:p>
          <a:p>
            <a:r>
              <a:rPr lang="fr-FR" b="1" dirty="0" err="1" smtClean="0"/>
              <a:t>écoquartier</a:t>
            </a:r>
            <a:r>
              <a:rPr lang="fr-FR" b="1" dirty="0"/>
              <a:t>: </a:t>
            </a:r>
            <a:r>
              <a:rPr lang="fr-FR" dirty="0" err="1"/>
              <a:t>écoquartier</a:t>
            </a:r>
            <a:r>
              <a:rPr lang="fr-FR" dirty="0"/>
              <a:t> </a:t>
            </a:r>
            <a:r>
              <a:rPr lang="fr-FR" dirty="0" smtClean="0"/>
              <a:t>n</a:t>
            </a:r>
            <a:r>
              <a:rPr lang="fr-FR" dirty="0"/>
              <a:t>. m</a:t>
            </a:r>
            <a:r>
              <a:rPr lang="fr-FR" dirty="0" smtClean="0"/>
              <a:t>.; quartier écologique n</a:t>
            </a:r>
            <a:r>
              <a:rPr lang="fr-FR" dirty="0"/>
              <a:t>. m</a:t>
            </a:r>
            <a:r>
              <a:rPr lang="fr-FR" dirty="0" smtClean="0"/>
              <a:t>.</a:t>
            </a:r>
            <a:endParaRPr lang="en-US" dirty="0" smtClean="0"/>
          </a:p>
          <a:p>
            <a:r>
              <a:rPr lang="fr-FR" b="1" dirty="0" smtClean="0"/>
              <a:t>écosystème</a:t>
            </a:r>
            <a:r>
              <a:rPr lang="en-US" b="1" dirty="0" smtClean="0"/>
              <a:t>: </a:t>
            </a:r>
            <a:r>
              <a:rPr lang="fr-FR" dirty="0" smtClean="0"/>
              <a:t>écosystème n</a:t>
            </a:r>
            <a:r>
              <a:rPr lang="fr-FR" dirty="0"/>
              <a:t>. m.</a:t>
            </a:r>
            <a:endParaRPr lang="en-US" dirty="0"/>
          </a:p>
          <a:p>
            <a:r>
              <a:rPr lang="mk-MK" b="1" dirty="0" smtClean="0"/>
              <a:t>2</a:t>
            </a:r>
            <a:r>
              <a:rPr lang="mk-MK" b="1" dirty="0"/>
              <a:t>. </a:t>
            </a:r>
            <a:r>
              <a:rPr lang="fr-FR" b="1" dirty="0"/>
              <a:t>écotaxe: </a:t>
            </a:r>
            <a:r>
              <a:rPr lang="fr-FR" dirty="0"/>
              <a:t>écotaxe; taxe à finalité écologique </a:t>
            </a:r>
            <a:endParaRPr lang="en-US" dirty="0"/>
          </a:p>
          <a:p>
            <a:r>
              <a:rPr lang="mk-MK" dirty="0" smtClean="0"/>
              <a:t>3. </a:t>
            </a:r>
            <a:r>
              <a:rPr lang="fr-FR" b="1" dirty="0"/>
              <a:t>technologie propre: </a:t>
            </a:r>
            <a:r>
              <a:rPr lang="fr-FR" dirty="0"/>
              <a:t>technologie propre </a:t>
            </a:r>
            <a:r>
              <a:rPr lang="fr-FR" dirty="0" smtClean="0"/>
              <a:t>n</a:t>
            </a:r>
            <a:r>
              <a:rPr lang="fr-FR" dirty="0"/>
              <a:t>. f</a:t>
            </a:r>
            <a:r>
              <a:rPr lang="fr-FR" dirty="0" smtClean="0"/>
              <a:t>.; écotechnologie n</a:t>
            </a:r>
            <a:r>
              <a:rPr lang="fr-FR" dirty="0"/>
              <a:t>. f</a:t>
            </a:r>
            <a:r>
              <a:rPr lang="fr-FR" dirty="0" smtClean="0"/>
              <a:t>.; technologie </a:t>
            </a:r>
            <a:r>
              <a:rPr lang="fr-FR" dirty="0"/>
              <a:t>verte </a:t>
            </a:r>
            <a:r>
              <a:rPr lang="fr-FR" dirty="0" smtClean="0"/>
              <a:t>n</a:t>
            </a:r>
            <a:r>
              <a:rPr lang="fr-FR" dirty="0"/>
              <a:t>. f</a:t>
            </a:r>
            <a:r>
              <a:rPr lang="fr-FR" dirty="0" smtClean="0"/>
              <a:t>.</a:t>
            </a:r>
            <a:endParaRPr lang="en-US" dirty="0" smtClean="0"/>
          </a:p>
          <a:p>
            <a:r>
              <a:rPr lang="fr-FR" b="1" dirty="0" err="1" smtClean="0"/>
              <a:t>écotoxicologie</a:t>
            </a:r>
            <a:r>
              <a:rPr lang="fr-FR" b="1" dirty="0"/>
              <a:t>: </a:t>
            </a:r>
            <a:r>
              <a:rPr lang="fr-FR" dirty="0" err="1"/>
              <a:t>écotoxicologie</a:t>
            </a:r>
            <a:r>
              <a:rPr lang="fr-FR" dirty="0"/>
              <a:t> </a:t>
            </a:r>
            <a:r>
              <a:rPr lang="fr-FR" dirty="0" smtClean="0"/>
              <a:t>n</a:t>
            </a:r>
            <a:r>
              <a:rPr lang="fr-FR" dirty="0"/>
              <a:t>. f.</a:t>
            </a:r>
            <a:endParaRPr lang="en-US" dirty="0"/>
          </a:p>
          <a:p>
            <a:r>
              <a:rPr lang="en-US" b="1" dirty="0" smtClean="0"/>
              <a:t>ecotype</a:t>
            </a:r>
            <a:r>
              <a:rPr lang="en-US" b="1" dirty="0"/>
              <a:t>: </a:t>
            </a:r>
            <a:r>
              <a:rPr lang="en-US" dirty="0" err="1"/>
              <a:t>écotype</a:t>
            </a:r>
            <a:r>
              <a:rPr lang="en-US" dirty="0"/>
              <a:t> </a:t>
            </a:r>
            <a:r>
              <a:rPr lang="en-US" dirty="0" smtClean="0"/>
              <a:t>n</a:t>
            </a:r>
            <a:r>
              <a:rPr lang="en-US" dirty="0"/>
              <a:t>. m.</a:t>
            </a:r>
          </a:p>
          <a:p>
            <a:r>
              <a:rPr lang="fr-FR" b="1" dirty="0" smtClean="0"/>
              <a:t>effet </a:t>
            </a:r>
            <a:r>
              <a:rPr lang="fr-FR" b="1" dirty="0"/>
              <a:t>de </a:t>
            </a:r>
            <a:r>
              <a:rPr lang="fr-FR" b="1" dirty="0" smtClean="0"/>
              <a:t>serre</a:t>
            </a:r>
            <a:r>
              <a:rPr lang="fr-FR" b="1" dirty="0"/>
              <a:t>: </a:t>
            </a:r>
            <a:r>
              <a:rPr lang="fr-FR" dirty="0"/>
              <a:t>effet de serre </a:t>
            </a:r>
            <a:r>
              <a:rPr lang="fr-FR" dirty="0" smtClean="0"/>
              <a:t>n</a:t>
            </a:r>
            <a:r>
              <a:rPr lang="fr-FR" dirty="0"/>
              <a:t>. m</a:t>
            </a:r>
            <a:r>
              <a:rPr lang="fr-FR" b="1" dirty="0"/>
              <a:t>.</a:t>
            </a:r>
            <a:endParaRPr lang="en-US" dirty="0"/>
          </a:p>
          <a:p>
            <a:r>
              <a:rPr lang="fr-FR" b="1" dirty="0"/>
              <a:t>empreinte écologique: </a:t>
            </a:r>
            <a:r>
              <a:rPr lang="fr-FR" dirty="0" smtClean="0"/>
              <a:t>empreinte écologique n</a:t>
            </a:r>
            <a:r>
              <a:rPr lang="fr-FR" dirty="0"/>
              <a:t>. f</a:t>
            </a:r>
            <a:r>
              <a:rPr lang="fr-FR" dirty="0" smtClean="0"/>
              <a:t>.; empreinte environnementale n</a:t>
            </a:r>
            <a:r>
              <a:rPr lang="fr-FR" dirty="0"/>
              <a:t>. f</a:t>
            </a:r>
            <a:r>
              <a:rPr lang="fr-FR" dirty="0" smtClean="0"/>
              <a:t>.</a:t>
            </a:r>
            <a:endParaRPr lang="en-US" dirty="0" smtClean="0"/>
          </a:p>
          <a:p>
            <a:r>
              <a:rPr lang="fr-FR" b="1" dirty="0"/>
              <a:t>énergie intrinsèque: </a:t>
            </a:r>
            <a:r>
              <a:rPr lang="fr-FR" dirty="0"/>
              <a:t>énergie </a:t>
            </a:r>
            <a:r>
              <a:rPr lang="fr-FR" dirty="0" smtClean="0"/>
              <a:t>intrinsèque n</a:t>
            </a:r>
            <a:r>
              <a:rPr lang="fr-FR" dirty="0"/>
              <a:t>. f</a:t>
            </a:r>
            <a:r>
              <a:rPr lang="fr-FR" dirty="0" smtClean="0"/>
              <a:t>.; énergie </a:t>
            </a:r>
            <a:r>
              <a:rPr lang="fr-FR" dirty="0"/>
              <a:t>grise </a:t>
            </a:r>
            <a:r>
              <a:rPr lang="fr-FR" dirty="0" smtClean="0"/>
              <a:t>n</a:t>
            </a:r>
            <a:r>
              <a:rPr lang="fr-FR" dirty="0"/>
              <a:t>. f</a:t>
            </a:r>
            <a:r>
              <a:rPr lang="fr-FR" dirty="0" smtClean="0"/>
              <a:t>.</a:t>
            </a:r>
            <a:endParaRPr lang="en-US" dirty="0" smtClean="0"/>
          </a:p>
          <a:p>
            <a:r>
              <a:rPr lang="fr-FR" b="1" dirty="0" smtClean="0"/>
              <a:t>espèce envahissante</a:t>
            </a:r>
            <a:r>
              <a:rPr lang="fr-FR" b="1" dirty="0"/>
              <a:t>: </a:t>
            </a:r>
            <a:r>
              <a:rPr lang="fr-FR" dirty="0"/>
              <a:t>espèce </a:t>
            </a:r>
            <a:r>
              <a:rPr lang="fr-FR" dirty="0" smtClean="0"/>
              <a:t>envahissante n</a:t>
            </a:r>
            <a:r>
              <a:rPr lang="fr-FR" dirty="0"/>
              <a:t>. f.</a:t>
            </a:r>
            <a:endParaRPr lang="en-US" dirty="0"/>
          </a:p>
          <a:p>
            <a:r>
              <a:rPr lang="fr-FR" b="1" dirty="0" smtClean="0"/>
              <a:t>espèce exotique: </a:t>
            </a:r>
            <a:r>
              <a:rPr lang="fr-FR" dirty="0" smtClean="0"/>
              <a:t>espèce exotique   n. f. ???</a:t>
            </a:r>
            <a:endParaRPr lang="en-US" dirty="0" smtClean="0"/>
          </a:p>
          <a:p>
            <a:r>
              <a:rPr lang="fr-FR" b="1" dirty="0" err="1" smtClean="0"/>
              <a:t>étrépage</a:t>
            </a:r>
            <a:r>
              <a:rPr lang="fr-FR" b="1" dirty="0"/>
              <a:t>: </a:t>
            </a:r>
            <a:r>
              <a:rPr lang="fr-FR" dirty="0" err="1" smtClean="0"/>
              <a:t>étrépage</a:t>
            </a:r>
            <a:r>
              <a:rPr lang="fr-FR" dirty="0" smtClean="0"/>
              <a:t> n</a:t>
            </a:r>
            <a:r>
              <a:rPr lang="fr-FR" dirty="0"/>
              <a:t>. m.</a:t>
            </a:r>
            <a:endParaRPr lang="en-US" dirty="0" smtClean="0"/>
          </a:p>
          <a:p>
            <a:r>
              <a:rPr lang="fr-FR" b="1" dirty="0"/>
              <a:t>étude d'impact sur l'environnement: </a:t>
            </a:r>
            <a:r>
              <a:rPr lang="fr-FR" dirty="0"/>
              <a:t>étude d'impact sur l'environnement </a:t>
            </a:r>
            <a:r>
              <a:rPr lang="fr-FR" dirty="0" smtClean="0"/>
              <a:t>n</a:t>
            </a:r>
            <a:r>
              <a:rPr lang="fr-FR" dirty="0"/>
              <a:t>. f</a:t>
            </a:r>
            <a:r>
              <a:rPr lang="fr-FR" dirty="0" smtClean="0"/>
              <a:t>.; étude </a:t>
            </a:r>
            <a:r>
              <a:rPr lang="fr-FR" dirty="0"/>
              <a:t>d'impact   n. f</a:t>
            </a:r>
            <a:r>
              <a:rPr lang="fr-FR" dirty="0" smtClean="0"/>
              <a:t>.</a:t>
            </a:r>
            <a:endParaRPr lang="en-US" dirty="0" smtClean="0"/>
          </a:p>
          <a:p>
            <a:r>
              <a:rPr lang="fr-FR" b="1" dirty="0" smtClean="0"/>
              <a:t>évaluation environnementale</a:t>
            </a:r>
            <a:r>
              <a:rPr lang="fr-FR" b="1" dirty="0"/>
              <a:t>: </a:t>
            </a:r>
            <a:r>
              <a:rPr lang="fr-FR" dirty="0"/>
              <a:t>évaluation environnementale </a:t>
            </a:r>
            <a:r>
              <a:rPr lang="fr-FR" dirty="0" smtClean="0"/>
              <a:t>n</a:t>
            </a:r>
            <a:r>
              <a:rPr lang="fr-FR" dirty="0"/>
              <a:t>. </a:t>
            </a:r>
            <a:r>
              <a:rPr lang="fr-FR" dirty="0" smtClean="0"/>
              <a:t>f.</a:t>
            </a:r>
            <a:endParaRPr lang="en-US" dirty="0" smtClean="0"/>
          </a:p>
          <a:p>
            <a:r>
              <a:rPr lang="fr-FR" b="1" dirty="0"/>
              <a:t>évaluation environnementale d'un site: </a:t>
            </a:r>
            <a:r>
              <a:rPr lang="fr-FR" dirty="0"/>
              <a:t>évaluation environnementale d'un </a:t>
            </a:r>
            <a:r>
              <a:rPr lang="fr-FR" dirty="0" smtClean="0"/>
              <a:t>site; évaluation </a:t>
            </a:r>
            <a:r>
              <a:rPr lang="fr-FR" dirty="0"/>
              <a:t>environnementale </a:t>
            </a:r>
            <a:endParaRPr lang="fr-FR" dirty="0" smtClean="0"/>
          </a:p>
        </p:txBody>
      </p:sp>
    </p:spTree>
    <p:extLst>
      <p:ext uri="{BB962C8B-B14F-4D97-AF65-F5344CB8AC3E}">
        <p14:creationId xmlns:p14="http://schemas.microsoft.com/office/powerpoint/2010/main" val="2676487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GDT (66 unités</a:t>
            </a:r>
            <a:r>
              <a:rPr lang="fr-FR" b="1" dirty="0" smtClean="0"/>
              <a:t>)-2</a:t>
            </a:r>
            <a:r>
              <a:rPr lang="en-US" dirty="0"/>
              <a:t/>
            </a:r>
            <a:br>
              <a:rPr lang="en-US" dirty="0"/>
            </a:br>
            <a:endParaRPr lang="en-US" dirty="0"/>
          </a:p>
        </p:txBody>
      </p:sp>
      <p:sp>
        <p:nvSpPr>
          <p:cNvPr id="3" name="Content Placeholder 2"/>
          <p:cNvSpPr>
            <a:spLocks noGrp="1"/>
          </p:cNvSpPr>
          <p:nvPr>
            <p:ph idx="1"/>
          </p:nvPr>
        </p:nvSpPr>
        <p:spPr/>
        <p:txBody>
          <a:bodyPr numCol="3">
            <a:normAutofit fontScale="47500" lnSpcReduction="20000"/>
          </a:bodyPr>
          <a:lstStyle/>
          <a:p>
            <a:r>
              <a:rPr lang="fr-FR" b="1" dirty="0"/>
              <a:t>géo-ingénierie: </a:t>
            </a:r>
            <a:r>
              <a:rPr lang="fr-FR" dirty="0"/>
              <a:t>géo-ingénierie </a:t>
            </a:r>
            <a:r>
              <a:rPr lang="fr-FR" dirty="0" smtClean="0"/>
              <a:t>n</a:t>
            </a:r>
            <a:r>
              <a:rPr lang="fr-FR" dirty="0"/>
              <a:t>. f.</a:t>
            </a:r>
            <a:endParaRPr lang="en-US" dirty="0"/>
          </a:p>
          <a:p>
            <a:r>
              <a:rPr lang="fr-FR" b="1" dirty="0"/>
              <a:t>gestion intégrée: </a:t>
            </a:r>
            <a:r>
              <a:rPr lang="fr-FR" dirty="0"/>
              <a:t>gestion intégrée </a:t>
            </a:r>
            <a:r>
              <a:rPr lang="fr-FR" dirty="0" smtClean="0"/>
              <a:t>n</a:t>
            </a:r>
            <a:r>
              <a:rPr lang="fr-FR" dirty="0"/>
              <a:t>. f.</a:t>
            </a:r>
            <a:endParaRPr lang="en-US" dirty="0"/>
          </a:p>
          <a:p>
            <a:r>
              <a:rPr lang="fr-FR" b="1" dirty="0"/>
              <a:t>hydrolienne: </a:t>
            </a:r>
            <a:r>
              <a:rPr lang="fr-FR" dirty="0" smtClean="0"/>
              <a:t>hydrolienne n</a:t>
            </a:r>
            <a:r>
              <a:rPr lang="fr-FR" dirty="0"/>
              <a:t>. f.</a:t>
            </a:r>
            <a:endParaRPr lang="en-US" dirty="0"/>
          </a:p>
          <a:p>
            <a:r>
              <a:rPr lang="fr-FR" b="1" dirty="0"/>
              <a:t>ingénierie écologique: </a:t>
            </a:r>
            <a:r>
              <a:rPr lang="fr-FR" dirty="0"/>
              <a:t>ingénierie écologique </a:t>
            </a:r>
            <a:r>
              <a:rPr lang="fr-FR" dirty="0" smtClean="0"/>
              <a:t>n</a:t>
            </a:r>
            <a:r>
              <a:rPr lang="fr-FR" dirty="0"/>
              <a:t>. f.; génie </a:t>
            </a:r>
            <a:r>
              <a:rPr lang="fr-FR" dirty="0" smtClean="0"/>
              <a:t>écologique n</a:t>
            </a:r>
            <a:r>
              <a:rPr lang="fr-FR" dirty="0"/>
              <a:t>. m.</a:t>
            </a:r>
            <a:endParaRPr lang="en-US" dirty="0"/>
          </a:p>
          <a:p>
            <a:r>
              <a:rPr lang="fr-FR" b="1" dirty="0" err="1" smtClean="0"/>
              <a:t>lombrifiltration</a:t>
            </a:r>
            <a:r>
              <a:rPr lang="fr-FR" b="1" dirty="0"/>
              <a:t>: </a:t>
            </a:r>
            <a:r>
              <a:rPr lang="fr-FR" dirty="0" err="1" smtClean="0"/>
              <a:t>lombrifiltration</a:t>
            </a:r>
            <a:r>
              <a:rPr lang="fr-FR" dirty="0" smtClean="0"/>
              <a:t> n</a:t>
            </a:r>
            <a:r>
              <a:rPr lang="fr-FR" dirty="0"/>
              <a:t>. f.; </a:t>
            </a:r>
            <a:r>
              <a:rPr lang="fr-FR" dirty="0" err="1"/>
              <a:t>vermifiltration</a:t>
            </a:r>
            <a:r>
              <a:rPr lang="fr-FR" dirty="0"/>
              <a:t> </a:t>
            </a:r>
            <a:r>
              <a:rPr lang="fr-FR" dirty="0" smtClean="0"/>
              <a:t>n</a:t>
            </a:r>
            <a:r>
              <a:rPr lang="fr-FR" dirty="0"/>
              <a:t>. f.</a:t>
            </a:r>
            <a:endParaRPr lang="en-US" dirty="0"/>
          </a:p>
          <a:p>
            <a:r>
              <a:rPr lang="fr-FR" b="1" dirty="0"/>
              <a:t>mitigation: </a:t>
            </a:r>
            <a:r>
              <a:rPr lang="fr-FR" dirty="0" smtClean="0"/>
              <a:t>mitigation n</a:t>
            </a:r>
            <a:r>
              <a:rPr lang="fr-FR" dirty="0"/>
              <a:t>. f.</a:t>
            </a:r>
            <a:endParaRPr lang="en-US" dirty="0"/>
          </a:p>
          <a:p>
            <a:r>
              <a:rPr lang="fr-FR" b="1" dirty="0"/>
              <a:t>mobilité durable: </a:t>
            </a:r>
            <a:r>
              <a:rPr lang="fr-FR" dirty="0"/>
              <a:t>mobilité durable </a:t>
            </a:r>
            <a:r>
              <a:rPr lang="fr-FR" dirty="0" smtClean="0"/>
              <a:t>n</a:t>
            </a:r>
            <a:r>
              <a:rPr lang="fr-FR" dirty="0"/>
              <a:t>. f.; </a:t>
            </a:r>
            <a:r>
              <a:rPr lang="fr-FR" dirty="0" err="1" smtClean="0"/>
              <a:t>écomobilité</a:t>
            </a:r>
            <a:r>
              <a:rPr lang="fr-FR" dirty="0" smtClean="0"/>
              <a:t> n</a:t>
            </a:r>
            <a:r>
              <a:rPr lang="fr-FR" dirty="0"/>
              <a:t>. f.; mobilité responsable </a:t>
            </a:r>
            <a:r>
              <a:rPr lang="fr-FR" dirty="0" smtClean="0"/>
              <a:t>n</a:t>
            </a:r>
            <a:r>
              <a:rPr lang="fr-FR" dirty="0"/>
              <a:t>. f.</a:t>
            </a:r>
          </a:p>
          <a:p>
            <a:r>
              <a:rPr lang="fr-FR" b="1" dirty="0"/>
              <a:t>observation des oiseaux: </a:t>
            </a:r>
            <a:r>
              <a:rPr lang="fr-FR" dirty="0"/>
              <a:t>observation des oiseaux </a:t>
            </a:r>
            <a:r>
              <a:rPr lang="fr-FR" dirty="0" smtClean="0"/>
              <a:t>n</a:t>
            </a:r>
            <a:r>
              <a:rPr lang="fr-FR" dirty="0"/>
              <a:t>. f.; observation d'oiseaux </a:t>
            </a:r>
            <a:r>
              <a:rPr lang="fr-FR" dirty="0" smtClean="0"/>
              <a:t>n</a:t>
            </a:r>
            <a:r>
              <a:rPr lang="fr-FR" dirty="0"/>
              <a:t>. f.</a:t>
            </a:r>
          </a:p>
          <a:p>
            <a:r>
              <a:rPr lang="en-US" b="1" dirty="0" err="1"/>
              <a:t>ornithologue</a:t>
            </a:r>
            <a:r>
              <a:rPr lang="en-US" b="1" dirty="0"/>
              <a:t> amateur: </a:t>
            </a:r>
            <a:r>
              <a:rPr lang="fr-FR" dirty="0"/>
              <a:t>ornithologue amateur </a:t>
            </a:r>
            <a:r>
              <a:rPr lang="fr-FR" dirty="0" smtClean="0"/>
              <a:t>n</a:t>
            </a:r>
            <a:r>
              <a:rPr lang="fr-FR" dirty="0"/>
              <a:t>. m.; ornithologue </a:t>
            </a:r>
            <a:r>
              <a:rPr lang="fr-FR" dirty="0" smtClean="0"/>
              <a:t>amatrice n</a:t>
            </a:r>
            <a:r>
              <a:rPr lang="fr-FR" dirty="0"/>
              <a:t>. f.; observateur d'oiseaux </a:t>
            </a:r>
            <a:r>
              <a:rPr lang="fr-FR" dirty="0" smtClean="0"/>
              <a:t>n</a:t>
            </a:r>
            <a:r>
              <a:rPr lang="fr-FR" dirty="0"/>
              <a:t>. m.; observatrice </a:t>
            </a:r>
            <a:r>
              <a:rPr lang="fr-FR" dirty="0" smtClean="0"/>
              <a:t>d'oiseaux n</a:t>
            </a:r>
            <a:r>
              <a:rPr lang="fr-FR" dirty="0"/>
              <a:t>. f.; </a:t>
            </a:r>
            <a:r>
              <a:rPr lang="fr-FR" dirty="0" err="1" smtClean="0"/>
              <a:t>miroiseur</a:t>
            </a:r>
            <a:r>
              <a:rPr lang="fr-FR" dirty="0" smtClean="0"/>
              <a:t> n</a:t>
            </a:r>
            <a:r>
              <a:rPr lang="fr-FR" dirty="0"/>
              <a:t>. m.; </a:t>
            </a:r>
            <a:r>
              <a:rPr lang="fr-FR" dirty="0" err="1"/>
              <a:t>miroiseuse</a:t>
            </a:r>
            <a:r>
              <a:rPr lang="fr-FR" dirty="0"/>
              <a:t> </a:t>
            </a:r>
            <a:r>
              <a:rPr lang="fr-FR" dirty="0" smtClean="0"/>
              <a:t>n</a:t>
            </a:r>
            <a:r>
              <a:rPr lang="fr-FR" dirty="0"/>
              <a:t>. f.</a:t>
            </a:r>
            <a:endParaRPr lang="en-US" dirty="0"/>
          </a:p>
          <a:p>
            <a:r>
              <a:rPr lang="fr-FR" b="1" dirty="0"/>
              <a:t>pile à combustible microbienne: </a:t>
            </a:r>
            <a:r>
              <a:rPr lang="fr-FR" dirty="0" smtClean="0"/>
              <a:t>pile </a:t>
            </a:r>
            <a:r>
              <a:rPr lang="fr-FR" dirty="0"/>
              <a:t>à combustible microbienne </a:t>
            </a:r>
            <a:r>
              <a:rPr lang="fr-FR" dirty="0" smtClean="0"/>
              <a:t>n</a:t>
            </a:r>
            <a:r>
              <a:rPr lang="fr-FR" dirty="0"/>
              <a:t>. f.; pile à combustible bactérienne </a:t>
            </a:r>
            <a:r>
              <a:rPr lang="fr-FR" dirty="0" smtClean="0"/>
              <a:t>n</a:t>
            </a:r>
            <a:r>
              <a:rPr lang="fr-FR" dirty="0"/>
              <a:t>. f</a:t>
            </a:r>
            <a:r>
              <a:rPr lang="fr-FR" dirty="0" smtClean="0"/>
              <a:t>.; pile </a:t>
            </a:r>
            <a:r>
              <a:rPr lang="fr-FR" dirty="0"/>
              <a:t>microbienne </a:t>
            </a:r>
            <a:r>
              <a:rPr lang="fr-FR" dirty="0" smtClean="0"/>
              <a:t>n</a:t>
            </a:r>
            <a:r>
              <a:rPr lang="fr-FR" dirty="0"/>
              <a:t>. f.; pile bactérienne </a:t>
            </a:r>
            <a:r>
              <a:rPr lang="fr-FR" dirty="0" smtClean="0"/>
              <a:t>n</a:t>
            </a:r>
            <a:r>
              <a:rPr lang="fr-FR" dirty="0"/>
              <a:t>. f.; pile à bactéries </a:t>
            </a:r>
            <a:r>
              <a:rPr lang="fr-FR" dirty="0" smtClean="0"/>
              <a:t>n</a:t>
            </a:r>
            <a:r>
              <a:rPr lang="fr-FR" dirty="0"/>
              <a:t>. f.; </a:t>
            </a:r>
            <a:r>
              <a:rPr lang="fr-FR" dirty="0" err="1"/>
              <a:t>biopile</a:t>
            </a:r>
            <a:r>
              <a:rPr lang="fr-FR" dirty="0"/>
              <a:t> microbienne </a:t>
            </a:r>
            <a:r>
              <a:rPr lang="fr-FR" dirty="0" smtClean="0"/>
              <a:t>n</a:t>
            </a:r>
            <a:r>
              <a:rPr lang="fr-FR" dirty="0"/>
              <a:t>. f.</a:t>
            </a:r>
            <a:endParaRPr lang="en-US" dirty="0"/>
          </a:p>
          <a:p>
            <a:r>
              <a:rPr lang="fr-FR" b="1" dirty="0"/>
              <a:t>principe de précaution: </a:t>
            </a:r>
            <a:r>
              <a:rPr lang="fr-FR" dirty="0" smtClean="0"/>
              <a:t>principe </a:t>
            </a:r>
            <a:r>
              <a:rPr lang="fr-FR" dirty="0"/>
              <a:t>de précaution </a:t>
            </a:r>
            <a:r>
              <a:rPr lang="fr-FR" dirty="0" smtClean="0"/>
              <a:t>n</a:t>
            </a:r>
            <a:r>
              <a:rPr lang="fr-FR" dirty="0"/>
              <a:t>. m. </a:t>
            </a:r>
            <a:endParaRPr lang="en-US" dirty="0" smtClean="0"/>
          </a:p>
          <a:p>
            <a:r>
              <a:rPr lang="fr-FR" b="1" dirty="0" smtClean="0"/>
              <a:t>principe de prévention: </a:t>
            </a:r>
            <a:r>
              <a:rPr lang="fr-FR" dirty="0" smtClean="0"/>
              <a:t>principe de prévention n. m.</a:t>
            </a:r>
            <a:endParaRPr lang="en-US" dirty="0" smtClean="0"/>
          </a:p>
          <a:p>
            <a:r>
              <a:rPr lang="fr-FR" b="1" dirty="0" smtClean="0"/>
              <a:t>puits </a:t>
            </a:r>
            <a:r>
              <a:rPr lang="fr-FR" b="1" dirty="0"/>
              <a:t>de carbone: </a:t>
            </a:r>
            <a:r>
              <a:rPr lang="fr-FR" dirty="0" smtClean="0"/>
              <a:t>puits </a:t>
            </a:r>
            <a:r>
              <a:rPr lang="fr-FR" dirty="0"/>
              <a:t>de carbone </a:t>
            </a:r>
            <a:r>
              <a:rPr lang="fr-FR" dirty="0" smtClean="0"/>
              <a:t>n</a:t>
            </a:r>
            <a:r>
              <a:rPr lang="fr-FR" dirty="0"/>
              <a:t>. m.; puits de </a:t>
            </a:r>
            <a:r>
              <a:rPr lang="fr-FR" dirty="0" smtClean="0"/>
              <a:t>CO2 n</a:t>
            </a:r>
            <a:r>
              <a:rPr lang="fr-FR" dirty="0"/>
              <a:t>. m.; puits de dioxyde de carbone </a:t>
            </a:r>
            <a:r>
              <a:rPr lang="fr-FR" dirty="0" smtClean="0"/>
              <a:t>n</a:t>
            </a:r>
            <a:r>
              <a:rPr lang="fr-FR" dirty="0"/>
              <a:t>. m., rare</a:t>
            </a:r>
            <a:endParaRPr lang="en-US" dirty="0"/>
          </a:p>
          <a:p>
            <a:r>
              <a:rPr lang="fr-FR" b="1" dirty="0" smtClean="0"/>
              <a:t>récupération </a:t>
            </a:r>
            <a:r>
              <a:rPr lang="fr-FR" b="1" dirty="0"/>
              <a:t>des déchets: </a:t>
            </a:r>
            <a:r>
              <a:rPr lang="fr-FR" dirty="0" smtClean="0"/>
              <a:t>récupération </a:t>
            </a:r>
            <a:r>
              <a:rPr lang="fr-FR" dirty="0"/>
              <a:t>des déchets </a:t>
            </a:r>
            <a:r>
              <a:rPr lang="fr-FR" dirty="0" smtClean="0"/>
              <a:t>n</a:t>
            </a:r>
            <a:r>
              <a:rPr lang="fr-FR" dirty="0"/>
              <a:t>. f.</a:t>
            </a:r>
            <a:endParaRPr lang="en-US" dirty="0"/>
          </a:p>
          <a:p>
            <a:r>
              <a:rPr lang="fr-FR" b="1" dirty="0" smtClean="0"/>
              <a:t>résilience</a:t>
            </a:r>
            <a:r>
              <a:rPr lang="fr-FR" b="1" dirty="0"/>
              <a:t>: </a:t>
            </a:r>
            <a:r>
              <a:rPr lang="fr-FR" dirty="0" smtClean="0"/>
              <a:t>résilience</a:t>
            </a:r>
            <a:r>
              <a:rPr lang="fr-FR" dirty="0"/>
              <a:t>   n. f.</a:t>
            </a:r>
            <a:endParaRPr lang="en-US" dirty="0"/>
          </a:p>
          <a:p>
            <a:r>
              <a:rPr lang="fr-FR" b="1" dirty="0"/>
              <a:t>risque </a:t>
            </a:r>
            <a:r>
              <a:rPr lang="fr-FR" b="1" dirty="0" smtClean="0"/>
              <a:t>majeur </a:t>
            </a:r>
            <a:r>
              <a:rPr lang="fr-FR" dirty="0" smtClean="0"/>
              <a:t>2</a:t>
            </a:r>
            <a:r>
              <a:rPr lang="fr-FR" dirty="0"/>
              <a:t>. </a:t>
            </a:r>
            <a:r>
              <a:rPr lang="fr-FR" b="1" dirty="0"/>
              <a:t>risque important: Termes: </a:t>
            </a:r>
            <a:r>
              <a:rPr lang="fr-FR" dirty="0"/>
              <a:t>risque important </a:t>
            </a:r>
            <a:r>
              <a:rPr lang="fr-FR" dirty="0" smtClean="0"/>
              <a:t>n</a:t>
            </a:r>
            <a:r>
              <a:rPr lang="fr-FR" dirty="0"/>
              <a:t>. m.; risque élevé </a:t>
            </a:r>
            <a:r>
              <a:rPr lang="fr-FR" dirty="0" smtClean="0"/>
              <a:t>n</a:t>
            </a:r>
            <a:r>
              <a:rPr lang="fr-FR" dirty="0"/>
              <a:t>. m.; risque grave </a:t>
            </a:r>
            <a:r>
              <a:rPr lang="fr-FR" dirty="0" smtClean="0"/>
              <a:t>n</a:t>
            </a:r>
            <a:r>
              <a:rPr lang="fr-FR" dirty="0"/>
              <a:t>. m.; risque sérieux </a:t>
            </a:r>
            <a:r>
              <a:rPr lang="fr-FR" dirty="0" smtClean="0"/>
              <a:t>n</a:t>
            </a:r>
            <a:r>
              <a:rPr lang="fr-FR" dirty="0"/>
              <a:t>. m.; grand risque </a:t>
            </a:r>
            <a:r>
              <a:rPr lang="fr-FR" dirty="0" smtClean="0"/>
              <a:t>n</a:t>
            </a:r>
            <a:r>
              <a:rPr lang="fr-FR" dirty="0"/>
              <a:t>. m.; risque </a:t>
            </a:r>
            <a:r>
              <a:rPr lang="fr-FR" dirty="0" smtClean="0"/>
              <a:t>majeur n</a:t>
            </a:r>
            <a:r>
              <a:rPr lang="fr-FR" dirty="0"/>
              <a:t>. m.</a:t>
            </a:r>
            <a:endParaRPr lang="en-US" dirty="0"/>
          </a:p>
          <a:p>
            <a:r>
              <a:rPr lang="fr-FR" b="1" dirty="0" smtClean="0"/>
              <a:t>rurbanisation: </a:t>
            </a:r>
            <a:r>
              <a:rPr lang="fr-FR" dirty="0"/>
              <a:t>rurbanisation </a:t>
            </a:r>
            <a:r>
              <a:rPr lang="fr-FR" dirty="0" smtClean="0"/>
              <a:t>n</a:t>
            </a:r>
            <a:r>
              <a:rPr lang="fr-FR" dirty="0"/>
              <a:t>. f.</a:t>
            </a:r>
            <a:endParaRPr lang="en-US" dirty="0"/>
          </a:p>
          <a:p>
            <a:r>
              <a:rPr lang="fr-FR" b="1" dirty="0"/>
              <a:t>sécurité </a:t>
            </a:r>
            <a:r>
              <a:rPr lang="fr-FR" b="1" dirty="0" smtClean="0"/>
              <a:t>industrielle </a:t>
            </a:r>
            <a:r>
              <a:rPr lang="fr-FR" dirty="0" smtClean="0"/>
              <a:t>2</a:t>
            </a:r>
            <a:r>
              <a:rPr lang="fr-FR" dirty="0"/>
              <a:t>. </a:t>
            </a:r>
            <a:r>
              <a:rPr lang="fr-FR" b="1" dirty="0"/>
              <a:t>sécurité du </a:t>
            </a:r>
            <a:r>
              <a:rPr lang="fr-FR" b="1" dirty="0" smtClean="0"/>
              <a:t>travail: </a:t>
            </a:r>
            <a:r>
              <a:rPr lang="fr-FR" dirty="0"/>
              <a:t>sécurité du travail </a:t>
            </a:r>
            <a:r>
              <a:rPr lang="fr-FR" dirty="0" smtClean="0"/>
              <a:t>n</a:t>
            </a:r>
            <a:r>
              <a:rPr lang="fr-FR" dirty="0"/>
              <a:t>. f.</a:t>
            </a:r>
            <a:endParaRPr lang="en-US" dirty="0"/>
          </a:p>
          <a:p>
            <a:r>
              <a:rPr lang="fr-FR" b="1" dirty="0" smtClean="0"/>
              <a:t>stabilisation </a:t>
            </a:r>
            <a:r>
              <a:rPr lang="fr-FR" b="1" dirty="0"/>
              <a:t>des déchets: </a:t>
            </a:r>
            <a:r>
              <a:rPr lang="fr-FR" dirty="0" smtClean="0"/>
              <a:t>stabilisation </a:t>
            </a:r>
            <a:r>
              <a:rPr lang="fr-FR" dirty="0"/>
              <a:t>des déchets </a:t>
            </a:r>
            <a:r>
              <a:rPr lang="fr-FR" dirty="0" smtClean="0"/>
              <a:t>n</a:t>
            </a:r>
            <a:r>
              <a:rPr lang="fr-FR" dirty="0"/>
              <a:t>. f.</a:t>
            </a:r>
            <a:endParaRPr lang="en-US" dirty="0"/>
          </a:p>
          <a:p>
            <a:r>
              <a:rPr lang="fr-FR" b="1" dirty="0" smtClean="0"/>
              <a:t>tarification incitative: </a:t>
            </a:r>
            <a:r>
              <a:rPr lang="fr-FR" dirty="0"/>
              <a:t>tarification incitative </a:t>
            </a:r>
            <a:r>
              <a:rPr lang="fr-FR" dirty="0" smtClean="0"/>
              <a:t>n</a:t>
            </a:r>
            <a:r>
              <a:rPr lang="fr-FR" dirty="0"/>
              <a:t>. f.; tarif incitatif </a:t>
            </a:r>
            <a:r>
              <a:rPr lang="fr-FR" dirty="0" smtClean="0"/>
              <a:t>n</a:t>
            </a:r>
            <a:r>
              <a:rPr lang="fr-FR" dirty="0"/>
              <a:t>. m.; tarif de soutien </a:t>
            </a:r>
            <a:r>
              <a:rPr lang="fr-FR" dirty="0" smtClean="0"/>
              <a:t>n</a:t>
            </a:r>
            <a:r>
              <a:rPr lang="fr-FR" dirty="0"/>
              <a:t>. m.</a:t>
            </a:r>
            <a:endParaRPr lang="en-US" dirty="0"/>
          </a:p>
          <a:p>
            <a:r>
              <a:rPr lang="fr-FR" b="1" dirty="0" smtClean="0"/>
              <a:t>tarification incitative: </a:t>
            </a:r>
            <a:r>
              <a:rPr lang="fr-FR" dirty="0" smtClean="0"/>
              <a:t>tarification incitative</a:t>
            </a:r>
            <a:r>
              <a:rPr lang="fr-FR" dirty="0"/>
              <a:t> </a:t>
            </a:r>
            <a:r>
              <a:rPr lang="fr-FR" dirty="0" smtClean="0"/>
              <a:t>n</a:t>
            </a:r>
            <a:r>
              <a:rPr lang="fr-FR" dirty="0"/>
              <a:t>. f.; tarif dégressif </a:t>
            </a:r>
            <a:r>
              <a:rPr lang="fr-FR" dirty="0" smtClean="0"/>
              <a:t>n</a:t>
            </a:r>
            <a:r>
              <a:rPr lang="fr-FR" dirty="0"/>
              <a:t>. m.; tarif d'incitation </a:t>
            </a:r>
            <a:r>
              <a:rPr lang="fr-FR" dirty="0" smtClean="0"/>
              <a:t>n</a:t>
            </a:r>
            <a:r>
              <a:rPr lang="fr-FR" dirty="0"/>
              <a:t>. m.</a:t>
            </a:r>
            <a:endParaRPr lang="en-US" dirty="0"/>
          </a:p>
          <a:p>
            <a:r>
              <a:rPr lang="fr-FR" b="1" dirty="0"/>
              <a:t>trame </a:t>
            </a:r>
            <a:r>
              <a:rPr lang="fr-FR" b="1" dirty="0" smtClean="0"/>
              <a:t>verte: </a:t>
            </a:r>
            <a:r>
              <a:rPr lang="fr-FR" dirty="0" smtClean="0"/>
              <a:t>réseau </a:t>
            </a:r>
            <a:r>
              <a:rPr lang="fr-FR" dirty="0"/>
              <a:t>écologique </a:t>
            </a:r>
            <a:r>
              <a:rPr lang="fr-FR" dirty="0" smtClean="0"/>
              <a:t>n</a:t>
            </a:r>
            <a:r>
              <a:rPr lang="fr-FR" dirty="0"/>
              <a:t>. m.; maillage écologique </a:t>
            </a:r>
            <a:r>
              <a:rPr lang="fr-FR" dirty="0" smtClean="0"/>
              <a:t>n</a:t>
            </a:r>
            <a:r>
              <a:rPr lang="fr-FR" dirty="0"/>
              <a:t>. m.; trame verte </a:t>
            </a:r>
            <a:r>
              <a:rPr lang="fr-FR" dirty="0" smtClean="0"/>
              <a:t>n</a:t>
            </a:r>
            <a:r>
              <a:rPr lang="fr-FR" dirty="0"/>
              <a:t>. f.; trame verte et bleue </a:t>
            </a:r>
            <a:r>
              <a:rPr lang="fr-FR" dirty="0" smtClean="0"/>
              <a:t>n</a:t>
            </a:r>
            <a:r>
              <a:rPr lang="fr-FR" dirty="0"/>
              <a:t>. f.</a:t>
            </a:r>
            <a:endParaRPr lang="en-US" dirty="0"/>
          </a:p>
          <a:p>
            <a:r>
              <a:rPr lang="fr-FR" b="1" dirty="0" smtClean="0"/>
              <a:t>unité </a:t>
            </a:r>
            <a:r>
              <a:rPr lang="fr-FR" b="1" dirty="0"/>
              <a:t>de réduction certifiée des </a:t>
            </a:r>
            <a:r>
              <a:rPr lang="fr-FR" b="1" dirty="0" smtClean="0"/>
              <a:t>émissions: </a:t>
            </a:r>
            <a:r>
              <a:rPr lang="fr-FR" dirty="0" smtClean="0"/>
              <a:t>unité </a:t>
            </a:r>
            <a:r>
              <a:rPr lang="fr-FR" dirty="0"/>
              <a:t>de réduction certifiée des </a:t>
            </a:r>
            <a:r>
              <a:rPr lang="fr-FR" dirty="0" smtClean="0"/>
              <a:t>émissions n</a:t>
            </a:r>
            <a:r>
              <a:rPr lang="fr-FR" dirty="0"/>
              <a:t>. f.; URCE </a:t>
            </a:r>
            <a:r>
              <a:rPr lang="fr-FR" dirty="0" smtClean="0"/>
              <a:t>n</a:t>
            </a:r>
            <a:r>
              <a:rPr lang="fr-FR" dirty="0"/>
              <a:t>. f.</a:t>
            </a:r>
            <a:endParaRPr lang="en-US" dirty="0"/>
          </a:p>
          <a:p>
            <a:r>
              <a:rPr lang="fr-FR" b="1" dirty="0" smtClean="0"/>
              <a:t>valorisation </a:t>
            </a:r>
            <a:r>
              <a:rPr lang="fr-FR" b="1" dirty="0"/>
              <a:t>énergétique des </a:t>
            </a:r>
            <a:r>
              <a:rPr lang="fr-FR" b="1" dirty="0" smtClean="0"/>
              <a:t>déchets</a:t>
            </a:r>
            <a:r>
              <a:rPr lang="en-US" b="1" dirty="0" smtClean="0"/>
              <a:t>: </a:t>
            </a:r>
            <a:r>
              <a:rPr lang="fr-FR" dirty="0" smtClean="0"/>
              <a:t>valorisation </a:t>
            </a:r>
            <a:r>
              <a:rPr lang="fr-FR" dirty="0"/>
              <a:t>énergétique des déchets </a:t>
            </a:r>
            <a:r>
              <a:rPr lang="fr-FR" dirty="0" smtClean="0"/>
              <a:t>n</a:t>
            </a:r>
            <a:r>
              <a:rPr lang="fr-FR" dirty="0"/>
              <a:t>. f.; récupération d'énergie à partir des déchets </a:t>
            </a:r>
            <a:r>
              <a:rPr lang="fr-FR" dirty="0" smtClean="0"/>
              <a:t>n</a:t>
            </a:r>
            <a:r>
              <a:rPr lang="fr-FR" dirty="0"/>
              <a:t>. f.</a:t>
            </a:r>
            <a:endParaRPr lang="en-US" dirty="0"/>
          </a:p>
          <a:p>
            <a:r>
              <a:rPr lang="fr-FR" b="1" dirty="0"/>
              <a:t>verdissement </a:t>
            </a:r>
            <a:r>
              <a:rPr lang="fr-FR" b="1" dirty="0" smtClean="0"/>
              <a:t>d'image: </a:t>
            </a:r>
            <a:r>
              <a:rPr lang="fr-FR" b="1" dirty="0" err="1" smtClean="0"/>
              <a:t>écoblanchiment</a:t>
            </a:r>
            <a:r>
              <a:rPr lang="fr-FR" b="1" dirty="0" smtClean="0"/>
              <a:t>: </a:t>
            </a:r>
            <a:r>
              <a:rPr lang="fr-FR" dirty="0" err="1"/>
              <a:t>écoblanchiment</a:t>
            </a:r>
            <a:r>
              <a:rPr lang="fr-FR" dirty="0"/>
              <a:t> </a:t>
            </a:r>
            <a:r>
              <a:rPr lang="fr-FR" dirty="0" smtClean="0"/>
              <a:t>n</a:t>
            </a:r>
            <a:r>
              <a:rPr lang="fr-FR" dirty="0"/>
              <a:t>. m.; mascarade </a:t>
            </a:r>
            <a:r>
              <a:rPr lang="fr-FR" dirty="0" smtClean="0"/>
              <a:t>écologique </a:t>
            </a:r>
            <a:r>
              <a:rPr lang="fr-FR" dirty="0"/>
              <a:t>n. f.; blanchiment vert </a:t>
            </a:r>
            <a:r>
              <a:rPr lang="fr-FR" dirty="0" smtClean="0"/>
              <a:t>n</a:t>
            </a:r>
            <a:r>
              <a:rPr lang="fr-FR" dirty="0"/>
              <a:t>. m.; verdissement </a:t>
            </a:r>
            <a:r>
              <a:rPr lang="fr-FR" dirty="0" smtClean="0"/>
              <a:t>d'image n</a:t>
            </a:r>
            <a:r>
              <a:rPr lang="fr-FR" dirty="0"/>
              <a:t>. m.</a:t>
            </a:r>
            <a:endParaRPr lang="en-US" dirty="0"/>
          </a:p>
          <a:p>
            <a:r>
              <a:rPr lang="fr-FR" b="1" dirty="0" smtClean="0"/>
              <a:t>zone verte</a:t>
            </a:r>
            <a:r>
              <a:rPr lang="en-US" b="1" dirty="0" smtClean="0"/>
              <a:t>:</a:t>
            </a:r>
            <a:r>
              <a:rPr lang="fr-FR" b="1" dirty="0" smtClean="0"/>
              <a:t> </a:t>
            </a:r>
            <a:r>
              <a:rPr lang="fr-FR" dirty="0"/>
              <a:t>zone </a:t>
            </a:r>
            <a:r>
              <a:rPr lang="fr-FR" dirty="0" smtClean="0"/>
              <a:t>verte n</a:t>
            </a:r>
            <a:r>
              <a:rPr lang="fr-FR" dirty="0"/>
              <a:t>. f</a:t>
            </a:r>
            <a:r>
              <a:rPr lang="fr-FR" dirty="0" smtClean="0"/>
              <a:t>.</a:t>
            </a:r>
            <a:endParaRPr lang="en-US" dirty="0"/>
          </a:p>
        </p:txBody>
      </p:sp>
    </p:spTree>
    <p:extLst>
      <p:ext uri="{BB962C8B-B14F-4D97-AF65-F5344CB8AC3E}">
        <p14:creationId xmlns:p14="http://schemas.microsoft.com/office/powerpoint/2010/main" val="1314635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err="1"/>
              <a:t>écoquartier</a:t>
            </a:r>
            <a:endParaRPr lang="en-US" dirty="0"/>
          </a:p>
        </p:txBody>
      </p:sp>
      <p:sp>
        <p:nvSpPr>
          <p:cNvPr id="3" name="Text Placeholder 2"/>
          <p:cNvSpPr>
            <a:spLocks noGrp="1"/>
          </p:cNvSpPr>
          <p:nvPr>
            <p:ph type="body" idx="1"/>
          </p:nvPr>
        </p:nvSpPr>
        <p:spPr/>
        <p:txBody>
          <a:bodyPr/>
          <a:lstStyle/>
          <a:p>
            <a:pPr algn="ctr"/>
            <a:r>
              <a:rPr lang="en-US" dirty="0" smtClean="0"/>
              <a:t>JORF</a:t>
            </a:r>
            <a:endParaRPr lang="en-US" dirty="0"/>
          </a:p>
        </p:txBody>
      </p:sp>
      <p:sp>
        <p:nvSpPr>
          <p:cNvPr id="4" name="Content Placeholder 3"/>
          <p:cNvSpPr>
            <a:spLocks noGrp="1"/>
          </p:cNvSpPr>
          <p:nvPr>
            <p:ph sz="half" idx="2"/>
          </p:nvPr>
        </p:nvSpPr>
        <p:spPr/>
        <p:txBody>
          <a:bodyPr/>
          <a:lstStyle/>
          <a:p>
            <a:r>
              <a:rPr lang="fr-FR" dirty="0" smtClean="0"/>
              <a:t>Zone </a:t>
            </a:r>
            <a:r>
              <a:rPr lang="fr-FR" dirty="0"/>
              <a:t>urbaine aménagée et gérée selon des objectifs et des pratiques de développement durable qui appellent l'engagement de l'ensemble de ses habitants. </a:t>
            </a:r>
            <a:endParaRPr lang="en-US" dirty="0"/>
          </a:p>
        </p:txBody>
      </p:sp>
      <p:sp>
        <p:nvSpPr>
          <p:cNvPr id="5" name="Text Placeholder 4"/>
          <p:cNvSpPr>
            <a:spLocks noGrp="1"/>
          </p:cNvSpPr>
          <p:nvPr>
            <p:ph type="body" sz="quarter" idx="3"/>
          </p:nvPr>
        </p:nvSpPr>
        <p:spPr/>
        <p:txBody>
          <a:bodyPr>
            <a:normAutofit fontScale="85000" lnSpcReduction="10000"/>
          </a:bodyPr>
          <a:lstStyle/>
          <a:p>
            <a:pPr algn="ctr"/>
            <a:r>
              <a:rPr lang="en-US" dirty="0" smtClean="0"/>
              <a:t>GDT: </a:t>
            </a:r>
          </a:p>
          <a:p>
            <a:r>
              <a:rPr lang="fr-FR" dirty="0" err="1" smtClean="0"/>
              <a:t>écoquartier</a:t>
            </a:r>
            <a:r>
              <a:rPr lang="fr-FR" dirty="0"/>
              <a:t>   n. m</a:t>
            </a:r>
            <a:r>
              <a:rPr lang="fr-FR" dirty="0" smtClean="0"/>
              <a:t>.; quartier </a:t>
            </a:r>
            <a:r>
              <a:rPr lang="fr-FR" dirty="0"/>
              <a:t>écologique   n. m.</a:t>
            </a:r>
            <a:endParaRPr lang="en-US" dirty="0"/>
          </a:p>
        </p:txBody>
      </p:sp>
      <p:sp>
        <p:nvSpPr>
          <p:cNvPr id="6" name="Content Placeholder 5"/>
          <p:cNvSpPr>
            <a:spLocks noGrp="1"/>
          </p:cNvSpPr>
          <p:nvPr>
            <p:ph sz="quarter" idx="4"/>
          </p:nvPr>
        </p:nvSpPr>
        <p:spPr/>
        <p:txBody>
          <a:bodyPr/>
          <a:lstStyle/>
          <a:p>
            <a:r>
              <a:rPr lang="fr-FR" dirty="0" smtClean="0"/>
              <a:t>Quartier </a:t>
            </a:r>
            <a:r>
              <a:rPr lang="fr-FR" dirty="0"/>
              <a:t>dont la construction, l'organisation et le mode de vie des habitants visent à réduire les atteintes à l'environnement.  </a:t>
            </a:r>
            <a:endParaRPr lang="en-US" dirty="0"/>
          </a:p>
          <a:p>
            <a:endParaRPr lang="en-US" dirty="0"/>
          </a:p>
        </p:txBody>
      </p:sp>
    </p:spTree>
    <p:extLst>
      <p:ext uri="{BB962C8B-B14F-4D97-AF65-F5344CB8AC3E}">
        <p14:creationId xmlns:p14="http://schemas.microsoft.com/office/powerpoint/2010/main" val="3179255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éco-industrie</a:t>
            </a:r>
            <a:endParaRPr lang="en-US" dirty="0"/>
          </a:p>
        </p:txBody>
      </p:sp>
      <p:sp>
        <p:nvSpPr>
          <p:cNvPr id="3" name="Text Placeholder 2"/>
          <p:cNvSpPr>
            <a:spLocks noGrp="1"/>
          </p:cNvSpPr>
          <p:nvPr>
            <p:ph type="body" idx="1"/>
          </p:nvPr>
        </p:nvSpPr>
        <p:spPr/>
        <p:txBody>
          <a:bodyPr/>
          <a:lstStyle/>
          <a:p>
            <a:pPr algn="ctr"/>
            <a:r>
              <a:rPr lang="en-US" dirty="0" smtClean="0"/>
              <a:t>JORF</a:t>
            </a:r>
            <a:endParaRPr lang="en-US" dirty="0"/>
          </a:p>
        </p:txBody>
      </p:sp>
      <p:sp>
        <p:nvSpPr>
          <p:cNvPr id="4" name="Content Placeholder 3"/>
          <p:cNvSpPr>
            <a:spLocks noGrp="1"/>
          </p:cNvSpPr>
          <p:nvPr>
            <p:ph sz="half" idx="2"/>
          </p:nvPr>
        </p:nvSpPr>
        <p:spPr/>
        <p:txBody>
          <a:bodyPr/>
          <a:lstStyle/>
          <a:p>
            <a:r>
              <a:rPr lang="fr-FR" dirty="0" smtClean="0"/>
              <a:t>Industrie </a:t>
            </a:r>
            <a:r>
              <a:rPr lang="fr-FR" dirty="0"/>
              <a:t>qui propose des produits ou des prestations ayant pour objet d'améliorer ou de protéger l'environnement, ou qui utilise des procédés favorables à l'environnement.  </a:t>
            </a:r>
            <a:endParaRPr lang="en-US" dirty="0"/>
          </a:p>
        </p:txBody>
      </p:sp>
      <p:sp>
        <p:nvSpPr>
          <p:cNvPr id="5" name="Text Placeholder 4"/>
          <p:cNvSpPr>
            <a:spLocks noGrp="1"/>
          </p:cNvSpPr>
          <p:nvPr>
            <p:ph type="body" sz="quarter" idx="3"/>
          </p:nvPr>
        </p:nvSpPr>
        <p:spPr/>
        <p:txBody>
          <a:bodyPr>
            <a:normAutofit lnSpcReduction="10000"/>
          </a:bodyPr>
          <a:lstStyle/>
          <a:p>
            <a:pPr algn="ctr"/>
            <a:r>
              <a:rPr lang="en-US" dirty="0" smtClean="0"/>
              <a:t>GDT</a:t>
            </a:r>
          </a:p>
          <a:p>
            <a:pPr algn="ctr"/>
            <a:r>
              <a:rPr lang="fr-FR" dirty="0" smtClean="0"/>
              <a:t>éco-industrie; industrie </a:t>
            </a:r>
            <a:r>
              <a:rPr lang="fr-FR" dirty="0"/>
              <a:t>verte  </a:t>
            </a:r>
            <a:r>
              <a:rPr lang="fr-FR" dirty="0">
                <a:solidFill>
                  <a:srgbClr val="FF0000"/>
                </a:solidFill>
              </a:rPr>
              <a:t> </a:t>
            </a:r>
            <a:endParaRPr lang="en-US" dirty="0">
              <a:solidFill>
                <a:srgbClr val="FF0000"/>
              </a:solidFill>
            </a:endParaRPr>
          </a:p>
        </p:txBody>
      </p:sp>
      <p:sp>
        <p:nvSpPr>
          <p:cNvPr id="6" name="Content Placeholder 5"/>
          <p:cNvSpPr>
            <a:spLocks noGrp="1"/>
          </p:cNvSpPr>
          <p:nvPr>
            <p:ph sz="quarter" idx="4"/>
          </p:nvPr>
        </p:nvSpPr>
        <p:spPr/>
        <p:txBody>
          <a:bodyPr/>
          <a:lstStyle/>
          <a:p>
            <a:r>
              <a:rPr lang="fr-FR" dirty="0" smtClean="0"/>
              <a:t>Industrie </a:t>
            </a:r>
            <a:r>
              <a:rPr lang="fr-FR" dirty="0"/>
              <a:t>qui produit des biens et des services en s'engageant à limiter le plus possible les conséquences négatives de ses activités sur l'environnement.  </a:t>
            </a:r>
            <a:endParaRPr lang="en-US" dirty="0"/>
          </a:p>
          <a:p>
            <a:endParaRPr lang="en-US" dirty="0"/>
          </a:p>
        </p:txBody>
      </p:sp>
    </p:spTree>
    <p:extLst>
      <p:ext uri="{BB962C8B-B14F-4D97-AF65-F5344CB8AC3E}">
        <p14:creationId xmlns:p14="http://schemas.microsoft.com/office/powerpoint/2010/main" val="1159539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Conclusion</a:t>
            </a:r>
            <a:endParaRPr lang="en-US" dirty="0"/>
          </a:p>
        </p:txBody>
      </p:sp>
      <p:sp>
        <p:nvSpPr>
          <p:cNvPr id="3" name="Content Placeholder 2"/>
          <p:cNvSpPr>
            <a:spLocks noGrp="1"/>
          </p:cNvSpPr>
          <p:nvPr>
            <p:ph idx="1"/>
          </p:nvPr>
        </p:nvSpPr>
        <p:spPr/>
        <p:txBody>
          <a:bodyPr>
            <a:normAutofit fontScale="77500" lnSpcReduction="20000"/>
          </a:bodyPr>
          <a:lstStyle/>
          <a:p>
            <a:r>
              <a:rPr lang="fr-FR" dirty="0"/>
              <a:t>Présenter et d'analyser les recommandations terminologiques du </a:t>
            </a:r>
            <a:r>
              <a:rPr lang="fr-FR" dirty="0" smtClean="0"/>
              <a:t>JORF. </a:t>
            </a:r>
          </a:p>
          <a:p>
            <a:r>
              <a:rPr lang="fr-FR" dirty="0" smtClean="0"/>
              <a:t>Faire </a:t>
            </a:r>
            <a:r>
              <a:rPr lang="fr-FR" dirty="0"/>
              <a:t>un parallèle avec les recommandations du </a:t>
            </a:r>
            <a:r>
              <a:rPr lang="fr-FR" dirty="0" smtClean="0"/>
              <a:t>GDT.</a:t>
            </a:r>
            <a:endParaRPr lang="fr-FR" dirty="0"/>
          </a:p>
          <a:p>
            <a:r>
              <a:rPr lang="fr-FR" dirty="0"/>
              <a:t>Révéler les variantes terminologiques </a:t>
            </a:r>
            <a:r>
              <a:rPr lang="fr-FR" dirty="0" smtClean="0"/>
              <a:t>/ les </a:t>
            </a:r>
            <a:r>
              <a:rPr lang="fr-FR" dirty="0"/>
              <a:t>traductions des emprunts lexicaux anglais en français dans les deux pays dans ce domaine.</a:t>
            </a:r>
          </a:p>
          <a:p>
            <a:r>
              <a:rPr lang="fr-FR" dirty="0"/>
              <a:t>Montrer la richesse lexicale du français, l’influence de la langue anglo-américaine sur le français ainsi que les interventions institutionnelles dans le domaine d'environnement. </a:t>
            </a:r>
            <a:endParaRPr lang="fr-FR" dirty="0" smtClean="0"/>
          </a:p>
          <a:p>
            <a:r>
              <a:rPr lang="fr-FR" dirty="0" smtClean="0"/>
              <a:t>Confirmation </a:t>
            </a:r>
            <a:r>
              <a:rPr lang="fr-FR" dirty="0"/>
              <a:t>de l’influence de l’</a:t>
            </a:r>
            <a:r>
              <a:rPr lang="fr-FR" dirty="0" err="1"/>
              <a:t>anglo-americain</a:t>
            </a:r>
            <a:r>
              <a:rPr lang="fr-FR" dirty="0"/>
              <a:t> sur la langue française et présence des emprunts lexicaux anglais en français dans le domaine de </a:t>
            </a:r>
            <a:r>
              <a:rPr lang="fr-FR" dirty="0" smtClean="0"/>
              <a:t>l’environnement.</a:t>
            </a:r>
            <a:endParaRPr lang="fr-FR" dirty="0"/>
          </a:p>
          <a:p>
            <a:r>
              <a:rPr lang="fr-FR" dirty="0"/>
              <a:t>Adaptation phonétique et graphique selon le système linguistique français.</a:t>
            </a:r>
          </a:p>
          <a:p>
            <a:pPr lvl="0"/>
            <a:r>
              <a:rPr lang="fr-FR" dirty="0"/>
              <a:t>Réactions constantes des deux pays francophones France &amp; Canada (Québec).</a:t>
            </a:r>
          </a:p>
          <a:p>
            <a:pPr lvl="0"/>
            <a:r>
              <a:rPr lang="fr-FR" dirty="0"/>
              <a:t>Différence de réaction: </a:t>
            </a:r>
            <a:r>
              <a:rPr lang="fr-FR" dirty="0" smtClean="0"/>
              <a:t>JORF </a:t>
            </a:r>
            <a:r>
              <a:rPr lang="fr-FR" dirty="0"/>
              <a:t>– </a:t>
            </a:r>
            <a:r>
              <a:rPr lang="fr-FR" dirty="0" smtClean="0"/>
              <a:t>131</a:t>
            </a:r>
            <a:r>
              <a:rPr lang="en-US" dirty="0" smtClean="0"/>
              <a:t>, </a:t>
            </a:r>
            <a:r>
              <a:rPr lang="en-US" dirty="0"/>
              <a:t>GDT – </a:t>
            </a:r>
            <a:r>
              <a:rPr lang="mk-MK" dirty="0" smtClean="0"/>
              <a:t>66</a:t>
            </a:r>
            <a:r>
              <a:rPr lang="fr-FR" dirty="0" smtClean="0"/>
              <a:t> </a:t>
            </a:r>
            <a:endParaRPr lang="fr-FR" dirty="0"/>
          </a:p>
          <a:p>
            <a:r>
              <a:rPr lang="fr-FR" dirty="0" smtClean="0"/>
              <a:t>Confirmation </a:t>
            </a:r>
            <a:r>
              <a:rPr lang="fr-FR" dirty="0"/>
              <a:t>du respect de l’esprit de la langue française dans les deux milieux socioculturels et sociolinguistiques différents. </a:t>
            </a:r>
            <a:endParaRPr lang="en-US" dirty="0"/>
          </a:p>
          <a:p>
            <a:endParaRPr lang="en-US" dirty="0"/>
          </a:p>
        </p:txBody>
      </p:sp>
    </p:spTree>
    <p:extLst>
      <p:ext uri="{BB962C8B-B14F-4D97-AF65-F5344CB8AC3E}">
        <p14:creationId xmlns:p14="http://schemas.microsoft.com/office/powerpoint/2010/main" val="2489511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Environnement (Définition)</a:t>
            </a:r>
            <a:endParaRPr lang="en-US" dirty="0"/>
          </a:p>
        </p:txBody>
      </p:sp>
      <p:sp>
        <p:nvSpPr>
          <p:cNvPr id="3" name="Content Placeholder 2"/>
          <p:cNvSpPr>
            <a:spLocks noGrp="1"/>
          </p:cNvSpPr>
          <p:nvPr>
            <p:ph idx="1"/>
          </p:nvPr>
        </p:nvSpPr>
        <p:spPr/>
        <p:txBody>
          <a:bodyPr/>
          <a:lstStyle/>
          <a:p>
            <a:pPr algn="just"/>
            <a:r>
              <a:rPr lang="fr-FR" i="1" dirty="0" smtClean="0"/>
              <a:t>Petit Robert</a:t>
            </a:r>
            <a:r>
              <a:rPr lang="fr-FR" dirty="0" smtClean="0"/>
              <a:t>: « </a:t>
            </a:r>
            <a:r>
              <a:rPr lang="fr-FR" dirty="0"/>
              <a:t>L'Ensemble des conditions naturelles (physiques, chimiques, biologiques) et culturelles (sociologiques) dans lesquelles les organismes vivants (en particulier l'être humain) se développent </a:t>
            </a:r>
            <a:r>
              <a:rPr lang="fr-FR" dirty="0" smtClean="0"/>
              <a:t>».</a:t>
            </a:r>
          </a:p>
          <a:p>
            <a:pPr algn="just"/>
            <a:r>
              <a:rPr lang="fr-FR" i="1" dirty="0" smtClean="0"/>
              <a:t>TLF</a:t>
            </a:r>
            <a:r>
              <a:rPr lang="fr-FR" dirty="0" smtClean="0"/>
              <a:t>: </a:t>
            </a:r>
            <a:r>
              <a:rPr lang="en-US" dirty="0" smtClean="0"/>
              <a:t>1. </a:t>
            </a:r>
            <a:r>
              <a:rPr lang="fr-FR" dirty="0"/>
              <a:t>Ensemble des éléments et des phénomènes physiques qui environnent un organisme vivant, se trouvent autour de </a:t>
            </a:r>
            <a:r>
              <a:rPr lang="fr-FR" dirty="0" smtClean="0"/>
              <a:t>lui.</a:t>
            </a:r>
          </a:p>
          <a:p>
            <a:pPr algn="just"/>
            <a:r>
              <a:rPr lang="fr-FR" dirty="0" smtClean="0"/>
              <a:t>2. </a:t>
            </a:r>
            <a:r>
              <a:rPr lang="fr-FR" dirty="0"/>
              <a:t>Ensemble des conditions matérielles et des personnes qui environnent un être humain, qui se trouvent autour de lui.</a:t>
            </a:r>
            <a:endParaRPr lang="fr-FR" dirty="0" smtClean="0"/>
          </a:p>
          <a:p>
            <a:pPr algn="just"/>
            <a:r>
              <a:rPr lang="fr-FR" i="1" dirty="0" smtClean="0"/>
              <a:t>Académie</a:t>
            </a:r>
            <a:r>
              <a:rPr lang="fr-FR" dirty="0" smtClean="0"/>
              <a:t> (9ème  éd.): </a:t>
            </a:r>
            <a:r>
              <a:rPr lang="fr-FR" b="1" dirty="0"/>
              <a:t> </a:t>
            </a:r>
            <a:r>
              <a:rPr lang="fr-FR" dirty="0"/>
              <a:t>Ensemble des agents chimiques, physiques, biologiques, et des facteurs sociaux exerçant, à un moment donné, une influence sur les êtres vivants et les activités humaines. </a:t>
            </a:r>
            <a:endParaRPr lang="en-US" dirty="0"/>
          </a:p>
        </p:txBody>
      </p:sp>
    </p:spTree>
    <p:extLst>
      <p:ext uri="{BB962C8B-B14F-4D97-AF65-F5344CB8AC3E}">
        <p14:creationId xmlns:p14="http://schemas.microsoft.com/office/powerpoint/2010/main" val="14198076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Conclusion</a:t>
            </a:r>
            <a:endParaRPr lang="en-US" dirty="0"/>
          </a:p>
        </p:txBody>
      </p:sp>
      <p:sp>
        <p:nvSpPr>
          <p:cNvPr id="3" name="Content Placeholder 2"/>
          <p:cNvSpPr>
            <a:spLocks noGrp="1"/>
          </p:cNvSpPr>
          <p:nvPr>
            <p:ph idx="1"/>
          </p:nvPr>
        </p:nvSpPr>
        <p:spPr/>
        <p:txBody>
          <a:bodyPr numCol="3">
            <a:normAutofit lnSpcReduction="10000"/>
          </a:bodyPr>
          <a:lstStyle/>
          <a:p>
            <a:r>
              <a:rPr lang="fr-FR" b="1" dirty="0"/>
              <a:t>26 </a:t>
            </a:r>
            <a:r>
              <a:rPr lang="fr-FR" b="1" dirty="0" smtClean="0"/>
              <a:t>JORF: 1998-2017</a:t>
            </a:r>
          </a:p>
          <a:p>
            <a:r>
              <a:rPr lang="fr-FR" dirty="0" smtClean="0"/>
              <a:t>JORF: </a:t>
            </a:r>
          </a:p>
          <a:p>
            <a:r>
              <a:rPr lang="fr-FR" dirty="0" smtClean="0"/>
              <a:t>04/02/2010 </a:t>
            </a:r>
            <a:r>
              <a:rPr lang="fr-FR" dirty="0"/>
              <a:t>(24</a:t>
            </a:r>
            <a:r>
              <a:rPr lang="fr-FR" dirty="0" smtClean="0"/>
              <a:t>) 12/04/2009 </a:t>
            </a:r>
            <a:r>
              <a:rPr lang="fr-FR" dirty="0"/>
              <a:t>(16</a:t>
            </a:r>
            <a:r>
              <a:rPr lang="fr-FR" dirty="0" smtClean="0"/>
              <a:t>) 08/09/2013 </a:t>
            </a:r>
            <a:r>
              <a:rPr lang="fr-FR" dirty="0"/>
              <a:t>(16</a:t>
            </a:r>
            <a:r>
              <a:rPr lang="fr-FR" dirty="0" smtClean="0"/>
              <a:t>) 13/07/2012 </a:t>
            </a:r>
            <a:r>
              <a:rPr lang="fr-FR" dirty="0"/>
              <a:t>(12</a:t>
            </a:r>
            <a:r>
              <a:rPr lang="fr-FR" dirty="0" smtClean="0"/>
              <a:t>) 15/01/2017 </a:t>
            </a:r>
            <a:r>
              <a:rPr lang="fr-FR" dirty="0"/>
              <a:t>(11</a:t>
            </a:r>
            <a:r>
              <a:rPr lang="fr-FR" dirty="0" smtClean="0"/>
              <a:t>) 15/01/2017 </a:t>
            </a:r>
            <a:r>
              <a:rPr lang="fr-FR" dirty="0"/>
              <a:t>(11</a:t>
            </a:r>
            <a:r>
              <a:rPr lang="fr-FR" dirty="0" smtClean="0"/>
              <a:t>)</a:t>
            </a:r>
          </a:p>
          <a:p>
            <a:endParaRPr lang="fr-FR" dirty="0" smtClean="0"/>
          </a:p>
          <a:p>
            <a:endParaRPr lang="fr-FR" dirty="0" smtClean="0"/>
          </a:p>
          <a:p>
            <a:r>
              <a:rPr lang="fr-FR" b="1" dirty="0" smtClean="0"/>
              <a:t>Par année: </a:t>
            </a:r>
          </a:p>
          <a:p>
            <a:r>
              <a:rPr lang="fr-FR" dirty="0"/>
              <a:t>1998: </a:t>
            </a:r>
            <a:r>
              <a:rPr lang="fr-FR" dirty="0" smtClean="0"/>
              <a:t>1</a:t>
            </a:r>
          </a:p>
          <a:p>
            <a:r>
              <a:rPr lang="fr-FR" dirty="0"/>
              <a:t>2006 : 1 </a:t>
            </a:r>
            <a:endParaRPr lang="en-US" dirty="0"/>
          </a:p>
          <a:p>
            <a:r>
              <a:rPr lang="fr-FR" dirty="0"/>
              <a:t>2007: 1</a:t>
            </a:r>
            <a:endParaRPr lang="en-US" dirty="0"/>
          </a:p>
          <a:p>
            <a:r>
              <a:rPr lang="fr-FR" dirty="0"/>
              <a:t>2008: 8</a:t>
            </a:r>
            <a:endParaRPr lang="en-US" dirty="0"/>
          </a:p>
          <a:p>
            <a:r>
              <a:rPr lang="fr-FR" dirty="0"/>
              <a:t>2010: 27</a:t>
            </a:r>
            <a:endParaRPr lang="en-US" dirty="0"/>
          </a:p>
          <a:p>
            <a:r>
              <a:rPr lang="fr-FR" dirty="0"/>
              <a:t>2011: 8  </a:t>
            </a:r>
            <a:endParaRPr lang="fr-FR" dirty="0" smtClean="0"/>
          </a:p>
          <a:p>
            <a:r>
              <a:rPr lang="fr-FR" dirty="0"/>
              <a:t>2012: 17</a:t>
            </a:r>
            <a:endParaRPr lang="en-US" dirty="0"/>
          </a:p>
          <a:p>
            <a:r>
              <a:rPr lang="fr-FR" dirty="0"/>
              <a:t>2013: 20</a:t>
            </a:r>
            <a:endParaRPr lang="en-US" dirty="0"/>
          </a:p>
          <a:p>
            <a:r>
              <a:rPr lang="fr-FR" dirty="0"/>
              <a:t>2015: 14 </a:t>
            </a:r>
            <a:endParaRPr lang="en-US" dirty="0"/>
          </a:p>
          <a:p>
            <a:r>
              <a:rPr lang="fr-FR" dirty="0"/>
              <a:t>2016: 6</a:t>
            </a:r>
            <a:endParaRPr lang="en-US" dirty="0"/>
          </a:p>
          <a:p>
            <a:r>
              <a:rPr lang="fr-FR" dirty="0"/>
              <a:t>2017: </a:t>
            </a:r>
            <a:r>
              <a:rPr lang="fr-FR" dirty="0" smtClean="0"/>
              <a:t>11</a:t>
            </a:r>
            <a:endParaRPr lang="en-US" dirty="0"/>
          </a:p>
          <a:p>
            <a:r>
              <a:rPr lang="fr-FR" b="1" dirty="0" smtClean="0"/>
              <a:t> </a:t>
            </a:r>
            <a:r>
              <a:rPr lang="fr-FR" dirty="0"/>
              <a:t>Synonymie: </a:t>
            </a:r>
            <a:r>
              <a:rPr lang="fr-FR" dirty="0" smtClean="0"/>
              <a:t>14 </a:t>
            </a:r>
            <a:r>
              <a:rPr lang="fr-FR" sz="1700" dirty="0" smtClean="0"/>
              <a:t>Synonymes</a:t>
            </a:r>
            <a:endParaRPr lang="en-US" sz="1700" dirty="0"/>
          </a:p>
          <a:p>
            <a:pPr marL="0" indent="0">
              <a:buNone/>
            </a:pP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161115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Bilan</a:t>
            </a:r>
            <a:r>
              <a:rPr lang="en-US" dirty="0" smtClean="0"/>
              <a:t>-</a:t>
            </a:r>
            <a:r>
              <a:rPr lang="fr-FR" b="1" dirty="0"/>
              <a:t>27 </a:t>
            </a:r>
            <a:r>
              <a:rPr lang="fr-FR" b="1" dirty="0" smtClean="0"/>
              <a:t>SOUS-DOMAINES</a:t>
            </a:r>
            <a:endParaRPr lang="en-US" dirty="0"/>
          </a:p>
        </p:txBody>
      </p:sp>
      <p:sp>
        <p:nvSpPr>
          <p:cNvPr id="3" name="Content Placeholder 2"/>
          <p:cNvSpPr>
            <a:spLocks noGrp="1"/>
          </p:cNvSpPr>
          <p:nvPr>
            <p:ph idx="1"/>
          </p:nvPr>
        </p:nvSpPr>
        <p:spPr/>
        <p:txBody>
          <a:bodyPr numCol="2">
            <a:normAutofit fontScale="55000" lnSpcReduction="20000"/>
          </a:bodyPr>
          <a:lstStyle/>
          <a:p>
            <a:r>
              <a:rPr lang="fr-FR" dirty="0" smtClean="0"/>
              <a:t>ENVIRONNEMENT </a:t>
            </a:r>
            <a:r>
              <a:rPr lang="fr-FR" dirty="0"/>
              <a:t>(52</a:t>
            </a:r>
            <a:r>
              <a:rPr lang="fr-FR" dirty="0" smtClean="0"/>
              <a:t>)</a:t>
            </a:r>
            <a:endParaRPr lang="en-US" dirty="0"/>
          </a:p>
          <a:p>
            <a:r>
              <a:rPr lang="fr-FR" dirty="0"/>
              <a:t>AMENAGEMENT ET URBANISME-ENVIRONNEMENT (8</a:t>
            </a:r>
            <a:r>
              <a:rPr lang="fr-FR" dirty="0" smtClean="0"/>
              <a:t>)</a:t>
            </a:r>
            <a:endParaRPr lang="en-US" dirty="0"/>
          </a:p>
          <a:p>
            <a:pPr lvl="0"/>
            <a:r>
              <a:rPr lang="fr-FR" dirty="0"/>
              <a:t>BIOLOGIE-ENVIRONNEMENT (8</a:t>
            </a:r>
            <a:r>
              <a:rPr lang="fr-FR" dirty="0" smtClean="0"/>
              <a:t>)</a:t>
            </a:r>
            <a:endParaRPr lang="en-US" dirty="0"/>
          </a:p>
          <a:p>
            <a:pPr lvl="0"/>
            <a:r>
              <a:rPr lang="fr-FR" dirty="0"/>
              <a:t>ENVIRONNEMENT/DECHETS (8</a:t>
            </a:r>
            <a:r>
              <a:rPr lang="fr-FR" dirty="0" smtClean="0"/>
              <a:t>) </a:t>
            </a:r>
            <a:endParaRPr lang="en-US" dirty="0"/>
          </a:p>
          <a:p>
            <a:pPr lvl="0"/>
            <a:r>
              <a:rPr lang="fr-FR" dirty="0"/>
              <a:t>ENVIRONNEMENT-ÉCONOMIE GENERALE (7</a:t>
            </a:r>
            <a:r>
              <a:rPr lang="fr-FR" dirty="0" smtClean="0"/>
              <a:t>) </a:t>
            </a:r>
            <a:endParaRPr lang="en-US" dirty="0"/>
          </a:p>
          <a:p>
            <a:pPr lvl="0"/>
            <a:r>
              <a:rPr lang="fr-FR" dirty="0"/>
              <a:t>ÉNERGIE-ENVIRONNEMENT (</a:t>
            </a:r>
            <a:r>
              <a:rPr lang="fr-FR" dirty="0" smtClean="0"/>
              <a:t>6) </a:t>
            </a:r>
            <a:endParaRPr lang="en-US" dirty="0"/>
          </a:p>
          <a:p>
            <a:pPr lvl="0"/>
            <a:r>
              <a:rPr lang="fr-FR" dirty="0"/>
              <a:t>ENVIRONNEMENT-BIOLOGIE (6</a:t>
            </a:r>
            <a:r>
              <a:rPr lang="fr-FR" dirty="0" smtClean="0"/>
              <a:t>) </a:t>
            </a:r>
            <a:endParaRPr lang="en-US" dirty="0"/>
          </a:p>
          <a:p>
            <a:pPr lvl="0"/>
            <a:r>
              <a:rPr lang="fr-FR" dirty="0"/>
              <a:t>ENVIRONNEMENT/RISQUES (6</a:t>
            </a:r>
            <a:r>
              <a:rPr lang="fr-FR" dirty="0" smtClean="0"/>
              <a:t>) </a:t>
            </a:r>
            <a:endParaRPr lang="en-US" dirty="0"/>
          </a:p>
          <a:p>
            <a:pPr lvl="0"/>
            <a:r>
              <a:rPr lang="fr-FR" dirty="0"/>
              <a:t> ENVIRONNEMENT-SCIENCES DE LA TERRE/HYDROLOGIE (4</a:t>
            </a:r>
            <a:r>
              <a:rPr lang="fr-FR" dirty="0" smtClean="0"/>
              <a:t>) </a:t>
            </a:r>
            <a:endParaRPr lang="en-US" dirty="0"/>
          </a:p>
          <a:p>
            <a:pPr lvl="0"/>
            <a:r>
              <a:rPr lang="fr-FR" dirty="0"/>
              <a:t>ENVIRONNEMENT-MATERIAUX (3</a:t>
            </a:r>
            <a:r>
              <a:rPr lang="fr-FR" dirty="0" smtClean="0"/>
              <a:t>)</a:t>
            </a:r>
            <a:endParaRPr lang="en-US" dirty="0"/>
          </a:p>
          <a:p>
            <a:pPr lvl="0"/>
            <a:r>
              <a:rPr lang="fr-FR" dirty="0"/>
              <a:t>ENVIRONNEMENT-TRANSPORTS ET MOBILITE (3</a:t>
            </a:r>
            <a:r>
              <a:rPr lang="fr-FR" dirty="0" smtClean="0"/>
              <a:t>)</a:t>
            </a:r>
            <a:endParaRPr lang="en-US" dirty="0"/>
          </a:p>
          <a:p>
            <a:pPr lvl="0"/>
            <a:r>
              <a:rPr lang="fr-FR" dirty="0"/>
              <a:t>  ENVIRONNEMENT/AMENAGEMENT DU TERRITOIRE (2</a:t>
            </a:r>
            <a:r>
              <a:rPr lang="fr-FR" dirty="0" smtClean="0"/>
              <a:t>) </a:t>
            </a:r>
            <a:endParaRPr lang="en-US" dirty="0"/>
          </a:p>
          <a:p>
            <a:pPr lvl="0"/>
            <a:r>
              <a:rPr lang="fr-FR" dirty="0"/>
              <a:t>ENVIRONNEMENT-AMENAGEMENT ET URBANISME (2</a:t>
            </a:r>
            <a:r>
              <a:rPr lang="fr-FR" dirty="0" smtClean="0"/>
              <a:t>) </a:t>
            </a:r>
            <a:endParaRPr lang="en-US" dirty="0"/>
          </a:p>
          <a:p>
            <a:pPr lvl="0"/>
            <a:r>
              <a:rPr lang="fr-FR" dirty="0"/>
              <a:t>ENVIRONNEMENT-CHIMIE (2</a:t>
            </a:r>
            <a:r>
              <a:rPr lang="fr-FR" dirty="0" smtClean="0"/>
              <a:t>) </a:t>
            </a:r>
            <a:endParaRPr lang="en-US" dirty="0"/>
          </a:p>
          <a:p>
            <a:pPr lvl="0"/>
            <a:r>
              <a:rPr lang="fr-FR" dirty="0"/>
              <a:t>ENVIRONNEMENT-ÉNERGIE (2</a:t>
            </a:r>
            <a:r>
              <a:rPr lang="fr-FR" dirty="0" smtClean="0"/>
              <a:t>) </a:t>
            </a:r>
            <a:endParaRPr lang="en-US" dirty="0"/>
          </a:p>
          <a:p>
            <a:pPr lvl="0"/>
            <a:r>
              <a:rPr lang="fr-FR" dirty="0"/>
              <a:t>INDUSTRIE-ENVIRONNEMENT/RISQUES (2</a:t>
            </a:r>
            <a:r>
              <a:rPr lang="fr-FR" dirty="0" smtClean="0"/>
              <a:t>) </a:t>
            </a:r>
            <a:endParaRPr lang="en-US" dirty="0"/>
          </a:p>
          <a:p>
            <a:pPr lvl="0"/>
            <a:r>
              <a:rPr lang="mk-MK" dirty="0"/>
              <a:t>AGRICULTURE-ENVIRONNEMENT</a:t>
            </a:r>
            <a:r>
              <a:rPr lang="fr-FR" dirty="0"/>
              <a:t> (1</a:t>
            </a:r>
            <a:r>
              <a:rPr lang="fr-FR" dirty="0" smtClean="0"/>
              <a:t>) </a:t>
            </a:r>
            <a:endParaRPr lang="en-US" dirty="0"/>
          </a:p>
          <a:p>
            <a:pPr lvl="0"/>
            <a:r>
              <a:rPr lang="fr-FR" dirty="0"/>
              <a:t>COMMUNICATION-ENVIRONNEMENT (1</a:t>
            </a:r>
            <a:r>
              <a:rPr lang="fr-FR" dirty="0" smtClean="0"/>
              <a:t>) </a:t>
            </a:r>
            <a:endParaRPr lang="en-US" dirty="0"/>
          </a:p>
          <a:p>
            <a:pPr lvl="0"/>
            <a:r>
              <a:rPr lang="fr-FR" dirty="0"/>
              <a:t>ÉCONOMIE ET GESTION D'ENTREPRISE (1</a:t>
            </a:r>
            <a:r>
              <a:rPr lang="fr-FR" dirty="0" smtClean="0"/>
              <a:t>) </a:t>
            </a:r>
            <a:endParaRPr lang="en-US" dirty="0"/>
          </a:p>
          <a:p>
            <a:pPr lvl="0"/>
            <a:r>
              <a:rPr lang="fr-FR" dirty="0"/>
              <a:t>ENVIRONNEMENT-ÉCONOMIE GENERALE/FISCALITE (1</a:t>
            </a:r>
            <a:r>
              <a:rPr lang="fr-FR" dirty="0" smtClean="0"/>
              <a:t>)                        </a:t>
            </a:r>
            <a:r>
              <a:rPr lang="fr-FR" dirty="0"/>
              <a:t> </a:t>
            </a:r>
            <a:endParaRPr lang="en-US" dirty="0"/>
          </a:p>
          <a:p>
            <a:pPr lvl="0"/>
            <a:r>
              <a:rPr lang="fr-FR" dirty="0"/>
              <a:t>ENVIRONNEMENT-MATERIAUX/POLYMERES (</a:t>
            </a:r>
            <a:r>
              <a:rPr lang="fr-FR" dirty="0" smtClean="0"/>
              <a:t>1 </a:t>
            </a:r>
            <a:r>
              <a:rPr lang="fr-FR" dirty="0"/>
              <a:t> </a:t>
            </a:r>
            <a:endParaRPr lang="en-US" dirty="0"/>
          </a:p>
          <a:p>
            <a:pPr lvl="0"/>
            <a:r>
              <a:rPr lang="fr-FR" dirty="0"/>
              <a:t>ENVIRONNEMENT-RELATIONS INTERNATIONALES (1</a:t>
            </a:r>
            <a:r>
              <a:rPr lang="fr-FR" dirty="0" smtClean="0"/>
              <a:t>) </a:t>
            </a:r>
            <a:endParaRPr lang="en-US" dirty="0"/>
          </a:p>
          <a:p>
            <a:pPr lvl="0"/>
            <a:r>
              <a:rPr lang="fr-FR" dirty="0"/>
              <a:t>MATERIAUX-ENVIRONNEMENT (1</a:t>
            </a:r>
            <a:r>
              <a:rPr lang="fr-FR" dirty="0" smtClean="0"/>
              <a:t>)</a:t>
            </a:r>
            <a:endParaRPr lang="en-US" dirty="0"/>
          </a:p>
          <a:p>
            <a:pPr lvl="0"/>
            <a:r>
              <a:rPr lang="fr-FR" dirty="0"/>
              <a:t>RELATIONS INTERNATIONALES-ENVIRONNEMENT (1</a:t>
            </a:r>
            <a:r>
              <a:rPr lang="fr-FR" dirty="0" smtClean="0"/>
              <a:t>) </a:t>
            </a:r>
            <a:endParaRPr lang="en-US" dirty="0"/>
          </a:p>
          <a:p>
            <a:pPr lvl="0"/>
            <a:r>
              <a:rPr lang="fr-FR" dirty="0"/>
              <a:t>SANTE ET MEDECINE-ENVIRONNEMENT/RISQUES (1</a:t>
            </a:r>
            <a:r>
              <a:rPr lang="fr-FR" dirty="0" smtClean="0"/>
              <a:t>) </a:t>
            </a:r>
            <a:endParaRPr lang="en-US" dirty="0"/>
          </a:p>
          <a:p>
            <a:pPr lvl="0"/>
            <a:r>
              <a:rPr lang="fr-FR" dirty="0"/>
              <a:t>SCIENCES DE LA TERRE-ENVIRONNEMENT (1</a:t>
            </a:r>
            <a:r>
              <a:rPr lang="fr-FR" dirty="0" smtClean="0"/>
              <a:t>) </a:t>
            </a:r>
            <a:endParaRPr lang="en-US" dirty="0"/>
          </a:p>
          <a:p>
            <a:pPr lvl="0"/>
            <a:r>
              <a:rPr lang="fr-FR" dirty="0"/>
              <a:t>TRANSPORTS ET MOBILITE-ENVIRONNEMENT (1</a:t>
            </a:r>
            <a:r>
              <a:rPr lang="fr-FR" dirty="0" smtClean="0"/>
              <a:t>) </a:t>
            </a:r>
            <a:endParaRPr lang="en-US" dirty="0"/>
          </a:p>
          <a:p>
            <a:endParaRPr lang="en-US" dirty="0"/>
          </a:p>
        </p:txBody>
      </p:sp>
    </p:spTree>
    <p:extLst>
      <p:ext uri="{BB962C8B-B14F-4D97-AF65-F5344CB8AC3E}">
        <p14:creationId xmlns:p14="http://schemas.microsoft.com/office/powerpoint/2010/main" val="2344051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BILAN</a:t>
            </a:r>
            <a:endParaRPr lang="en-US" dirty="0"/>
          </a:p>
        </p:txBody>
      </p:sp>
      <p:sp>
        <p:nvSpPr>
          <p:cNvPr id="3" name="Content Placeholder 2"/>
          <p:cNvSpPr>
            <a:spLocks noGrp="1"/>
          </p:cNvSpPr>
          <p:nvPr>
            <p:ph idx="1"/>
          </p:nvPr>
        </p:nvSpPr>
        <p:spPr/>
        <p:txBody>
          <a:bodyPr numCol="3">
            <a:normAutofit fontScale="92500" lnSpcReduction="20000"/>
          </a:bodyPr>
          <a:lstStyle/>
          <a:p>
            <a:r>
              <a:rPr lang="fr-FR" b="1" dirty="0" smtClean="0"/>
              <a:t>CHAMPS LEXICAUX:  </a:t>
            </a:r>
            <a:r>
              <a:rPr lang="fr-FR" b="1" dirty="0"/>
              <a:t>87 UNITES</a:t>
            </a:r>
            <a:endParaRPr lang="en-US" dirty="0"/>
          </a:p>
          <a:p>
            <a:r>
              <a:rPr lang="fr-FR" dirty="0"/>
              <a:t>7 unités empruntées intégralement</a:t>
            </a:r>
            <a:endParaRPr lang="en-US" dirty="0"/>
          </a:p>
          <a:p>
            <a:r>
              <a:rPr lang="fr-FR" b="1" dirty="0"/>
              <a:t>25 </a:t>
            </a:r>
            <a:r>
              <a:rPr lang="fr-FR" b="1" dirty="0" smtClean="0"/>
              <a:t>CALQUES</a:t>
            </a:r>
          </a:p>
          <a:p>
            <a:r>
              <a:rPr lang="fr-FR" b="1" dirty="0"/>
              <a:t>Catégorie grammaticale:</a:t>
            </a:r>
            <a:endParaRPr lang="en-US" dirty="0"/>
          </a:p>
          <a:p>
            <a:pPr lvl="0"/>
            <a:r>
              <a:rPr lang="fr-FR" dirty="0"/>
              <a:t>NOM: 49</a:t>
            </a:r>
            <a:endParaRPr lang="en-US" dirty="0"/>
          </a:p>
          <a:p>
            <a:pPr lvl="0"/>
            <a:r>
              <a:rPr lang="fr-FR" dirty="0"/>
              <a:t>N+N: 2</a:t>
            </a:r>
            <a:endParaRPr lang="en-US" dirty="0"/>
          </a:p>
          <a:p>
            <a:pPr lvl="0"/>
            <a:r>
              <a:rPr lang="fr-FR" dirty="0" err="1"/>
              <a:t>N+N+de+N</a:t>
            </a:r>
            <a:r>
              <a:rPr lang="fr-FR" dirty="0"/>
              <a:t>: 1</a:t>
            </a:r>
            <a:endParaRPr lang="en-US" dirty="0"/>
          </a:p>
          <a:p>
            <a:pPr lvl="0"/>
            <a:r>
              <a:rPr lang="fr-FR" dirty="0" err="1"/>
              <a:t>N+Adj</a:t>
            </a:r>
            <a:r>
              <a:rPr lang="fr-FR" dirty="0"/>
              <a:t>.: 39</a:t>
            </a:r>
            <a:endParaRPr lang="en-US" dirty="0"/>
          </a:p>
          <a:p>
            <a:pPr lvl="0"/>
            <a:r>
              <a:rPr lang="fr-FR" dirty="0" err="1"/>
              <a:t>N+Adj+Adj</a:t>
            </a:r>
            <a:r>
              <a:rPr lang="fr-FR" dirty="0"/>
              <a:t>: 1</a:t>
            </a:r>
            <a:endParaRPr lang="en-US" dirty="0"/>
          </a:p>
          <a:p>
            <a:pPr lvl="0"/>
            <a:r>
              <a:rPr lang="fr-FR" dirty="0" err="1"/>
              <a:t>N+Adj+de+N</a:t>
            </a:r>
            <a:r>
              <a:rPr lang="fr-FR" dirty="0"/>
              <a:t>: 2</a:t>
            </a:r>
            <a:endParaRPr lang="en-US" dirty="0"/>
          </a:p>
          <a:p>
            <a:pPr lvl="0"/>
            <a:r>
              <a:rPr lang="fr-FR" dirty="0" err="1"/>
              <a:t>N+de+N</a:t>
            </a:r>
            <a:r>
              <a:rPr lang="fr-FR" dirty="0"/>
              <a:t>: 21</a:t>
            </a:r>
            <a:endParaRPr lang="en-US" dirty="0"/>
          </a:p>
          <a:p>
            <a:pPr lvl="0"/>
            <a:r>
              <a:rPr lang="fr-FR" dirty="0"/>
              <a:t> </a:t>
            </a:r>
            <a:r>
              <a:rPr lang="fr-FR" dirty="0" err="1"/>
              <a:t>N+de+N+N</a:t>
            </a:r>
            <a:r>
              <a:rPr lang="fr-FR" dirty="0"/>
              <a:t>: 1</a:t>
            </a:r>
            <a:endParaRPr lang="en-US" dirty="0"/>
          </a:p>
          <a:p>
            <a:pPr lvl="0"/>
            <a:r>
              <a:rPr lang="fr-FR" dirty="0"/>
              <a:t>principe du pollueur-payeur</a:t>
            </a:r>
            <a:endParaRPr lang="en-US" dirty="0"/>
          </a:p>
          <a:p>
            <a:pPr lvl="0"/>
            <a:r>
              <a:rPr lang="fr-FR" dirty="0"/>
              <a:t> </a:t>
            </a:r>
            <a:r>
              <a:rPr lang="fr-FR" dirty="0" err="1"/>
              <a:t>N+de+N+Adj</a:t>
            </a:r>
            <a:r>
              <a:rPr lang="fr-FR" dirty="0"/>
              <a:t>: 1</a:t>
            </a:r>
            <a:endParaRPr lang="en-US" dirty="0"/>
          </a:p>
          <a:p>
            <a:pPr lvl="0"/>
            <a:r>
              <a:rPr lang="fr-FR" dirty="0"/>
              <a:t> N+de+N+de+N:1 </a:t>
            </a:r>
            <a:endParaRPr lang="en-US" dirty="0"/>
          </a:p>
          <a:p>
            <a:pPr lvl="0"/>
            <a:r>
              <a:rPr lang="fr-FR" dirty="0"/>
              <a:t> </a:t>
            </a:r>
            <a:r>
              <a:rPr lang="fr-FR" dirty="0" err="1"/>
              <a:t>N+de+N+de+N+adj</a:t>
            </a:r>
            <a:r>
              <a:rPr lang="fr-FR" dirty="0"/>
              <a:t>: 2</a:t>
            </a:r>
            <a:endParaRPr lang="en-US" dirty="0"/>
          </a:p>
          <a:p>
            <a:pPr lvl="0"/>
            <a:r>
              <a:rPr lang="fr-FR" dirty="0"/>
              <a:t>N+de+N+de+N+de+N:1 </a:t>
            </a:r>
            <a:endParaRPr lang="en-US" dirty="0"/>
          </a:p>
          <a:p>
            <a:pPr lvl="0"/>
            <a:r>
              <a:rPr lang="en-US" dirty="0" smtClean="0"/>
              <a:t>N+D+N+PREP+ART+N</a:t>
            </a:r>
            <a:r>
              <a:rPr lang="en-US" dirty="0"/>
              <a:t>: 1</a:t>
            </a:r>
          </a:p>
          <a:p>
            <a:pPr lvl="0"/>
            <a:r>
              <a:rPr lang="en-US" dirty="0"/>
              <a:t> </a:t>
            </a:r>
            <a:r>
              <a:rPr lang="fr-FR" dirty="0"/>
              <a:t>N+PREP+N: 2</a:t>
            </a:r>
            <a:endParaRPr lang="en-US" dirty="0"/>
          </a:p>
          <a:p>
            <a:pPr lvl="0"/>
            <a:r>
              <a:rPr lang="fr-FR" dirty="0"/>
              <a:t>N+A+N+ADJ: 3</a:t>
            </a:r>
            <a:endParaRPr lang="en-US" dirty="0"/>
          </a:p>
          <a:p>
            <a:pPr lvl="0"/>
            <a:r>
              <a:rPr lang="fr-FR" dirty="0"/>
              <a:t> </a:t>
            </a:r>
            <a:r>
              <a:rPr lang="fr-FR" dirty="0" err="1"/>
              <a:t>N+de+N+de+N</a:t>
            </a:r>
            <a:r>
              <a:rPr lang="fr-FR" dirty="0"/>
              <a:t>+ à +</a:t>
            </a:r>
            <a:r>
              <a:rPr lang="fr-FR" dirty="0" err="1"/>
              <a:t>N+de+N</a:t>
            </a:r>
            <a:r>
              <a:rPr lang="fr-FR" dirty="0"/>
              <a:t>: 1</a:t>
            </a:r>
            <a:endParaRPr lang="en-US" dirty="0"/>
          </a:p>
          <a:p>
            <a:pPr lvl="0"/>
            <a:r>
              <a:rPr lang="fr-FR" dirty="0"/>
              <a:t> N+de+N+A+de+N:1 </a:t>
            </a:r>
            <a:endParaRPr lang="fr-FR" dirty="0"/>
          </a:p>
          <a:p>
            <a:pPr lvl="0"/>
            <a:endParaRPr lang="fr-FR" dirty="0" smtClean="0"/>
          </a:p>
          <a:p>
            <a:pPr lvl="0"/>
            <a:endParaRPr lang="en-US" dirty="0"/>
          </a:p>
          <a:p>
            <a:r>
              <a:rPr lang="fr-FR" b="1" dirty="0"/>
              <a:t>GDT (66 unités, </a:t>
            </a:r>
            <a:r>
              <a:rPr lang="mk-MK" b="1" dirty="0"/>
              <a:t>50,38%</a:t>
            </a:r>
            <a:r>
              <a:rPr lang="fr-FR" b="1" dirty="0" smtClean="0"/>
              <a:t>)</a:t>
            </a:r>
            <a:endParaRPr lang="en-US" dirty="0"/>
          </a:p>
        </p:txBody>
      </p:sp>
    </p:spTree>
    <p:extLst>
      <p:ext uri="{BB962C8B-B14F-4D97-AF65-F5344CB8AC3E}">
        <p14:creationId xmlns:p14="http://schemas.microsoft.com/office/powerpoint/2010/main" val="29156939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a:t>Réferences bibliographiques:</a:t>
            </a:r>
            <a:endParaRPr lang="en-US" dirty="0"/>
          </a:p>
        </p:txBody>
      </p:sp>
      <p:sp>
        <p:nvSpPr>
          <p:cNvPr id="3" name="Content Placeholder 2"/>
          <p:cNvSpPr>
            <a:spLocks noGrp="1"/>
          </p:cNvSpPr>
          <p:nvPr>
            <p:ph idx="1"/>
          </p:nvPr>
        </p:nvSpPr>
        <p:spPr/>
        <p:txBody>
          <a:bodyPr numCol="2">
            <a:normAutofit fontScale="40000" lnSpcReduction="20000"/>
          </a:bodyPr>
          <a:lstStyle/>
          <a:p>
            <a:pPr lvl="0"/>
            <a:r>
              <a:rPr lang="fr-FR" dirty="0"/>
              <a:t>GAUDIN, François (2003) – </a:t>
            </a:r>
            <a:r>
              <a:rPr lang="fr-FR" dirty="0" err="1"/>
              <a:t>Socioterminologie</a:t>
            </a:r>
            <a:r>
              <a:rPr lang="fr-FR" dirty="0"/>
              <a:t>, une approche sociolinguistique de la terminologie, Bruxelles : </a:t>
            </a:r>
            <a:r>
              <a:rPr lang="fr-FR" dirty="0" err="1"/>
              <a:t>Duculot</a:t>
            </a:r>
            <a:r>
              <a:rPr lang="fr-FR" dirty="0"/>
              <a:t> De </a:t>
            </a:r>
            <a:r>
              <a:rPr lang="fr-FR" dirty="0" smtClean="0"/>
              <a:t>Boeck</a:t>
            </a:r>
          </a:p>
          <a:p>
            <a:pPr lvl="0"/>
            <a:r>
              <a:rPr lang="fr-FR" dirty="0"/>
              <a:t>ISO 704/2000 – Travail terminologique – Principes et méthodes, 2ème </a:t>
            </a:r>
            <a:r>
              <a:rPr lang="fr-FR" dirty="0" smtClean="0"/>
              <a:t>édition</a:t>
            </a:r>
          </a:p>
          <a:p>
            <a:pPr lvl="0"/>
            <a:r>
              <a:rPr lang="fr-FR" dirty="0"/>
              <a:t>CABRÉ, Maria Theresa (2000) – « Terminologie et linguistique : la théorie des portes », Terminologies Nouvelles N° 21, Agence de la Francophonie et Communauté française de Belgique, pp. 10-15, http://www2.cfwb.be/franca/termin/charger/rint21.pdf (déchargé le 20 février 2017). </a:t>
            </a:r>
            <a:endParaRPr lang="fr-FR" dirty="0" smtClean="0"/>
          </a:p>
          <a:p>
            <a:pPr lvl="0"/>
            <a:r>
              <a:rPr lang="fr-FR" dirty="0" smtClean="0"/>
              <a:t>CHOMSKY</a:t>
            </a:r>
            <a:r>
              <a:rPr lang="fr-FR" dirty="0"/>
              <a:t>, </a:t>
            </a:r>
            <a:r>
              <a:rPr lang="fr-FR" dirty="0" err="1"/>
              <a:t>Noam</a:t>
            </a:r>
            <a:r>
              <a:rPr lang="fr-FR" dirty="0"/>
              <a:t> (2001) – “</a:t>
            </a:r>
            <a:r>
              <a:rPr lang="fr-FR" dirty="0" err="1"/>
              <a:t>Derivation</a:t>
            </a:r>
            <a:r>
              <a:rPr lang="fr-FR" dirty="0"/>
              <a:t> by phase”, in: Ken Hale: A life in </a:t>
            </a:r>
            <a:r>
              <a:rPr lang="fr-FR" dirty="0" err="1"/>
              <a:t>language</a:t>
            </a:r>
            <a:r>
              <a:rPr lang="fr-FR" dirty="0"/>
              <a:t>, </a:t>
            </a:r>
            <a:r>
              <a:rPr lang="fr-FR" dirty="0" err="1"/>
              <a:t>ed</a:t>
            </a:r>
            <a:r>
              <a:rPr lang="fr-FR" dirty="0"/>
              <a:t>. Michael </a:t>
            </a:r>
            <a:r>
              <a:rPr lang="fr-FR" dirty="0" err="1"/>
              <a:t>Kenstowicz</a:t>
            </a:r>
            <a:r>
              <a:rPr lang="fr-FR" dirty="0"/>
              <a:t>, pp. 1-52. Cambridge, MA: MIT </a:t>
            </a:r>
            <a:r>
              <a:rPr lang="fr-FR" dirty="0" err="1"/>
              <a:t>Press</a:t>
            </a:r>
            <a:r>
              <a:rPr lang="fr-FR" dirty="0"/>
              <a:t> </a:t>
            </a:r>
            <a:endParaRPr lang="fr-FR" dirty="0" smtClean="0"/>
          </a:p>
          <a:p>
            <a:pPr lvl="0"/>
            <a:r>
              <a:rPr lang="fr-FR" dirty="0" smtClean="0"/>
              <a:t>CHOMSKY</a:t>
            </a:r>
            <a:r>
              <a:rPr lang="fr-FR" dirty="0"/>
              <a:t>, </a:t>
            </a:r>
            <a:r>
              <a:rPr lang="fr-FR" dirty="0" err="1"/>
              <a:t>Noam</a:t>
            </a:r>
            <a:r>
              <a:rPr lang="fr-FR" dirty="0"/>
              <a:t> (2008) – “On phases”, in: </a:t>
            </a:r>
            <a:r>
              <a:rPr lang="fr-FR" dirty="0" err="1"/>
              <a:t>Foundational</a:t>
            </a:r>
            <a:r>
              <a:rPr lang="fr-FR" dirty="0"/>
              <a:t> issues in </a:t>
            </a:r>
            <a:r>
              <a:rPr lang="fr-FR" dirty="0" err="1"/>
              <a:t>linguistic</a:t>
            </a:r>
            <a:r>
              <a:rPr lang="fr-FR" dirty="0"/>
              <a:t> </a:t>
            </a:r>
            <a:r>
              <a:rPr lang="fr-FR" dirty="0" err="1"/>
              <a:t>theory</a:t>
            </a:r>
            <a:r>
              <a:rPr lang="fr-FR" dirty="0"/>
              <a:t>, </a:t>
            </a:r>
            <a:r>
              <a:rPr lang="fr-FR" dirty="0" err="1"/>
              <a:t>eds.Robert</a:t>
            </a:r>
            <a:r>
              <a:rPr lang="fr-FR" dirty="0"/>
              <a:t> </a:t>
            </a:r>
            <a:r>
              <a:rPr lang="fr-FR" dirty="0" err="1"/>
              <a:t>Freidin</a:t>
            </a:r>
            <a:r>
              <a:rPr lang="fr-FR" dirty="0"/>
              <a:t>, Carlos P. </a:t>
            </a:r>
            <a:r>
              <a:rPr lang="fr-FR" dirty="0" err="1"/>
              <a:t>Otero</a:t>
            </a:r>
            <a:r>
              <a:rPr lang="fr-FR" dirty="0"/>
              <a:t>, and Maria Luisa </a:t>
            </a:r>
            <a:r>
              <a:rPr lang="fr-FR" dirty="0" err="1"/>
              <a:t>Zubizarreta</a:t>
            </a:r>
            <a:r>
              <a:rPr lang="fr-FR" dirty="0"/>
              <a:t>, pp. 133-166. Cambridge, MA: MIT </a:t>
            </a:r>
            <a:r>
              <a:rPr lang="fr-FR" dirty="0" err="1"/>
              <a:t>Press</a:t>
            </a:r>
            <a:endParaRPr lang="fr-FR" dirty="0"/>
          </a:p>
          <a:p>
            <a:pPr lvl="0"/>
            <a:r>
              <a:rPr lang="fr-FR" dirty="0" smtClean="0"/>
              <a:t>GAUDIN</a:t>
            </a:r>
            <a:r>
              <a:rPr lang="fr-FR" dirty="0"/>
              <a:t>, François (2003) – </a:t>
            </a:r>
            <a:r>
              <a:rPr lang="fr-FR" dirty="0" err="1"/>
              <a:t>Socioterminologie</a:t>
            </a:r>
            <a:r>
              <a:rPr lang="fr-FR" dirty="0"/>
              <a:t>, une approche sociolinguistique de la terminologie, Bruxelles : </a:t>
            </a:r>
            <a:r>
              <a:rPr lang="fr-FR" dirty="0" err="1"/>
              <a:t>Duculot</a:t>
            </a:r>
            <a:r>
              <a:rPr lang="fr-FR" dirty="0"/>
              <a:t> De </a:t>
            </a:r>
            <a:r>
              <a:rPr lang="fr-FR" dirty="0" smtClean="0"/>
              <a:t>Boeck</a:t>
            </a:r>
          </a:p>
          <a:p>
            <a:pPr lvl="0"/>
            <a:r>
              <a:rPr lang="fr-FR" dirty="0" smtClean="0"/>
              <a:t>HALLE</a:t>
            </a:r>
            <a:r>
              <a:rPr lang="fr-FR" dirty="0"/>
              <a:t>, </a:t>
            </a:r>
            <a:r>
              <a:rPr lang="fr-FR" dirty="0" err="1"/>
              <a:t>Moris</a:t>
            </a:r>
            <a:r>
              <a:rPr lang="fr-FR" dirty="0"/>
              <a:t> and MARANTZ, Alec (1993) – “</a:t>
            </a:r>
            <a:r>
              <a:rPr lang="fr-FR" dirty="0" err="1"/>
              <a:t>Distributed</a:t>
            </a:r>
            <a:r>
              <a:rPr lang="fr-FR" dirty="0"/>
              <a:t> </a:t>
            </a:r>
            <a:r>
              <a:rPr lang="fr-FR" dirty="0" err="1"/>
              <a:t>Morphology</a:t>
            </a:r>
            <a:r>
              <a:rPr lang="fr-FR" dirty="0"/>
              <a:t> and the </a:t>
            </a:r>
            <a:r>
              <a:rPr lang="fr-FR" dirty="0" err="1"/>
              <a:t>Pieces</a:t>
            </a:r>
            <a:r>
              <a:rPr lang="fr-FR" dirty="0"/>
              <a:t> of </a:t>
            </a:r>
            <a:r>
              <a:rPr lang="fr-FR" dirty="0" err="1"/>
              <a:t>Inflection</a:t>
            </a:r>
            <a:r>
              <a:rPr lang="fr-FR" dirty="0"/>
              <a:t>”, in: Hale, </a:t>
            </a:r>
            <a:r>
              <a:rPr lang="fr-FR" dirty="0" err="1"/>
              <a:t>Keneth</a:t>
            </a:r>
            <a:r>
              <a:rPr lang="fr-FR" dirty="0"/>
              <a:t> and </a:t>
            </a:r>
            <a:r>
              <a:rPr lang="fr-FR" dirty="0" err="1"/>
              <a:t>Samule</a:t>
            </a:r>
            <a:r>
              <a:rPr lang="fr-FR" dirty="0"/>
              <a:t> J. Keyser 1993 (</a:t>
            </a:r>
            <a:r>
              <a:rPr lang="fr-FR" dirty="0" err="1"/>
              <a:t>eds</a:t>
            </a:r>
            <a:r>
              <a:rPr lang="fr-FR" dirty="0"/>
              <a:t>) – The </a:t>
            </a:r>
            <a:r>
              <a:rPr lang="fr-FR" dirty="0" err="1"/>
              <a:t>View</a:t>
            </a:r>
            <a:r>
              <a:rPr lang="fr-FR" dirty="0"/>
              <a:t> </a:t>
            </a:r>
            <a:r>
              <a:rPr lang="fr-FR" dirty="0" err="1"/>
              <a:t>from</a:t>
            </a:r>
            <a:r>
              <a:rPr lang="fr-FR" dirty="0"/>
              <a:t> Building 20, Boston: the MIT </a:t>
            </a:r>
            <a:r>
              <a:rPr lang="fr-FR" dirty="0" err="1"/>
              <a:t>Press</a:t>
            </a:r>
            <a:r>
              <a:rPr lang="fr-FR" dirty="0"/>
              <a:t>, chap. </a:t>
            </a:r>
            <a:r>
              <a:rPr lang="fr-FR" dirty="0" smtClean="0"/>
              <a:t>3</a:t>
            </a:r>
          </a:p>
          <a:p>
            <a:pPr lvl="0"/>
            <a:r>
              <a:rPr lang="fr-FR" dirty="0" smtClean="0"/>
              <a:t>KLEIBER</a:t>
            </a:r>
            <a:r>
              <a:rPr lang="fr-FR" dirty="0"/>
              <a:t>, Georges (2001) – « Remarques sur la dénomination », Cahiers de </a:t>
            </a:r>
            <a:r>
              <a:rPr lang="fr-FR" dirty="0" err="1"/>
              <a:t>praxématique</a:t>
            </a:r>
            <a:r>
              <a:rPr lang="fr-FR" dirty="0"/>
              <a:t> [En ligne], 36 | 2001, document 1, mis en ligne le 01 janvier 2009, consulté le 18 mars 2017. URL : </a:t>
            </a:r>
            <a:r>
              <a:rPr lang="fr-FR" dirty="0">
                <a:hlinkClick r:id="rId2"/>
              </a:rPr>
              <a:t>http://</a:t>
            </a:r>
            <a:r>
              <a:rPr lang="fr-FR" dirty="0" smtClean="0">
                <a:hlinkClick r:id="rId2"/>
              </a:rPr>
              <a:t>praxematique.revues.org/292</a:t>
            </a:r>
            <a:endParaRPr lang="fr-FR" dirty="0" smtClean="0"/>
          </a:p>
          <a:p>
            <a:pPr lvl="0"/>
            <a:r>
              <a:rPr lang="fr-FR" dirty="0" smtClean="0"/>
              <a:t>ISO </a:t>
            </a:r>
            <a:r>
              <a:rPr lang="fr-FR" dirty="0"/>
              <a:t>704/2000 – Travail terminologique – Principes et méthodes, 2ème </a:t>
            </a:r>
            <a:r>
              <a:rPr lang="fr-FR" dirty="0" smtClean="0"/>
              <a:t>édition</a:t>
            </a:r>
          </a:p>
          <a:p>
            <a:pPr lvl="0"/>
            <a:r>
              <a:rPr lang="fr-FR" dirty="0" smtClean="0"/>
              <a:t>LAMB</a:t>
            </a:r>
            <a:r>
              <a:rPr lang="fr-FR" dirty="0"/>
              <a:t>, Sydney M. (1999) – </a:t>
            </a:r>
            <a:r>
              <a:rPr lang="fr-FR" dirty="0" err="1"/>
              <a:t>Pathways</a:t>
            </a:r>
            <a:r>
              <a:rPr lang="fr-FR" dirty="0"/>
              <a:t> of the Brain. The Neurocognitive Basis of </a:t>
            </a:r>
            <a:r>
              <a:rPr lang="fr-FR" dirty="0" err="1"/>
              <a:t>Language</a:t>
            </a:r>
            <a:r>
              <a:rPr lang="fr-FR" dirty="0"/>
              <a:t>, Amsterdam/ Philadelphia: John Benjamins </a:t>
            </a:r>
            <a:r>
              <a:rPr lang="fr-FR" dirty="0" err="1"/>
              <a:t>Publishing</a:t>
            </a:r>
            <a:r>
              <a:rPr lang="fr-FR" dirty="0"/>
              <a:t> </a:t>
            </a:r>
            <a:r>
              <a:rPr lang="fr-FR" dirty="0" err="1"/>
              <a:t>Company</a:t>
            </a:r>
            <a:r>
              <a:rPr lang="fr-FR" dirty="0"/>
              <a:t> </a:t>
            </a:r>
            <a:endParaRPr lang="fr-FR" dirty="0" smtClean="0"/>
          </a:p>
          <a:p>
            <a:pPr lvl="0"/>
            <a:r>
              <a:rPr lang="fr-FR" dirty="0" smtClean="0"/>
              <a:t>MARANTZ</a:t>
            </a:r>
            <a:r>
              <a:rPr lang="fr-FR" dirty="0"/>
              <a:t>, Alec (1997) "No Escape </a:t>
            </a:r>
            <a:r>
              <a:rPr lang="fr-FR" dirty="0" err="1"/>
              <a:t>from</a:t>
            </a:r>
            <a:r>
              <a:rPr lang="fr-FR" dirty="0"/>
              <a:t> </a:t>
            </a:r>
            <a:r>
              <a:rPr lang="fr-FR" dirty="0" err="1"/>
              <a:t>Syntax</a:t>
            </a:r>
            <a:r>
              <a:rPr lang="fr-FR" dirty="0"/>
              <a:t>: </a:t>
            </a:r>
            <a:r>
              <a:rPr lang="fr-FR" dirty="0" err="1"/>
              <a:t>Don't</a:t>
            </a:r>
            <a:r>
              <a:rPr lang="fr-FR" dirty="0"/>
              <a:t> </a:t>
            </a:r>
            <a:r>
              <a:rPr lang="fr-FR" dirty="0" err="1"/>
              <a:t>Try</a:t>
            </a:r>
            <a:r>
              <a:rPr lang="fr-FR" dirty="0"/>
              <a:t> </a:t>
            </a:r>
            <a:r>
              <a:rPr lang="fr-FR" dirty="0" err="1"/>
              <a:t>Morphological</a:t>
            </a:r>
            <a:r>
              <a:rPr lang="fr-FR" dirty="0"/>
              <a:t> </a:t>
            </a:r>
            <a:r>
              <a:rPr lang="fr-FR" dirty="0" err="1"/>
              <a:t>Analysis</a:t>
            </a:r>
            <a:r>
              <a:rPr lang="fr-FR" dirty="0"/>
              <a:t> in the </a:t>
            </a:r>
            <a:r>
              <a:rPr lang="fr-FR" dirty="0" err="1"/>
              <a:t>Privacy</a:t>
            </a:r>
            <a:r>
              <a:rPr lang="fr-FR" dirty="0"/>
              <a:t> of </a:t>
            </a:r>
            <a:r>
              <a:rPr lang="fr-FR" dirty="0" err="1"/>
              <a:t>Your</a:t>
            </a:r>
            <a:r>
              <a:rPr lang="fr-FR" dirty="0"/>
              <a:t> </a:t>
            </a:r>
            <a:r>
              <a:rPr lang="fr-FR" dirty="0" err="1"/>
              <a:t>Own</a:t>
            </a:r>
            <a:r>
              <a:rPr lang="fr-FR" dirty="0"/>
              <a:t> </a:t>
            </a:r>
            <a:r>
              <a:rPr lang="fr-FR" dirty="0" err="1"/>
              <a:t>Lexicon</a:t>
            </a:r>
            <a:r>
              <a:rPr lang="fr-FR" dirty="0"/>
              <a:t>," </a:t>
            </a:r>
            <a:r>
              <a:rPr lang="fr-FR" dirty="0" err="1"/>
              <a:t>University</a:t>
            </a:r>
            <a:r>
              <a:rPr lang="fr-FR" dirty="0"/>
              <a:t> of </a:t>
            </a:r>
            <a:r>
              <a:rPr lang="fr-FR" dirty="0" err="1"/>
              <a:t>Pennsylvania</a:t>
            </a:r>
            <a:r>
              <a:rPr lang="fr-FR" dirty="0"/>
              <a:t> </a:t>
            </a:r>
            <a:r>
              <a:rPr lang="fr-FR" dirty="0" err="1"/>
              <a:t>Working</a:t>
            </a:r>
            <a:r>
              <a:rPr lang="fr-FR" dirty="0"/>
              <a:t> </a:t>
            </a:r>
            <a:r>
              <a:rPr lang="fr-FR" dirty="0" err="1"/>
              <a:t>Papers</a:t>
            </a:r>
            <a:r>
              <a:rPr lang="fr-FR" dirty="0"/>
              <a:t> in </a:t>
            </a:r>
            <a:r>
              <a:rPr lang="fr-FR" dirty="0" err="1"/>
              <a:t>Linguistics</a:t>
            </a:r>
            <a:r>
              <a:rPr lang="fr-FR" dirty="0"/>
              <a:t>: Vol. 4 : </a:t>
            </a:r>
            <a:r>
              <a:rPr lang="fr-FR" dirty="0" err="1"/>
              <a:t>Iss</a:t>
            </a:r>
            <a:r>
              <a:rPr lang="fr-FR" dirty="0"/>
              <a:t>. 2 , Article 14. </a:t>
            </a:r>
            <a:r>
              <a:rPr lang="fr-FR" dirty="0" err="1"/>
              <a:t>Available</a:t>
            </a:r>
            <a:r>
              <a:rPr lang="fr-FR" dirty="0"/>
              <a:t> at: http://repository.upenn.edu/pwpl/vol4/iss2/14 RAUS, </a:t>
            </a:r>
            <a:r>
              <a:rPr lang="fr-FR" dirty="0" err="1"/>
              <a:t>Rachele</a:t>
            </a:r>
            <a:r>
              <a:rPr lang="fr-FR" dirty="0"/>
              <a:t> (2013) – « Terminologie, traduction et discours », La terminologie multilingue, Bruxelles, De Boeck Supérieur, « </a:t>
            </a:r>
            <a:r>
              <a:rPr lang="fr-FR" dirty="0" err="1"/>
              <a:t>Traducto</a:t>
            </a:r>
            <a:r>
              <a:rPr lang="fr-FR" dirty="0"/>
              <a:t> », 2013, p. 7-9. URL : </a:t>
            </a:r>
            <a:r>
              <a:rPr lang="fr-FR" dirty="0">
                <a:hlinkClick r:id="rId3"/>
              </a:rPr>
              <a:t>http://www.cairn.info/la-terminologie-multilingue--</a:t>
            </a:r>
            <a:r>
              <a:rPr lang="fr-FR" dirty="0" smtClean="0">
                <a:hlinkClick r:id="rId3"/>
              </a:rPr>
              <a:t>9782804175313-page-7.htm</a:t>
            </a:r>
            <a:endParaRPr lang="fr-FR" dirty="0" smtClean="0"/>
          </a:p>
          <a:p>
            <a:pPr lvl="0"/>
            <a:r>
              <a:rPr lang="fr-FR" dirty="0" smtClean="0"/>
              <a:t>WÜSTER</a:t>
            </a:r>
            <a:r>
              <a:rPr lang="fr-FR" dirty="0"/>
              <a:t>, Eugen (1979) </a:t>
            </a:r>
            <a:r>
              <a:rPr lang="fr-FR" dirty="0" err="1"/>
              <a:t>Einführung</a:t>
            </a:r>
            <a:r>
              <a:rPr lang="fr-FR" dirty="0"/>
              <a:t> in die </a:t>
            </a:r>
            <a:r>
              <a:rPr lang="fr-FR" dirty="0" err="1"/>
              <a:t>allgemeine</a:t>
            </a:r>
            <a:r>
              <a:rPr lang="fr-FR" dirty="0"/>
              <a:t> </a:t>
            </a:r>
            <a:r>
              <a:rPr lang="fr-FR" dirty="0" err="1"/>
              <a:t>Terminologielehre</a:t>
            </a:r>
            <a:r>
              <a:rPr lang="fr-FR" dirty="0"/>
              <a:t> </a:t>
            </a:r>
            <a:r>
              <a:rPr lang="fr-FR" dirty="0" err="1"/>
              <a:t>und</a:t>
            </a:r>
            <a:r>
              <a:rPr lang="fr-FR" dirty="0"/>
              <a:t> </a:t>
            </a:r>
            <a:r>
              <a:rPr lang="fr-FR" dirty="0" err="1"/>
              <a:t>terminologische</a:t>
            </a:r>
            <a:r>
              <a:rPr lang="fr-FR" dirty="0"/>
              <a:t> </a:t>
            </a:r>
            <a:r>
              <a:rPr lang="fr-FR" dirty="0" err="1"/>
              <a:t>Lexikographie</a:t>
            </a:r>
            <a:r>
              <a:rPr lang="fr-FR" dirty="0"/>
              <a:t>, 1e éd., Vienne : Springer ; 1985, 2e éd., </a:t>
            </a:r>
            <a:r>
              <a:rPr lang="fr-FR" dirty="0" err="1"/>
              <a:t>København</a:t>
            </a:r>
            <a:r>
              <a:rPr lang="fr-FR" dirty="0"/>
              <a:t> : The LSP Centre, Unesco </a:t>
            </a:r>
            <a:r>
              <a:rPr lang="fr-FR" dirty="0" err="1"/>
              <a:t>Alsed</a:t>
            </a:r>
            <a:r>
              <a:rPr lang="fr-FR" dirty="0"/>
              <a:t> </a:t>
            </a:r>
            <a:r>
              <a:rPr lang="fr-FR" dirty="0" err="1"/>
              <a:t>Lsp</a:t>
            </a:r>
            <a:r>
              <a:rPr lang="fr-FR" dirty="0"/>
              <a:t> Network, </a:t>
            </a:r>
            <a:r>
              <a:rPr lang="fr-FR" dirty="0" err="1"/>
              <a:t>Copenhagen</a:t>
            </a:r>
            <a:r>
              <a:rPr lang="fr-FR" dirty="0"/>
              <a:t> </a:t>
            </a:r>
            <a:r>
              <a:rPr lang="fr-FR" dirty="0" err="1"/>
              <a:t>School</a:t>
            </a:r>
            <a:r>
              <a:rPr lang="fr-FR" dirty="0"/>
              <a:t> of </a:t>
            </a:r>
            <a:r>
              <a:rPr lang="fr-FR" dirty="0" err="1"/>
              <a:t>Economics</a:t>
            </a:r>
            <a:r>
              <a:rPr lang="fr-FR" dirty="0"/>
              <a:t> ; 1991, 3e éd., Bonn : </a:t>
            </a:r>
            <a:r>
              <a:rPr lang="fr-FR" dirty="0" err="1"/>
              <a:t>Romanistischer</a:t>
            </a:r>
            <a:r>
              <a:rPr lang="fr-FR" dirty="0"/>
              <a:t> </a:t>
            </a:r>
            <a:r>
              <a:rPr lang="fr-FR" dirty="0" err="1"/>
              <a:t>Verlag</a:t>
            </a:r>
            <a:r>
              <a:rPr lang="fr-FR" dirty="0" smtClean="0"/>
              <a:t>.</a:t>
            </a:r>
          </a:p>
          <a:p>
            <a:pPr lvl="0"/>
            <a:r>
              <a:rPr lang="fr-FR" dirty="0" err="1"/>
              <a:t>Brigagao</a:t>
            </a:r>
            <a:r>
              <a:rPr lang="fr-FR" dirty="0"/>
              <a:t> (C.), 1992: </a:t>
            </a:r>
            <a:r>
              <a:rPr lang="fr-FR" dirty="0" err="1"/>
              <a:t>Dicionârio</a:t>
            </a:r>
            <a:r>
              <a:rPr lang="fr-FR" dirty="0"/>
              <a:t> de </a:t>
            </a:r>
            <a:r>
              <a:rPr lang="fr-FR" dirty="0" err="1"/>
              <a:t>Ecologia</a:t>
            </a:r>
            <a:r>
              <a:rPr lang="fr-FR" dirty="0"/>
              <a:t>, Rio de </a:t>
            </a:r>
            <a:r>
              <a:rPr lang="fr-FR" dirty="0" err="1"/>
              <a:t>Janerio</a:t>
            </a:r>
            <a:r>
              <a:rPr lang="fr-FR" dirty="0"/>
              <a:t>, </a:t>
            </a:r>
            <a:r>
              <a:rPr lang="fr-FR" dirty="0" err="1"/>
              <a:t>Topbooks</a:t>
            </a:r>
            <a:r>
              <a:rPr lang="fr-FR" dirty="0"/>
              <a:t>.</a:t>
            </a:r>
          </a:p>
          <a:p>
            <a:pPr lvl="0"/>
            <a:r>
              <a:rPr lang="fr-FR" dirty="0"/>
              <a:t>Dias Moreira (LV.), 1990: </a:t>
            </a:r>
            <a:r>
              <a:rPr lang="fr-FR" dirty="0" err="1"/>
              <a:t>Vocabulârio</a:t>
            </a:r>
            <a:r>
              <a:rPr lang="fr-FR" dirty="0"/>
              <a:t> </a:t>
            </a:r>
            <a:r>
              <a:rPr lang="fr-FR" dirty="0" err="1"/>
              <a:t>Bâsico</a:t>
            </a:r>
            <a:r>
              <a:rPr lang="fr-FR" dirty="0"/>
              <a:t> de </a:t>
            </a:r>
            <a:r>
              <a:rPr lang="fr-FR" dirty="0" err="1"/>
              <a:t>Meio</a:t>
            </a:r>
            <a:r>
              <a:rPr lang="fr-FR" dirty="0"/>
              <a:t> Ambiante, Rio de Janeiro, FEEMA.</a:t>
            </a:r>
          </a:p>
          <a:p>
            <a:pPr lvl="0"/>
            <a:r>
              <a:rPr lang="fr-FR" dirty="0" err="1"/>
              <a:t>Duquet</a:t>
            </a:r>
            <a:r>
              <a:rPr lang="fr-FR" dirty="0"/>
              <a:t>-Picard (D.) </a:t>
            </a:r>
            <a:r>
              <a:rPr lang="fr-FR" dirty="0" err="1"/>
              <a:t>org</a:t>
            </a:r>
            <a:r>
              <a:rPr lang="fr-FR" dirty="0"/>
              <a:t>., 1982: Problèmes de la définition et de la synonymie en terminologie. Actes du Colloque International de Terminologie, Québec, </a:t>
            </a:r>
            <a:r>
              <a:rPr lang="fr-FR" dirty="0" err="1"/>
              <a:t>Girsterm</a:t>
            </a:r>
            <a:r>
              <a:rPr lang="fr-FR" dirty="0"/>
              <a:t>.</a:t>
            </a:r>
          </a:p>
          <a:p>
            <a:pPr lvl="0"/>
            <a:r>
              <a:rPr lang="fr-FR" dirty="0" err="1" smtClean="0"/>
              <a:t>Picht</a:t>
            </a:r>
            <a:r>
              <a:rPr lang="fr-FR" dirty="0" smtClean="0"/>
              <a:t> </a:t>
            </a:r>
            <a:r>
              <a:rPr lang="fr-FR" dirty="0"/>
              <a:t>(</a:t>
            </a:r>
            <a:r>
              <a:rPr lang="fr-FR" dirty="0" err="1"/>
              <a:t>Heribert</a:t>
            </a:r>
            <a:r>
              <a:rPr lang="fr-FR" dirty="0"/>
              <a:t>) et </a:t>
            </a:r>
            <a:r>
              <a:rPr lang="fr-FR" dirty="0" err="1"/>
              <a:t>Daskau</a:t>
            </a:r>
            <a:r>
              <a:rPr lang="fr-FR" dirty="0"/>
              <a:t> (Jennifer), 1985: </a:t>
            </a:r>
            <a:r>
              <a:rPr lang="fr-FR" dirty="0" err="1"/>
              <a:t>Terminology</a:t>
            </a:r>
            <a:r>
              <a:rPr lang="fr-FR" dirty="0"/>
              <a:t>: an introduction, </a:t>
            </a:r>
            <a:r>
              <a:rPr lang="fr-FR" dirty="0" err="1"/>
              <a:t>Copenhagen</a:t>
            </a:r>
            <a:r>
              <a:rPr lang="fr-FR" dirty="0"/>
              <a:t>, </a:t>
            </a:r>
            <a:r>
              <a:rPr lang="fr-FR" dirty="0" err="1"/>
              <a:t>University</a:t>
            </a:r>
            <a:r>
              <a:rPr lang="fr-FR" dirty="0"/>
              <a:t> of Survey.</a:t>
            </a:r>
          </a:p>
          <a:p>
            <a:pPr lvl="0"/>
            <a:r>
              <a:rPr lang="fr-FR" dirty="0"/>
              <a:t>Rey (Alain), 1979: La terminologie: noms et notions, 2e éd., Paris, PUF, (Que sais-je?)</a:t>
            </a:r>
          </a:p>
          <a:p>
            <a:pPr lvl="0"/>
            <a:r>
              <a:rPr lang="fr-FR" dirty="0" err="1"/>
              <a:t>Wierzbicka</a:t>
            </a:r>
            <a:r>
              <a:rPr lang="fr-FR" dirty="0"/>
              <a:t> (Anna), 1985: </a:t>
            </a:r>
            <a:r>
              <a:rPr lang="fr-FR" dirty="0" err="1"/>
              <a:t>Lexicography</a:t>
            </a:r>
            <a:r>
              <a:rPr lang="fr-FR" dirty="0"/>
              <a:t> and </a:t>
            </a:r>
            <a:r>
              <a:rPr lang="fr-FR" dirty="0" err="1"/>
              <a:t>conceptual</a:t>
            </a:r>
            <a:r>
              <a:rPr lang="fr-FR" dirty="0"/>
              <a:t> </a:t>
            </a:r>
            <a:r>
              <a:rPr lang="fr-FR" dirty="0" err="1"/>
              <a:t>analysis</a:t>
            </a:r>
            <a:r>
              <a:rPr lang="fr-FR" dirty="0"/>
              <a:t>, USA, </a:t>
            </a:r>
            <a:r>
              <a:rPr lang="fr-FR" dirty="0" err="1"/>
              <a:t>Karoma</a:t>
            </a:r>
            <a:r>
              <a:rPr lang="fr-FR" dirty="0"/>
              <a:t> </a:t>
            </a:r>
            <a:r>
              <a:rPr lang="fr-FR" dirty="0" err="1"/>
              <a:t>Publishers</a:t>
            </a:r>
            <a:r>
              <a:rPr lang="fr-FR" dirty="0"/>
              <a:t>, Ann Arbor</a:t>
            </a:r>
            <a:r>
              <a:rPr lang="fr-FR" dirty="0" smtClean="0"/>
              <a:t>.</a:t>
            </a:r>
            <a:endParaRPr lang="fr-FR" dirty="0" smtClean="0"/>
          </a:p>
        </p:txBody>
      </p:sp>
    </p:spTree>
    <p:extLst>
      <p:ext uri="{BB962C8B-B14F-4D97-AF65-F5344CB8AC3E}">
        <p14:creationId xmlns:p14="http://schemas.microsoft.com/office/powerpoint/2010/main" val="3168417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a:t>Réferences bibliographiques:</a:t>
            </a:r>
            <a:endParaRPr lang="en-US" dirty="0"/>
          </a:p>
        </p:txBody>
      </p:sp>
      <p:sp>
        <p:nvSpPr>
          <p:cNvPr id="3" name="Content Placeholder 2"/>
          <p:cNvSpPr>
            <a:spLocks noGrp="1"/>
          </p:cNvSpPr>
          <p:nvPr>
            <p:ph idx="1"/>
          </p:nvPr>
        </p:nvSpPr>
        <p:spPr/>
        <p:txBody>
          <a:bodyPr numCol="2">
            <a:normAutofit fontScale="55000" lnSpcReduction="20000"/>
          </a:bodyPr>
          <a:lstStyle/>
          <a:p>
            <a:pPr lvl="0"/>
            <a:r>
              <a:rPr lang="fr-FR" dirty="0"/>
              <a:t>Forest,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&amp; 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a:t>Le Grand dictionnaire terminologique, </a:t>
            </a:r>
            <a:r>
              <a:rPr lang="fr-FR" dirty="0"/>
              <a:t>&lt;http://www.gdt.oqlf.gouv.qc.ca/&gt; </a:t>
            </a:r>
            <a:endParaRPr lang="en-US" dirty="0"/>
          </a:p>
          <a:p>
            <a:pPr lvl="0"/>
            <a:r>
              <a:rPr lang="fr-FR" dirty="0" err="1"/>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a:t>Lenoble</a:t>
            </a:r>
            <a:r>
              <a:rPr lang="fr-FR" dirty="0"/>
              <a:t>-Pinson,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a:t>. &lt;http://www.oqlf.gouv.qc.ca/&gt; </a:t>
            </a:r>
            <a:endParaRPr lang="en-US" dirty="0"/>
          </a:p>
          <a:p>
            <a:pPr lvl="0"/>
            <a:r>
              <a:rPr lang="fr-FR" dirty="0" err="1"/>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a:t>Petit 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fr-FR" dirty="0" smtClean="0"/>
          </a:p>
          <a:p>
            <a:r>
              <a:rPr lang="fr-FR" i="1" dirty="0"/>
              <a:t>Trésor de la langue française informatisé</a:t>
            </a:r>
            <a:r>
              <a:rPr lang="mk-MK" dirty="0"/>
              <a:t>,</a:t>
            </a:r>
            <a:r>
              <a:rPr lang="it-IT" dirty="0"/>
              <a:t> &lt;http://atilf.atilf.fr/ </a:t>
            </a:r>
            <a:r>
              <a:rPr lang="it-IT" dirty="0" smtClean="0"/>
              <a:t>&gt;</a:t>
            </a:r>
            <a:endParaRPr lang="en-US" dirty="0"/>
          </a:p>
        </p:txBody>
      </p:sp>
    </p:spTree>
    <p:extLst>
      <p:ext uri="{BB962C8B-B14F-4D97-AF65-F5344CB8AC3E}">
        <p14:creationId xmlns:p14="http://schemas.microsoft.com/office/powerpoint/2010/main" val="2603348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Corpus 1: </a:t>
            </a:r>
            <a:r>
              <a:rPr lang="fr-FR" b="1" dirty="0" smtClean="0"/>
              <a:t>131 unités</a:t>
            </a:r>
            <a:endParaRPr lang="en-US" b="1" dirty="0"/>
          </a:p>
        </p:txBody>
      </p:sp>
      <p:sp>
        <p:nvSpPr>
          <p:cNvPr id="3" name="Content Placeholder 2"/>
          <p:cNvSpPr>
            <a:spLocks noGrp="1"/>
          </p:cNvSpPr>
          <p:nvPr>
            <p:ph idx="1"/>
          </p:nvPr>
        </p:nvSpPr>
        <p:spPr/>
        <p:txBody>
          <a:bodyPr numCol="5">
            <a:noAutofit/>
          </a:bodyPr>
          <a:lstStyle/>
          <a:p>
            <a:pPr marL="0" indent="0">
              <a:buNone/>
            </a:pPr>
            <a:r>
              <a:rPr lang="en-US" sz="1400" dirty="0" smtClean="0"/>
              <a:t>agro-</a:t>
            </a:r>
            <a:r>
              <a:rPr lang="en-US" sz="1400" dirty="0" err="1" smtClean="0"/>
              <a:t>écologie</a:t>
            </a:r>
            <a:endParaRPr lang="en-US" sz="1400" dirty="0" smtClean="0"/>
          </a:p>
          <a:p>
            <a:pPr marL="0" indent="0">
              <a:buNone/>
            </a:pPr>
            <a:r>
              <a:rPr lang="en-US" sz="1400" dirty="0" err="1" smtClean="0"/>
              <a:t>anaérocombustion</a:t>
            </a:r>
            <a:r>
              <a:rPr lang="en-US" sz="1400" dirty="0" smtClean="0"/>
              <a:t> </a:t>
            </a:r>
            <a:endParaRPr lang="en-US" sz="1400" dirty="0" smtClean="0"/>
          </a:p>
          <a:p>
            <a:pPr marL="0" indent="0">
              <a:buNone/>
            </a:pPr>
            <a:r>
              <a:rPr lang="fr-FR" sz="1400" dirty="0" smtClean="0"/>
              <a:t>analyse du cycle de vie d'un </a:t>
            </a:r>
            <a:r>
              <a:rPr lang="fr-FR" sz="1400" dirty="0" smtClean="0"/>
              <a:t>produit</a:t>
            </a:r>
            <a:endParaRPr lang="fr-FR" sz="1400" dirty="0" smtClean="0"/>
          </a:p>
          <a:p>
            <a:pPr marL="0" indent="0">
              <a:buNone/>
            </a:pPr>
            <a:r>
              <a:rPr lang="fr-FR" sz="1400" dirty="0" smtClean="0"/>
              <a:t> anticipation des </a:t>
            </a:r>
            <a:r>
              <a:rPr lang="fr-FR" sz="1400" dirty="0" smtClean="0"/>
              <a:t>risques </a:t>
            </a:r>
            <a:endParaRPr lang="fr-FR" sz="1400" dirty="0" smtClean="0"/>
          </a:p>
          <a:p>
            <a:pPr marL="0" indent="0">
              <a:buNone/>
            </a:pPr>
            <a:r>
              <a:rPr lang="fr-FR" sz="1400" dirty="0" smtClean="0"/>
              <a:t>approche </a:t>
            </a:r>
            <a:r>
              <a:rPr lang="fr-FR" sz="1400" dirty="0" smtClean="0"/>
              <a:t>prudente </a:t>
            </a:r>
            <a:endParaRPr lang="fr-FR" sz="1400" dirty="0" smtClean="0"/>
          </a:p>
          <a:p>
            <a:pPr marL="0" indent="0">
              <a:buNone/>
            </a:pPr>
            <a:r>
              <a:rPr lang="fr-FR" sz="1400" dirty="0" smtClean="0"/>
              <a:t>artificialisation des </a:t>
            </a:r>
            <a:r>
              <a:rPr lang="fr-FR" sz="1400" dirty="0" smtClean="0"/>
              <a:t>sols </a:t>
            </a:r>
            <a:endParaRPr lang="fr-FR" sz="1400" dirty="0" smtClean="0"/>
          </a:p>
          <a:p>
            <a:pPr marL="0" indent="0">
              <a:buNone/>
            </a:pPr>
            <a:r>
              <a:rPr lang="fr-FR" sz="1400" dirty="0" smtClean="0"/>
              <a:t>audit </a:t>
            </a:r>
            <a:r>
              <a:rPr lang="fr-FR" sz="1400" dirty="0" smtClean="0"/>
              <a:t>environnemental </a:t>
            </a:r>
            <a:endParaRPr lang="fr-FR" sz="1400" dirty="0" smtClean="0"/>
          </a:p>
          <a:p>
            <a:pPr marL="0" indent="0">
              <a:buNone/>
            </a:pPr>
            <a:r>
              <a:rPr lang="fr-FR" sz="1400" dirty="0" smtClean="0"/>
              <a:t>bioaccumulation </a:t>
            </a:r>
            <a:endParaRPr lang="fr-FR" sz="1400" dirty="0" smtClean="0"/>
          </a:p>
          <a:p>
            <a:pPr marL="0" indent="0">
              <a:buNone/>
            </a:pPr>
            <a:r>
              <a:rPr lang="fr-FR" sz="1400" dirty="0" smtClean="0"/>
              <a:t>bioamplification</a:t>
            </a:r>
            <a:endParaRPr lang="fr-FR" sz="1400" dirty="0" smtClean="0"/>
          </a:p>
          <a:p>
            <a:pPr marL="0" indent="0">
              <a:buNone/>
            </a:pPr>
            <a:r>
              <a:rPr lang="fr-FR" sz="1400" dirty="0" smtClean="0"/>
              <a:t> </a:t>
            </a:r>
            <a:r>
              <a:rPr lang="fr-FR" sz="1400" dirty="0" smtClean="0"/>
              <a:t>biocénose </a:t>
            </a:r>
            <a:endParaRPr lang="fr-FR" sz="1400" dirty="0" smtClean="0"/>
          </a:p>
          <a:p>
            <a:pPr marL="0" indent="0">
              <a:buNone/>
            </a:pPr>
            <a:r>
              <a:rPr lang="fr-FR" sz="1400" dirty="0" smtClean="0"/>
              <a:t>biodégradabilité </a:t>
            </a:r>
            <a:endParaRPr lang="fr-FR" sz="1400" dirty="0" smtClean="0"/>
          </a:p>
          <a:p>
            <a:pPr marL="0" indent="0">
              <a:buNone/>
            </a:pPr>
            <a:r>
              <a:rPr lang="fr-FR" sz="1400" dirty="0" smtClean="0"/>
              <a:t>biodégradable</a:t>
            </a:r>
            <a:endParaRPr lang="fr-FR" sz="1400" dirty="0" smtClean="0"/>
          </a:p>
          <a:p>
            <a:pPr marL="0" indent="0">
              <a:buNone/>
            </a:pPr>
            <a:r>
              <a:rPr lang="fr-FR" sz="1400" dirty="0" smtClean="0"/>
              <a:t> </a:t>
            </a:r>
            <a:r>
              <a:rPr lang="fr-FR" sz="1400" dirty="0"/>
              <a:t>biodégradation </a:t>
            </a:r>
            <a:r>
              <a:rPr lang="fr-FR" sz="1400" dirty="0" smtClean="0"/>
              <a:t>totale</a:t>
            </a:r>
          </a:p>
          <a:p>
            <a:pPr marL="0" indent="0">
              <a:buNone/>
            </a:pPr>
            <a:r>
              <a:rPr lang="en-US" sz="1400" dirty="0" err="1" smtClean="0"/>
              <a:t>Biodiversité</a:t>
            </a:r>
            <a:endParaRPr lang="en-US" sz="1400" dirty="0" smtClean="0"/>
          </a:p>
          <a:p>
            <a:pPr marL="0" indent="0">
              <a:buNone/>
            </a:pPr>
            <a:r>
              <a:rPr lang="en-US" sz="1400" dirty="0" err="1" smtClean="0"/>
              <a:t>bioénergie</a:t>
            </a:r>
            <a:endParaRPr lang="en-US" sz="1400" dirty="0" smtClean="0"/>
          </a:p>
          <a:p>
            <a:pPr marL="0" indent="0">
              <a:buNone/>
            </a:pPr>
            <a:r>
              <a:rPr lang="en-US" sz="1400" dirty="0" err="1" smtClean="0"/>
              <a:t>bioplastique</a:t>
            </a:r>
            <a:endParaRPr lang="en-US" sz="1400" dirty="0" smtClean="0"/>
          </a:p>
          <a:p>
            <a:pPr marL="0" indent="0">
              <a:buNone/>
            </a:pPr>
            <a:r>
              <a:rPr lang="en-US" sz="1400" dirty="0" err="1" smtClean="0"/>
              <a:t>bioréhabilitation</a:t>
            </a:r>
            <a:endParaRPr lang="en-US" sz="1400" dirty="0" smtClean="0"/>
          </a:p>
          <a:p>
            <a:pPr marL="0" indent="0">
              <a:buNone/>
            </a:pPr>
            <a:r>
              <a:rPr lang="en-US" sz="1400" dirty="0" err="1" smtClean="0"/>
              <a:t>biosourcé</a:t>
            </a:r>
            <a:endParaRPr lang="en-US" sz="1400" dirty="0" smtClean="0"/>
          </a:p>
          <a:p>
            <a:pPr marL="0" indent="0">
              <a:buNone/>
            </a:pPr>
            <a:r>
              <a:rPr lang="en-US" sz="1400" dirty="0" smtClean="0"/>
              <a:t>biotope</a:t>
            </a:r>
          </a:p>
          <a:p>
            <a:pPr marL="0" indent="0">
              <a:buNone/>
            </a:pPr>
            <a:r>
              <a:rPr lang="en-US" sz="1400" dirty="0" smtClean="0"/>
              <a:t>bioturbation</a:t>
            </a:r>
          </a:p>
          <a:p>
            <a:pPr marL="0" indent="0">
              <a:buNone/>
            </a:pPr>
            <a:r>
              <a:rPr lang="fr-FR" sz="1400" dirty="0" smtClean="0"/>
              <a:t>cadrage</a:t>
            </a:r>
          </a:p>
          <a:p>
            <a:pPr marL="0" indent="0">
              <a:buNone/>
            </a:pPr>
            <a:r>
              <a:rPr lang="fr-FR" sz="1400" dirty="0"/>
              <a:t>captage et stockage du CO</a:t>
            </a:r>
            <a:r>
              <a:rPr lang="fr-FR" sz="1400" baseline="-25000" dirty="0"/>
              <a:t>2</a:t>
            </a:r>
            <a:endParaRPr lang="en-US" sz="1400" dirty="0"/>
          </a:p>
          <a:p>
            <a:pPr marL="0" indent="0">
              <a:buNone/>
            </a:pPr>
            <a:r>
              <a:rPr lang="fr-FR" sz="1400" dirty="0"/>
              <a:t>changement climatique</a:t>
            </a:r>
            <a:endParaRPr lang="en-US" sz="1400" dirty="0"/>
          </a:p>
          <a:p>
            <a:pPr marL="0" indent="0">
              <a:buNone/>
            </a:pPr>
            <a:r>
              <a:rPr lang="fr-FR" sz="1400" dirty="0"/>
              <a:t>changement climatique anthropique</a:t>
            </a:r>
            <a:endParaRPr lang="en-US" sz="1400" dirty="0"/>
          </a:p>
          <a:p>
            <a:pPr marL="0" indent="0">
              <a:buNone/>
            </a:pPr>
            <a:r>
              <a:rPr lang="fr-FR" sz="1400" dirty="0" err="1"/>
              <a:t>cindynique</a:t>
            </a:r>
            <a:r>
              <a:rPr lang="fr-FR" sz="1400" dirty="0"/>
              <a:t>, </a:t>
            </a:r>
            <a:r>
              <a:rPr lang="fr-FR" sz="1400" dirty="0" err="1"/>
              <a:t>n.f</a:t>
            </a:r>
            <a:r>
              <a:rPr lang="fr-FR" sz="1400" dirty="0"/>
              <a:t>.</a:t>
            </a:r>
            <a:endParaRPr lang="en-US" sz="1400" dirty="0"/>
          </a:p>
          <a:p>
            <a:pPr marL="0" indent="0">
              <a:buNone/>
            </a:pPr>
            <a:r>
              <a:rPr lang="fr-FR" sz="1400" dirty="0"/>
              <a:t>compensation des émissions de carbone</a:t>
            </a:r>
            <a:endParaRPr lang="en-US" sz="1400" dirty="0"/>
          </a:p>
          <a:p>
            <a:pPr marL="0" indent="0">
              <a:buNone/>
            </a:pPr>
            <a:r>
              <a:rPr lang="fr-FR" sz="1400" dirty="0"/>
              <a:t>compensation écologique</a:t>
            </a:r>
            <a:endParaRPr lang="en-US" sz="1400" dirty="0"/>
          </a:p>
          <a:p>
            <a:pPr marL="0" indent="0">
              <a:buNone/>
            </a:pPr>
            <a:r>
              <a:rPr lang="fr-FR" sz="1400" dirty="0" smtClean="0"/>
              <a:t>compostage</a:t>
            </a:r>
          </a:p>
          <a:p>
            <a:pPr marL="0" indent="0">
              <a:buNone/>
            </a:pPr>
            <a:r>
              <a:rPr lang="fr-FR" sz="1400" dirty="0"/>
              <a:t>corridor biologique</a:t>
            </a:r>
            <a:endParaRPr lang="en-US" sz="1400" dirty="0"/>
          </a:p>
          <a:p>
            <a:pPr marL="0" indent="0">
              <a:buNone/>
            </a:pPr>
            <a:r>
              <a:rPr lang="fr-FR" sz="1400" dirty="0" smtClean="0"/>
              <a:t>crib</a:t>
            </a:r>
          </a:p>
          <a:p>
            <a:pPr marL="0" indent="0">
              <a:buNone/>
            </a:pPr>
            <a:r>
              <a:rPr lang="fr-FR" sz="1400" dirty="0"/>
              <a:t>croissance verte</a:t>
            </a:r>
            <a:endParaRPr lang="en-US" sz="1400" dirty="0"/>
          </a:p>
          <a:p>
            <a:pPr marL="0" indent="0">
              <a:buNone/>
            </a:pPr>
            <a:r>
              <a:rPr lang="fr-FR" sz="1400" dirty="0"/>
              <a:t>déchet biodégradable</a:t>
            </a:r>
            <a:endParaRPr lang="en-US" sz="1400" dirty="0"/>
          </a:p>
          <a:p>
            <a:pPr marL="0" indent="0">
              <a:buNone/>
            </a:pPr>
            <a:r>
              <a:rPr lang="fr-FR" sz="1400" dirty="0"/>
              <a:t>déchets interdits</a:t>
            </a:r>
            <a:endParaRPr lang="en-US" sz="1400" dirty="0"/>
          </a:p>
          <a:p>
            <a:pPr marL="0" indent="0">
              <a:buNone/>
            </a:pPr>
            <a:r>
              <a:rPr lang="fr-FR" sz="1400" dirty="0" err="1" smtClean="0"/>
              <a:t>diatomiste</a:t>
            </a:r>
            <a:endParaRPr lang="fr-FR" sz="1400" dirty="0" smtClean="0"/>
          </a:p>
          <a:p>
            <a:pPr marL="0" indent="0">
              <a:buNone/>
            </a:pPr>
            <a:r>
              <a:rPr lang="fr-FR" sz="1400" dirty="0"/>
              <a:t>diplomatie environnementale</a:t>
            </a:r>
            <a:endParaRPr lang="en-US" sz="1400" dirty="0"/>
          </a:p>
          <a:p>
            <a:pPr marL="0" indent="0">
              <a:buNone/>
            </a:pPr>
            <a:r>
              <a:rPr lang="fr-FR" sz="1400" dirty="0"/>
              <a:t>dispositif de quotas d'émission cessibles</a:t>
            </a:r>
            <a:endParaRPr lang="en-US" sz="1400" dirty="0"/>
          </a:p>
          <a:p>
            <a:pPr marL="0" indent="0">
              <a:buNone/>
            </a:pPr>
            <a:r>
              <a:rPr lang="fr-FR" sz="1400" dirty="0"/>
              <a:t>eau bleue</a:t>
            </a:r>
            <a:endParaRPr lang="en-US" sz="1400" dirty="0"/>
          </a:p>
          <a:p>
            <a:pPr marL="0" indent="0">
              <a:buNone/>
            </a:pPr>
            <a:r>
              <a:rPr lang="fr-FR" sz="1400" dirty="0"/>
              <a:t>eau de ruissellement</a:t>
            </a:r>
            <a:endParaRPr lang="en-US" sz="1400" dirty="0"/>
          </a:p>
          <a:p>
            <a:pPr marL="0" indent="0">
              <a:buNone/>
            </a:pPr>
            <a:r>
              <a:rPr lang="fr-FR" sz="1400" dirty="0"/>
              <a:t>eau météorique</a:t>
            </a:r>
            <a:endParaRPr lang="en-US" sz="1400" dirty="0"/>
          </a:p>
          <a:p>
            <a:pPr marL="0" indent="0">
              <a:buNone/>
            </a:pPr>
            <a:r>
              <a:rPr lang="fr-FR" sz="1400" dirty="0"/>
              <a:t>eau verte</a:t>
            </a:r>
            <a:endParaRPr lang="en-US" sz="1400" dirty="0"/>
          </a:p>
          <a:p>
            <a:pPr marL="0" indent="0">
              <a:buNone/>
            </a:pPr>
            <a:r>
              <a:rPr lang="fr-FR" sz="1400" dirty="0"/>
              <a:t>eaux grises</a:t>
            </a:r>
            <a:endParaRPr lang="en-US" sz="1400" dirty="0"/>
          </a:p>
          <a:p>
            <a:pPr marL="0" indent="0">
              <a:buNone/>
            </a:pPr>
            <a:r>
              <a:rPr lang="fr-FR" sz="1400" dirty="0"/>
              <a:t>eaux noires</a:t>
            </a:r>
            <a:endParaRPr lang="en-US" sz="1400" dirty="0"/>
          </a:p>
          <a:p>
            <a:pPr marL="0" indent="0">
              <a:buNone/>
            </a:pPr>
            <a:r>
              <a:rPr lang="fr-FR" sz="1400" dirty="0"/>
              <a:t>eaux usées</a:t>
            </a:r>
            <a:endParaRPr lang="en-US" sz="1400" dirty="0"/>
          </a:p>
          <a:p>
            <a:pPr marL="0" indent="0">
              <a:buNone/>
            </a:pPr>
            <a:r>
              <a:rPr lang="fr-FR" sz="1400" dirty="0" smtClean="0"/>
              <a:t>éco-industrie</a:t>
            </a:r>
          </a:p>
          <a:p>
            <a:pPr marL="0" indent="0">
              <a:buNone/>
            </a:pPr>
            <a:r>
              <a:rPr lang="fr-FR" sz="1400" dirty="0" err="1" smtClean="0"/>
              <a:t>écobénéfice</a:t>
            </a:r>
            <a:endParaRPr lang="fr-FR" sz="1400" dirty="0" smtClean="0"/>
          </a:p>
          <a:p>
            <a:pPr marL="0" indent="0">
              <a:buNone/>
            </a:pPr>
            <a:r>
              <a:rPr lang="fr-FR" sz="1400" dirty="0" err="1" smtClean="0"/>
              <a:t>écocertification</a:t>
            </a:r>
            <a:endParaRPr lang="fr-FR" sz="1400" dirty="0" smtClean="0"/>
          </a:p>
          <a:p>
            <a:pPr marL="0" indent="0">
              <a:buNone/>
            </a:pPr>
            <a:r>
              <a:rPr lang="fr-FR" sz="1400" dirty="0" err="1" smtClean="0"/>
              <a:t>écocité</a:t>
            </a:r>
            <a:endParaRPr lang="fr-FR" sz="1400" dirty="0" smtClean="0"/>
          </a:p>
          <a:p>
            <a:pPr marL="0" indent="0">
              <a:buNone/>
            </a:pPr>
            <a:r>
              <a:rPr lang="fr-FR" sz="1400" dirty="0" smtClean="0"/>
              <a:t>écoconception</a:t>
            </a:r>
          </a:p>
          <a:p>
            <a:pPr marL="0" indent="0">
              <a:buNone/>
            </a:pPr>
            <a:r>
              <a:rPr lang="fr-FR" sz="1400" dirty="0" err="1" smtClean="0"/>
              <a:t>écocondition</a:t>
            </a:r>
            <a:endParaRPr lang="fr-FR" sz="1400" dirty="0" smtClean="0"/>
          </a:p>
          <a:p>
            <a:pPr marL="0" indent="0">
              <a:buNone/>
            </a:pPr>
            <a:r>
              <a:rPr lang="fr-FR" sz="1400" dirty="0" err="1" smtClean="0"/>
              <a:t>écoconformité</a:t>
            </a:r>
            <a:endParaRPr lang="fr-FR" sz="1400" dirty="0" smtClean="0"/>
          </a:p>
          <a:p>
            <a:pPr marL="0" indent="0">
              <a:buNone/>
            </a:pPr>
            <a:r>
              <a:rPr lang="fr-FR" sz="1400" dirty="0" smtClean="0"/>
              <a:t>écodéveloppement</a:t>
            </a:r>
          </a:p>
          <a:p>
            <a:pPr marL="0" indent="0">
              <a:buNone/>
            </a:pPr>
            <a:r>
              <a:rPr lang="fr-FR" sz="1400" dirty="0"/>
              <a:t>économie </a:t>
            </a:r>
            <a:r>
              <a:rPr lang="fr-FR" sz="1400" dirty="0" smtClean="0"/>
              <a:t>circulaire</a:t>
            </a:r>
          </a:p>
          <a:p>
            <a:r>
              <a:rPr lang="fr-FR" sz="1400" dirty="0"/>
              <a:t>économie verte</a:t>
            </a:r>
            <a:endParaRPr lang="en-US" sz="1400" dirty="0"/>
          </a:p>
          <a:p>
            <a:r>
              <a:rPr lang="fr-FR" sz="1400" dirty="0" err="1"/>
              <a:t>écoquartier</a:t>
            </a:r>
            <a:endParaRPr lang="fr-FR" sz="1400" dirty="0"/>
          </a:p>
          <a:p>
            <a:r>
              <a:rPr lang="fr-FR" sz="1400" dirty="0"/>
              <a:t>écosystème</a:t>
            </a:r>
          </a:p>
          <a:p>
            <a:r>
              <a:rPr lang="fr-FR" sz="1400" dirty="0"/>
              <a:t>écotaxe</a:t>
            </a:r>
          </a:p>
          <a:p>
            <a:r>
              <a:rPr lang="fr-FR" sz="1400" dirty="0"/>
              <a:t>écotechnologie</a:t>
            </a:r>
          </a:p>
          <a:p>
            <a:r>
              <a:rPr lang="fr-FR" sz="1400" dirty="0" err="1" smtClean="0"/>
              <a:t>écotoxicologie</a:t>
            </a:r>
            <a:endParaRPr lang="fr-FR" sz="1400" dirty="0" smtClean="0"/>
          </a:p>
          <a:p>
            <a:r>
              <a:rPr lang="fr-FR" sz="1400" dirty="0"/>
              <a:t>écotype</a:t>
            </a:r>
          </a:p>
          <a:p>
            <a:r>
              <a:rPr lang="fr-FR" sz="1400" dirty="0"/>
              <a:t>effet de </a:t>
            </a:r>
            <a:r>
              <a:rPr lang="fr-FR" sz="1400" dirty="0" smtClean="0"/>
              <a:t>serre</a:t>
            </a:r>
            <a:endParaRPr lang="en-US" sz="1400" dirty="0"/>
          </a:p>
        </p:txBody>
      </p:sp>
    </p:spTree>
    <p:extLst>
      <p:ext uri="{BB962C8B-B14F-4D97-AF65-F5344CB8AC3E}">
        <p14:creationId xmlns:p14="http://schemas.microsoft.com/office/powerpoint/2010/main" val="3627539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Corpus </a:t>
            </a:r>
            <a:r>
              <a:rPr lang="fr-FR" b="1" dirty="0" smtClean="0"/>
              <a:t>2: </a:t>
            </a:r>
            <a:r>
              <a:rPr lang="fr-FR" b="1" dirty="0"/>
              <a:t>131 unités</a:t>
            </a:r>
            <a:endParaRPr lang="en-US" dirty="0"/>
          </a:p>
        </p:txBody>
      </p:sp>
      <p:sp>
        <p:nvSpPr>
          <p:cNvPr id="3" name="Content Placeholder 2"/>
          <p:cNvSpPr>
            <a:spLocks noGrp="1"/>
          </p:cNvSpPr>
          <p:nvPr>
            <p:ph idx="1"/>
          </p:nvPr>
        </p:nvSpPr>
        <p:spPr/>
        <p:txBody>
          <a:bodyPr numCol="5">
            <a:normAutofit fontScale="47500" lnSpcReduction="20000"/>
          </a:bodyPr>
          <a:lstStyle/>
          <a:p>
            <a:pPr marL="0" indent="0">
              <a:buNone/>
            </a:pPr>
            <a:r>
              <a:rPr lang="fr-FR" dirty="0" smtClean="0"/>
              <a:t>électrosynthèse microbienne</a:t>
            </a:r>
          </a:p>
          <a:p>
            <a:pPr marL="0" indent="0">
              <a:buNone/>
            </a:pPr>
            <a:r>
              <a:rPr lang="fr-FR" dirty="0"/>
              <a:t>empreinte écologique</a:t>
            </a:r>
            <a:endParaRPr lang="en-US" dirty="0"/>
          </a:p>
          <a:p>
            <a:pPr marL="0" indent="0">
              <a:buNone/>
            </a:pPr>
            <a:r>
              <a:rPr lang="fr-FR" dirty="0"/>
              <a:t>empreinte en </a:t>
            </a:r>
            <a:r>
              <a:rPr lang="fr-FR" dirty="0" smtClean="0"/>
              <a:t>eau</a:t>
            </a:r>
          </a:p>
          <a:p>
            <a:pPr marL="0" indent="0">
              <a:buNone/>
            </a:pPr>
            <a:r>
              <a:rPr lang="fr-FR" dirty="0"/>
              <a:t>émulation écologique</a:t>
            </a:r>
            <a:endParaRPr lang="en-US" dirty="0"/>
          </a:p>
          <a:p>
            <a:pPr marL="0" indent="0">
              <a:buNone/>
            </a:pPr>
            <a:r>
              <a:rPr lang="fr-FR" dirty="0"/>
              <a:t>énergie grise</a:t>
            </a:r>
            <a:endParaRPr lang="en-US" dirty="0"/>
          </a:p>
          <a:p>
            <a:pPr marL="0" indent="0">
              <a:buNone/>
            </a:pPr>
            <a:r>
              <a:rPr lang="fr-FR" dirty="0"/>
              <a:t>espèce clé de voûte</a:t>
            </a:r>
            <a:endParaRPr lang="en-US" dirty="0"/>
          </a:p>
          <a:p>
            <a:pPr marL="0" indent="0">
              <a:buNone/>
            </a:pPr>
            <a:r>
              <a:rPr lang="fr-FR" dirty="0"/>
              <a:t>espèce envahissante</a:t>
            </a:r>
            <a:endParaRPr lang="en-US" dirty="0"/>
          </a:p>
          <a:p>
            <a:pPr marL="0" indent="0">
              <a:buNone/>
            </a:pPr>
            <a:r>
              <a:rPr lang="fr-FR" dirty="0"/>
              <a:t>espèce exotique</a:t>
            </a:r>
            <a:endParaRPr lang="en-US" dirty="0"/>
          </a:p>
          <a:p>
            <a:pPr marL="0" indent="0">
              <a:buNone/>
            </a:pPr>
            <a:r>
              <a:rPr lang="fr-FR" dirty="0"/>
              <a:t>espèce parapluie</a:t>
            </a:r>
            <a:endParaRPr lang="en-US" dirty="0"/>
          </a:p>
          <a:p>
            <a:pPr marL="0" indent="0">
              <a:buNone/>
            </a:pPr>
            <a:r>
              <a:rPr lang="fr-FR" dirty="0"/>
              <a:t>espèce </a:t>
            </a:r>
            <a:r>
              <a:rPr lang="fr-FR" dirty="0" err="1"/>
              <a:t>proliférante</a:t>
            </a:r>
            <a:endParaRPr lang="en-US" dirty="0"/>
          </a:p>
          <a:p>
            <a:pPr marL="0" indent="0">
              <a:buNone/>
            </a:pPr>
            <a:r>
              <a:rPr lang="fr-FR" dirty="0" err="1" smtClean="0"/>
              <a:t>étrépage</a:t>
            </a:r>
            <a:endParaRPr lang="fr-FR" dirty="0" smtClean="0"/>
          </a:p>
          <a:p>
            <a:pPr marL="0" indent="0">
              <a:buNone/>
            </a:pPr>
            <a:r>
              <a:rPr lang="fr-FR" dirty="0"/>
              <a:t>étude d'impact sur l'environnement</a:t>
            </a:r>
            <a:endParaRPr lang="en-US" dirty="0"/>
          </a:p>
          <a:p>
            <a:pPr marL="0" indent="0">
              <a:buNone/>
            </a:pPr>
            <a:r>
              <a:rPr lang="fr-FR" dirty="0"/>
              <a:t>étude de dangers</a:t>
            </a:r>
            <a:endParaRPr lang="en-US" dirty="0"/>
          </a:p>
          <a:p>
            <a:pPr marL="0" indent="0">
              <a:buNone/>
            </a:pPr>
            <a:r>
              <a:rPr lang="fr-FR" dirty="0"/>
              <a:t>évaluation environnementale</a:t>
            </a:r>
            <a:endParaRPr lang="en-US" dirty="0"/>
          </a:p>
          <a:p>
            <a:pPr marL="0" indent="0">
              <a:buNone/>
            </a:pPr>
            <a:r>
              <a:rPr lang="fr-FR" dirty="0" err="1" smtClean="0"/>
              <a:t>expologie</a:t>
            </a:r>
            <a:endParaRPr lang="fr-FR" dirty="0" smtClean="0"/>
          </a:p>
          <a:p>
            <a:pPr marL="0" indent="0">
              <a:buNone/>
            </a:pPr>
            <a:r>
              <a:rPr lang="fr-FR" dirty="0" smtClean="0"/>
              <a:t>filtrage</a:t>
            </a:r>
          </a:p>
          <a:p>
            <a:pPr marL="0" indent="0">
              <a:buNone/>
            </a:pPr>
            <a:r>
              <a:rPr lang="fr-FR" dirty="0"/>
              <a:t>génie de l'environnement</a:t>
            </a:r>
            <a:endParaRPr lang="en-US" dirty="0"/>
          </a:p>
          <a:p>
            <a:pPr marL="0" indent="0">
              <a:buNone/>
            </a:pPr>
            <a:r>
              <a:rPr lang="fr-FR" dirty="0"/>
              <a:t>génie écologique</a:t>
            </a:r>
            <a:endParaRPr lang="en-US" dirty="0"/>
          </a:p>
          <a:p>
            <a:pPr marL="0" indent="0">
              <a:buNone/>
            </a:pPr>
            <a:r>
              <a:rPr lang="fr-FR" dirty="0" err="1" smtClean="0"/>
              <a:t>géoingénierie</a:t>
            </a:r>
            <a:endParaRPr lang="fr-FR" dirty="0" smtClean="0"/>
          </a:p>
          <a:p>
            <a:pPr marL="0" indent="0">
              <a:buNone/>
            </a:pPr>
            <a:r>
              <a:rPr lang="fr-FR" dirty="0"/>
              <a:t>gestion intégrée</a:t>
            </a:r>
            <a:endParaRPr lang="en-US" dirty="0"/>
          </a:p>
          <a:p>
            <a:pPr marL="0" indent="0">
              <a:buNone/>
            </a:pPr>
            <a:r>
              <a:rPr lang="fr-FR" dirty="0" smtClean="0"/>
              <a:t>hydrolienne</a:t>
            </a:r>
          </a:p>
          <a:p>
            <a:pPr marL="0" indent="0">
              <a:buNone/>
            </a:pPr>
            <a:r>
              <a:rPr lang="fr-FR" dirty="0" err="1" smtClean="0"/>
              <a:t>hydrostratégie</a:t>
            </a:r>
            <a:endParaRPr lang="fr-FR" dirty="0" smtClean="0"/>
          </a:p>
          <a:p>
            <a:pPr marL="0" indent="0">
              <a:buNone/>
            </a:pPr>
            <a:r>
              <a:rPr lang="fr-FR" dirty="0"/>
              <a:t>imperméabilisation des sols</a:t>
            </a:r>
            <a:endParaRPr lang="en-US" dirty="0"/>
          </a:p>
          <a:p>
            <a:pPr marL="0" indent="0">
              <a:buNone/>
            </a:pPr>
            <a:r>
              <a:rPr lang="fr-FR" dirty="0"/>
              <a:t>ingénierie écologique</a:t>
            </a:r>
            <a:endParaRPr lang="en-US" dirty="0"/>
          </a:p>
          <a:p>
            <a:pPr marL="0" indent="0">
              <a:buNone/>
            </a:pPr>
            <a:r>
              <a:rPr lang="fr-FR" dirty="0" err="1" smtClean="0"/>
              <a:t>lombrifiltration</a:t>
            </a:r>
            <a:endParaRPr lang="fr-FR" dirty="0" smtClean="0"/>
          </a:p>
          <a:p>
            <a:pPr marL="0" indent="0">
              <a:buNone/>
            </a:pPr>
            <a:r>
              <a:rPr lang="fr-FR" dirty="0"/>
              <a:t>mesure compensatoire</a:t>
            </a:r>
            <a:endParaRPr lang="en-US" dirty="0"/>
          </a:p>
          <a:p>
            <a:pPr marL="0" indent="0">
              <a:buNone/>
            </a:pPr>
            <a:r>
              <a:rPr lang="fr-FR" dirty="0" smtClean="0"/>
              <a:t>mitigation</a:t>
            </a:r>
          </a:p>
          <a:p>
            <a:pPr marL="0" indent="0">
              <a:buNone/>
            </a:pPr>
            <a:r>
              <a:rPr lang="fr-FR" dirty="0"/>
              <a:t>mobilité durable</a:t>
            </a:r>
            <a:endParaRPr lang="en-US" dirty="0"/>
          </a:p>
          <a:p>
            <a:pPr marL="0" indent="0">
              <a:buNone/>
            </a:pPr>
            <a:r>
              <a:rPr lang="fr-FR" dirty="0"/>
              <a:t>nettoyage par le ressac</a:t>
            </a:r>
            <a:endParaRPr lang="en-US" dirty="0"/>
          </a:p>
          <a:p>
            <a:pPr marL="0" indent="0">
              <a:buNone/>
            </a:pPr>
            <a:r>
              <a:rPr lang="fr-FR" dirty="0"/>
              <a:t>observation des oiseaux</a:t>
            </a:r>
            <a:endParaRPr lang="en-US" dirty="0"/>
          </a:p>
          <a:p>
            <a:pPr marL="0" indent="0">
              <a:buNone/>
            </a:pPr>
            <a:r>
              <a:rPr lang="fr-FR" dirty="0"/>
              <a:t>ornithologue amateur</a:t>
            </a:r>
            <a:endParaRPr lang="en-US" dirty="0"/>
          </a:p>
          <a:p>
            <a:pPr marL="0" indent="0">
              <a:buNone/>
            </a:pPr>
            <a:r>
              <a:rPr lang="fr-FR" dirty="0" err="1" smtClean="0"/>
              <a:t>oxycombustion</a:t>
            </a:r>
            <a:endParaRPr lang="fr-FR" dirty="0" smtClean="0"/>
          </a:p>
          <a:p>
            <a:pPr marL="0" indent="0">
              <a:buNone/>
            </a:pPr>
            <a:r>
              <a:rPr lang="fr-FR" dirty="0" smtClean="0"/>
              <a:t>périurbanisation</a:t>
            </a:r>
          </a:p>
          <a:p>
            <a:pPr marL="0" indent="0">
              <a:buNone/>
            </a:pPr>
            <a:r>
              <a:rPr lang="fr-FR" dirty="0" err="1" smtClean="0"/>
              <a:t>phytoréhabilitation</a:t>
            </a:r>
            <a:endParaRPr lang="fr-FR" dirty="0" smtClean="0"/>
          </a:p>
          <a:p>
            <a:pPr marL="0" indent="0">
              <a:buNone/>
            </a:pPr>
            <a:r>
              <a:rPr lang="fr-FR" dirty="0"/>
              <a:t>pile à combustible microbienne</a:t>
            </a:r>
            <a:endParaRPr lang="en-US" dirty="0"/>
          </a:p>
          <a:p>
            <a:pPr marL="0" indent="0">
              <a:buNone/>
            </a:pPr>
            <a:r>
              <a:rPr lang="fr-FR" dirty="0"/>
              <a:t>prévention des risques de catastrophes </a:t>
            </a:r>
            <a:r>
              <a:rPr lang="fr-FR" dirty="0" smtClean="0"/>
              <a:t>naturelles</a:t>
            </a:r>
          </a:p>
          <a:p>
            <a:pPr marL="0" indent="0">
              <a:buNone/>
            </a:pPr>
            <a:r>
              <a:rPr lang="fr-FR" dirty="0"/>
              <a:t>principe de participation</a:t>
            </a:r>
            <a:endParaRPr lang="en-US" dirty="0"/>
          </a:p>
          <a:p>
            <a:pPr marL="0" indent="0">
              <a:buNone/>
            </a:pPr>
            <a:r>
              <a:rPr lang="fr-FR" dirty="0"/>
              <a:t>principe de précaution</a:t>
            </a:r>
            <a:endParaRPr lang="en-US" dirty="0"/>
          </a:p>
          <a:p>
            <a:pPr marL="0" indent="0">
              <a:buNone/>
            </a:pPr>
            <a:r>
              <a:rPr lang="fr-FR" dirty="0"/>
              <a:t>principe de prévention</a:t>
            </a:r>
            <a:endParaRPr lang="en-US" dirty="0"/>
          </a:p>
          <a:p>
            <a:pPr marL="0" indent="0">
              <a:buNone/>
            </a:pPr>
            <a:r>
              <a:rPr lang="fr-FR" dirty="0"/>
              <a:t>principe du pollueur-payeur</a:t>
            </a:r>
            <a:endParaRPr lang="en-US" dirty="0"/>
          </a:p>
          <a:p>
            <a:pPr marL="0" indent="0">
              <a:buNone/>
            </a:pPr>
            <a:r>
              <a:rPr lang="fr-FR" dirty="0"/>
              <a:t>puits de carbone</a:t>
            </a:r>
            <a:endParaRPr lang="en-US" dirty="0"/>
          </a:p>
          <a:p>
            <a:pPr marL="0" indent="0">
              <a:buNone/>
            </a:pPr>
            <a:r>
              <a:rPr lang="fr-FR" dirty="0"/>
              <a:t>quota d'émission de gaz à effet de </a:t>
            </a:r>
            <a:r>
              <a:rPr lang="fr-FR" dirty="0" smtClean="0"/>
              <a:t>serre</a:t>
            </a:r>
          </a:p>
          <a:p>
            <a:pPr marL="0" indent="0">
              <a:buNone/>
            </a:pPr>
            <a:r>
              <a:rPr lang="fr-FR" dirty="0"/>
              <a:t>récupération des déchets</a:t>
            </a:r>
            <a:endParaRPr lang="en-US" dirty="0"/>
          </a:p>
          <a:p>
            <a:pPr marL="0" indent="0">
              <a:buNone/>
            </a:pPr>
            <a:r>
              <a:rPr lang="fr-FR" dirty="0"/>
              <a:t>recyclage des déchets</a:t>
            </a:r>
            <a:endParaRPr lang="en-US" dirty="0"/>
          </a:p>
          <a:p>
            <a:pPr marL="0" indent="0">
              <a:buNone/>
            </a:pPr>
            <a:r>
              <a:rPr lang="fr-FR" dirty="0"/>
              <a:t>recyclage valorisant</a:t>
            </a:r>
            <a:endParaRPr lang="en-US" dirty="0"/>
          </a:p>
          <a:p>
            <a:pPr marL="0" indent="0">
              <a:buNone/>
            </a:pPr>
            <a:r>
              <a:rPr lang="fr-FR" dirty="0"/>
              <a:t>réduction des déchets</a:t>
            </a:r>
            <a:endParaRPr lang="en-US" dirty="0"/>
          </a:p>
          <a:p>
            <a:pPr marL="0" indent="0">
              <a:buNone/>
            </a:pPr>
            <a:r>
              <a:rPr lang="fr-FR" dirty="0" err="1" smtClean="0"/>
              <a:t>reméandrage</a:t>
            </a:r>
            <a:endParaRPr lang="fr-FR" dirty="0" smtClean="0"/>
          </a:p>
          <a:p>
            <a:pPr marL="0" indent="0">
              <a:buNone/>
            </a:pPr>
            <a:r>
              <a:rPr lang="fr-FR" dirty="0"/>
              <a:t>report modal</a:t>
            </a:r>
            <a:endParaRPr lang="en-US" dirty="0"/>
          </a:p>
          <a:p>
            <a:pPr marL="0" indent="0">
              <a:buNone/>
            </a:pPr>
            <a:r>
              <a:rPr lang="fr-FR" dirty="0"/>
              <a:t>réservoir de biodiversité</a:t>
            </a:r>
            <a:endParaRPr lang="en-US" dirty="0"/>
          </a:p>
          <a:p>
            <a:pPr marL="0" indent="0">
              <a:buNone/>
            </a:pPr>
            <a:r>
              <a:rPr lang="fr-FR" dirty="0" smtClean="0"/>
              <a:t>résilience</a:t>
            </a:r>
          </a:p>
          <a:p>
            <a:pPr marL="0" indent="0">
              <a:buNone/>
            </a:pPr>
            <a:r>
              <a:rPr lang="fr-FR" dirty="0"/>
              <a:t>résistant au changement climatique</a:t>
            </a:r>
            <a:endParaRPr lang="en-US" dirty="0"/>
          </a:p>
          <a:p>
            <a:pPr marL="0" indent="0">
              <a:buNone/>
            </a:pPr>
            <a:r>
              <a:rPr lang="fr-FR" dirty="0"/>
              <a:t>risque majeur</a:t>
            </a:r>
            <a:endParaRPr lang="en-US" dirty="0"/>
          </a:p>
          <a:p>
            <a:pPr marL="0" indent="0">
              <a:buNone/>
            </a:pPr>
            <a:r>
              <a:rPr lang="fr-FR" dirty="0" smtClean="0"/>
              <a:t>rurbanisation</a:t>
            </a:r>
          </a:p>
          <a:p>
            <a:pPr marL="0" indent="0">
              <a:buNone/>
            </a:pPr>
            <a:r>
              <a:rPr lang="fr-FR" dirty="0" err="1" smtClean="0"/>
              <a:t>sauvageté</a:t>
            </a:r>
            <a:endParaRPr lang="fr-FR" dirty="0" smtClean="0"/>
          </a:p>
          <a:p>
            <a:pPr marL="0" indent="0">
              <a:buNone/>
            </a:pPr>
            <a:r>
              <a:rPr lang="fr-FR" dirty="0"/>
              <a:t>sécurité industrielle</a:t>
            </a:r>
            <a:endParaRPr lang="en-US" dirty="0"/>
          </a:p>
          <a:p>
            <a:pPr marL="0" indent="0">
              <a:buNone/>
            </a:pPr>
            <a:r>
              <a:rPr lang="fr-FR" dirty="0"/>
              <a:t>service écosystémique </a:t>
            </a:r>
            <a:endParaRPr lang="fr-FR" dirty="0" smtClean="0"/>
          </a:p>
          <a:p>
            <a:pPr marL="0" indent="0">
              <a:buNone/>
            </a:pPr>
            <a:r>
              <a:rPr lang="fr-FR" dirty="0" smtClean="0"/>
              <a:t>silhouette</a:t>
            </a:r>
          </a:p>
          <a:p>
            <a:pPr marL="0" indent="0">
              <a:buNone/>
            </a:pPr>
            <a:r>
              <a:rPr lang="fr-FR" dirty="0"/>
              <a:t>stabilisation des déchets</a:t>
            </a:r>
            <a:endParaRPr lang="en-US" dirty="0"/>
          </a:p>
          <a:p>
            <a:pPr marL="0" indent="0">
              <a:buNone/>
            </a:pPr>
            <a:r>
              <a:rPr lang="fr-FR" dirty="0"/>
              <a:t>sûreté industrielle</a:t>
            </a:r>
            <a:endParaRPr lang="en-US" dirty="0"/>
          </a:p>
          <a:p>
            <a:pPr marL="0" indent="0">
              <a:buNone/>
            </a:pPr>
            <a:r>
              <a:rPr lang="fr-FR" dirty="0"/>
              <a:t>tarification incitative</a:t>
            </a:r>
            <a:endParaRPr lang="en-US" dirty="0"/>
          </a:p>
          <a:p>
            <a:pPr marL="0" indent="0">
              <a:buNone/>
            </a:pPr>
            <a:r>
              <a:rPr lang="fr-FR" dirty="0"/>
              <a:t>technologie du charbon propre</a:t>
            </a:r>
            <a:endParaRPr lang="en-US" dirty="0"/>
          </a:p>
          <a:p>
            <a:pPr marL="0" indent="0">
              <a:buNone/>
            </a:pPr>
            <a:r>
              <a:rPr lang="fr-FR" dirty="0"/>
              <a:t>trame verte</a:t>
            </a:r>
            <a:endParaRPr lang="en-US" dirty="0"/>
          </a:p>
          <a:p>
            <a:pPr marL="0" indent="0">
              <a:buNone/>
            </a:pPr>
            <a:r>
              <a:rPr lang="fr-FR" dirty="0"/>
              <a:t>unité de réduction certifiée des émissions</a:t>
            </a:r>
            <a:endParaRPr lang="en-US" dirty="0"/>
          </a:p>
          <a:p>
            <a:pPr marL="0" indent="0">
              <a:buNone/>
            </a:pPr>
            <a:r>
              <a:rPr lang="fr-FR" dirty="0"/>
              <a:t>valorisation énergétique des déchets</a:t>
            </a:r>
            <a:endParaRPr lang="en-US" dirty="0"/>
          </a:p>
          <a:p>
            <a:pPr marL="0" indent="0">
              <a:buNone/>
            </a:pPr>
            <a:r>
              <a:rPr lang="fr-FR" dirty="0"/>
              <a:t>verdissement d'image</a:t>
            </a:r>
            <a:endParaRPr lang="en-US" dirty="0"/>
          </a:p>
          <a:p>
            <a:pPr marL="0" indent="0">
              <a:buNone/>
            </a:pPr>
            <a:r>
              <a:rPr lang="fr-FR" dirty="0"/>
              <a:t>vulnérabilité au climat</a:t>
            </a:r>
            <a:endParaRPr lang="en-US" dirty="0"/>
          </a:p>
          <a:p>
            <a:pPr marL="0" indent="0">
              <a:buNone/>
            </a:pPr>
            <a:r>
              <a:rPr lang="fr-FR" dirty="0"/>
              <a:t>zone à émissions limitées</a:t>
            </a:r>
            <a:endParaRPr lang="en-US" dirty="0"/>
          </a:p>
          <a:p>
            <a:pPr marL="0" indent="0">
              <a:buNone/>
            </a:pPr>
            <a:r>
              <a:rPr lang="fr-FR" dirty="0"/>
              <a:t>zone critique de biodiversité</a:t>
            </a:r>
            <a:endParaRPr lang="en-US" dirty="0"/>
          </a:p>
          <a:p>
            <a:pPr marL="0" indent="0">
              <a:buNone/>
            </a:pPr>
            <a:r>
              <a:rPr lang="fr-FR" dirty="0"/>
              <a:t>zone de friche</a:t>
            </a:r>
            <a:endParaRPr lang="en-US" dirty="0"/>
          </a:p>
          <a:p>
            <a:pPr marL="0" indent="0">
              <a:buNone/>
            </a:pPr>
            <a:r>
              <a:rPr lang="fr-FR" dirty="0"/>
              <a:t>zone </a:t>
            </a:r>
            <a:r>
              <a:rPr lang="fr-FR" dirty="0" smtClean="0"/>
              <a:t>verte</a:t>
            </a:r>
            <a:endParaRPr lang="en-US" dirty="0"/>
          </a:p>
        </p:txBody>
      </p:sp>
    </p:spTree>
    <p:extLst>
      <p:ext uri="{BB962C8B-B14F-4D97-AF65-F5344CB8AC3E}">
        <p14:creationId xmlns:p14="http://schemas.microsoft.com/office/powerpoint/2010/main" val="1586032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b="1" dirty="0" smtClean="0"/>
              <a:t>26 </a:t>
            </a:r>
            <a:r>
              <a:rPr lang="fr-FR" b="1" dirty="0" smtClean="0"/>
              <a:t>JORF (1)</a:t>
            </a:r>
            <a:r>
              <a:rPr lang="en-US" dirty="0"/>
              <a:t/>
            </a:r>
            <a:br>
              <a:rPr lang="en-US" dirty="0"/>
            </a:br>
            <a:endParaRPr lang="en-US" dirty="0"/>
          </a:p>
        </p:txBody>
      </p:sp>
      <p:sp>
        <p:nvSpPr>
          <p:cNvPr id="3" name="Content Placeholder 2"/>
          <p:cNvSpPr>
            <a:spLocks noGrp="1"/>
          </p:cNvSpPr>
          <p:nvPr>
            <p:ph idx="1"/>
          </p:nvPr>
        </p:nvSpPr>
        <p:spPr/>
        <p:txBody>
          <a:bodyPr numCol="3">
            <a:normAutofit fontScale="55000" lnSpcReduction="20000"/>
          </a:bodyPr>
          <a:lstStyle/>
          <a:p>
            <a:r>
              <a:rPr lang="fr-FR" i="1" dirty="0"/>
              <a:t>Journal officiel</a:t>
            </a:r>
            <a:r>
              <a:rPr lang="fr-FR" dirty="0"/>
              <a:t> du 16/12/1998 (1): trame verte</a:t>
            </a:r>
            <a:endParaRPr lang="en-US" dirty="0"/>
          </a:p>
          <a:p>
            <a:r>
              <a:rPr lang="fr-FR" i="1" dirty="0"/>
              <a:t>Journal officiel</a:t>
            </a:r>
            <a:r>
              <a:rPr lang="fr-FR" dirty="0"/>
              <a:t> du 16/09/2006 (1): silhouette, </a:t>
            </a:r>
            <a:r>
              <a:rPr lang="fr-FR" dirty="0" err="1"/>
              <a:t>n.f</a:t>
            </a:r>
            <a:r>
              <a:rPr lang="fr-FR" dirty="0"/>
              <a:t>.; </a:t>
            </a:r>
            <a:endParaRPr lang="en-US" dirty="0"/>
          </a:p>
          <a:p>
            <a:r>
              <a:rPr lang="fr-FR" i="1" dirty="0"/>
              <a:t>Journal officiel</a:t>
            </a:r>
            <a:r>
              <a:rPr lang="fr-FR" dirty="0"/>
              <a:t> du 07/09/2007 (1): crib, n.m.</a:t>
            </a:r>
            <a:endParaRPr lang="en-US" dirty="0"/>
          </a:p>
          <a:p>
            <a:r>
              <a:rPr lang="fr-FR" i="1" dirty="0"/>
              <a:t>Journal officiel</a:t>
            </a:r>
            <a:r>
              <a:rPr lang="fr-FR" dirty="0"/>
              <a:t> du 06/07/2008 (1): </a:t>
            </a:r>
            <a:r>
              <a:rPr lang="fr-FR" dirty="0" err="1"/>
              <a:t>bioréhabilitation</a:t>
            </a:r>
            <a:r>
              <a:rPr lang="fr-FR" dirty="0"/>
              <a:t>, </a:t>
            </a:r>
            <a:r>
              <a:rPr lang="fr-FR" dirty="0" err="1"/>
              <a:t>n.f</a:t>
            </a:r>
            <a:r>
              <a:rPr lang="fr-FR" dirty="0"/>
              <a:t>.; </a:t>
            </a:r>
            <a:endParaRPr lang="en-US" dirty="0"/>
          </a:p>
          <a:p>
            <a:r>
              <a:rPr lang="fr-FR" i="1" dirty="0"/>
              <a:t>Journal officiel</a:t>
            </a:r>
            <a:r>
              <a:rPr lang="fr-FR" dirty="0"/>
              <a:t> du 06/09/2008 (5): </a:t>
            </a:r>
            <a:r>
              <a:rPr lang="fr-FR" dirty="0" err="1"/>
              <a:t>anaérocombustion</a:t>
            </a:r>
            <a:r>
              <a:rPr lang="fr-FR" dirty="0"/>
              <a:t>; </a:t>
            </a:r>
            <a:r>
              <a:rPr lang="fr-FR" dirty="0" err="1"/>
              <a:t>n.f</a:t>
            </a:r>
            <a:r>
              <a:rPr lang="fr-FR" dirty="0"/>
              <a:t>.; cadrage, n.m.; </a:t>
            </a:r>
            <a:r>
              <a:rPr lang="mk-MK" dirty="0" err="1"/>
              <a:t>captage</a:t>
            </a:r>
            <a:r>
              <a:rPr lang="mk-MK" dirty="0"/>
              <a:t> </a:t>
            </a:r>
            <a:r>
              <a:rPr lang="mk-MK" dirty="0" err="1"/>
              <a:t>et</a:t>
            </a:r>
            <a:r>
              <a:rPr lang="mk-MK" dirty="0"/>
              <a:t> </a:t>
            </a:r>
            <a:r>
              <a:rPr lang="mk-MK" dirty="0" err="1"/>
              <a:t>stockage</a:t>
            </a:r>
            <a:r>
              <a:rPr lang="mk-MK" dirty="0"/>
              <a:t> </a:t>
            </a:r>
            <a:r>
              <a:rPr lang="mk-MK" dirty="0" err="1"/>
              <a:t>du</a:t>
            </a:r>
            <a:r>
              <a:rPr lang="mk-MK" dirty="0"/>
              <a:t> CO2</a:t>
            </a:r>
            <a:r>
              <a:rPr lang="fr-FR" dirty="0"/>
              <a:t>; filtrage, n.m.; </a:t>
            </a:r>
            <a:r>
              <a:rPr lang="fr-FR" dirty="0" err="1"/>
              <a:t>oxycombustion</a:t>
            </a:r>
            <a:r>
              <a:rPr lang="fr-FR" dirty="0"/>
              <a:t>, </a:t>
            </a:r>
            <a:r>
              <a:rPr lang="fr-FR" dirty="0" err="1"/>
              <a:t>n.f</a:t>
            </a:r>
            <a:r>
              <a:rPr lang="fr-FR" dirty="0"/>
              <a:t>.;   </a:t>
            </a:r>
            <a:endParaRPr lang="en-US" dirty="0"/>
          </a:p>
          <a:p>
            <a:r>
              <a:rPr lang="mk-MK" i="1" dirty="0" err="1"/>
              <a:t>Journal</a:t>
            </a:r>
            <a:r>
              <a:rPr lang="mk-MK" i="1" dirty="0"/>
              <a:t> </a:t>
            </a:r>
            <a:r>
              <a:rPr lang="mk-MK" i="1" dirty="0" err="1"/>
              <a:t>officiel</a:t>
            </a:r>
            <a:r>
              <a:rPr lang="mk-MK" dirty="0"/>
              <a:t> </a:t>
            </a:r>
            <a:r>
              <a:rPr lang="mk-MK" dirty="0" err="1"/>
              <a:t>du</a:t>
            </a:r>
            <a:r>
              <a:rPr lang="mk-MK" dirty="0"/>
              <a:t> 19/10/2008</a:t>
            </a:r>
            <a:r>
              <a:rPr lang="fr-FR" dirty="0"/>
              <a:t> (2): </a:t>
            </a:r>
            <a:r>
              <a:rPr lang="fr-FR" dirty="0" err="1"/>
              <a:t>hydrostratégie</a:t>
            </a:r>
            <a:r>
              <a:rPr lang="fr-FR" dirty="0"/>
              <a:t>, </a:t>
            </a:r>
            <a:r>
              <a:rPr lang="fr-FR" dirty="0" err="1"/>
              <a:t>n.f</a:t>
            </a:r>
            <a:r>
              <a:rPr lang="fr-FR" dirty="0"/>
              <a:t>.; prévention des risques de catastrophes naturelles; </a:t>
            </a:r>
            <a:endParaRPr lang="en-US" dirty="0"/>
          </a:p>
          <a:p>
            <a:r>
              <a:rPr lang="fr-FR" i="1" dirty="0"/>
              <a:t>Journal officiel</a:t>
            </a:r>
            <a:r>
              <a:rPr lang="fr-FR" dirty="0"/>
              <a:t> du 12/04/2009 (16): biodiversité, </a:t>
            </a:r>
            <a:r>
              <a:rPr lang="fr-FR" dirty="0" err="1"/>
              <a:t>n.f</a:t>
            </a:r>
            <a:r>
              <a:rPr lang="fr-FR" dirty="0"/>
              <a:t>.; changement climatique; changement climatique anthropique; compostage, n.m.; déchet biodégradable; étude de dangers; principe de participation; principe de précaution; principe de prévention; principe du pollueur-payeur; récupération des déchets; recyclage des déchets; réduction des déchets; résilience, </a:t>
            </a:r>
            <a:r>
              <a:rPr lang="fr-FR" dirty="0" err="1"/>
              <a:t>n.f</a:t>
            </a:r>
            <a:r>
              <a:rPr lang="fr-FR" dirty="0"/>
              <a:t>.; risque majeur; stabilisation des déchets;         </a:t>
            </a:r>
            <a:endParaRPr lang="en-US" dirty="0"/>
          </a:p>
          <a:p>
            <a:r>
              <a:rPr lang="fr-FR" i="1" dirty="0"/>
              <a:t>Journal officiel</a:t>
            </a:r>
            <a:r>
              <a:rPr lang="fr-FR" dirty="0"/>
              <a:t> du 19/01/2010 (1): anticipation des risques; </a:t>
            </a:r>
            <a:endParaRPr lang="en-US" dirty="0"/>
          </a:p>
          <a:p>
            <a:r>
              <a:rPr lang="fr-FR" i="1" dirty="0"/>
              <a:t>Journal officiel</a:t>
            </a:r>
            <a:r>
              <a:rPr lang="fr-FR" dirty="0"/>
              <a:t> du 04/02/2010 (24): analyse du cycle de vie d'un produit; audit environnemental; bioaccumulation, </a:t>
            </a:r>
            <a:r>
              <a:rPr lang="fr-FR" dirty="0" err="1"/>
              <a:t>n.f</a:t>
            </a:r>
            <a:r>
              <a:rPr lang="fr-FR" dirty="0"/>
              <a:t>.; bioamplification, </a:t>
            </a:r>
            <a:r>
              <a:rPr lang="fr-FR" dirty="0" err="1"/>
              <a:t>n.f</a:t>
            </a:r>
            <a:r>
              <a:rPr lang="fr-FR" dirty="0"/>
              <a:t>.; biocénose, </a:t>
            </a:r>
            <a:r>
              <a:rPr lang="fr-FR" dirty="0" err="1"/>
              <a:t>n.f</a:t>
            </a:r>
            <a:r>
              <a:rPr lang="fr-FR" dirty="0"/>
              <a:t>.; biotope, n.m.; </a:t>
            </a:r>
            <a:r>
              <a:rPr lang="fr-FR" dirty="0" err="1"/>
              <a:t>cindynique</a:t>
            </a:r>
            <a:r>
              <a:rPr lang="fr-FR" dirty="0"/>
              <a:t>, </a:t>
            </a:r>
            <a:r>
              <a:rPr lang="fr-FR" dirty="0" err="1"/>
              <a:t>n.f</a:t>
            </a:r>
            <a:r>
              <a:rPr lang="fr-FR" dirty="0"/>
              <a:t>.; compensation écologique; </a:t>
            </a:r>
            <a:r>
              <a:rPr lang="fr-FR" dirty="0" err="1"/>
              <a:t>diatomiste</a:t>
            </a:r>
            <a:r>
              <a:rPr lang="fr-FR" dirty="0"/>
              <a:t>, n.; éco-industrie, </a:t>
            </a:r>
            <a:r>
              <a:rPr lang="fr-FR" dirty="0" err="1"/>
              <a:t>n.f</a:t>
            </a:r>
            <a:r>
              <a:rPr lang="fr-FR" dirty="0"/>
              <a:t>.; </a:t>
            </a:r>
            <a:r>
              <a:rPr lang="fr-FR" dirty="0" err="1"/>
              <a:t>écocertification</a:t>
            </a:r>
            <a:r>
              <a:rPr lang="fr-FR" dirty="0"/>
              <a:t>, </a:t>
            </a:r>
            <a:r>
              <a:rPr lang="fr-FR" dirty="0" err="1"/>
              <a:t>n.f</a:t>
            </a:r>
            <a:r>
              <a:rPr lang="fr-FR" dirty="0"/>
              <a:t>.; écoconception, </a:t>
            </a:r>
            <a:r>
              <a:rPr lang="fr-FR" dirty="0" err="1"/>
              <a:t>n.f</a:t>
            </a:r>
            <a:r>
              <a:rPr lang="fr-FR" dirty="0"/>
              <a:t>.; écodéveloppement, n.m.; écosystème, n.m.; écotechnologie, </a:t>
            </a:r>
            <a:r>
              <a:rPr lang="fr-FR" dirty="0" err="1"/>
              <a:t>n.f</a:t>
            </a:r>
            <a:r>
              <a:rPr lang="fr-FR" dirty="0"/>
              <a:t>.; </a:t>
            </a:r>
            <a:r>
              <a:rPr lang="fr-FR" dirty="0" err="1"/>
              <a:t>écotoxicologie</a:t>
            </a:r>
            <a:r>
              <a:rPr lang="fr-FR" dirty="0"/>
              <a:t>, </a:t>
            </a:r>
            <a:r>
              <a:rPr lang="fr-FR" dirty="0" err="1"/>
              <a:t>n.f</a:t>
            </a:r>
            <a:r>
              <a:rPr lang="fr-FR" dirty="0"/>
              <a:t>.; écotype, n.m.; effet de serre; étude </a:t>
            </a:r>
            <a:r>
              <a:rPr lang="fr-FR" dirty="0" smtClean="0"/>
              <a:t>d'impact </a:t>
            </a:r>
            <a:r>
              <a:rPr lang="fr-FR" dirty="0"/>
              <a:t>sur l'environnement; évaluation environnementale; mesure compensatoire; nettoyage par le ressac; puits de carbone; quota d'émission de gaz à effet de serre; </a:t>
            </a:r>
            <a:endParaRPr lang="en-US" dirty="0"/>
          </a:p>
          <a:p>
            <a:r>
              <a:rPr lang="fr-FR" i="1" dirty="0"/>
              <a:t>Journal officiel</a:t>
            </a:r>
            <a:r>
              <a:rPr lang="fr-FR" dirty="0"/>
              <a:t> du 04/07/2010 (2): zone de friche; zone verte       </a:t>
            </a:r>
            <a:endParaRPr lang="en-US" dirty="0"/>
          </a:p>
          <a:p>
            <a:r>
              <a:rPr lang="fr-FR" i="1" dirty="0"/>
              <a:t>Journal officiel</a:t>
            </a:r>
            <a:r>
              <a:rPr lang="fr-FR" dirty="0"/>
              <a:t> du 01/02/2011 (6): corridor biologique; écotaxe, </a:t>
            </a:r>
            <a:r>
              <a:rPr lang="fr-FR" dirty="0" err="1"/>
              <a:t>n.f</a:t>
            </a:r>
            <a:r>
              <a:rPr lang="fr-FR" dirty="0"/>
              <a:t>.; gestion intégrée; </a:t>
            </a:r>
            <a:r>
              <a:rPr lang="fr-FR" dirty="0" err="1"/>
              <a:t>lombrifiltration</a:t>
            </a:r>
            <a:r>
              <a:rPr lang="fr-FR" dirty="0"/>
              <a:t>, </a:t>
            </a:r>
            <a:r>
              <a:rPr lang="fr-FR" dirty="0" err="1"/>
              <a:t>n.f</a:t>
            </a:r>
            <a:r>
              <a:rPr lang="fr-FR" dirty="0"/>
              <a:t>.; </a:t>
            </a:r>
            <a:r>
              <a:rPr lang="fr-FR" dirty="0" err="1"/>
              <a:t>phytoréhabilitation</a:t>
            </a:r>
            <a:r>
              <a:rPr lang="fr-FR" dirty="0"/>
              <a:t>, </a:t>
            </a:r>
            <a:r>
              <a:rPr lang="fr-FR" dirty="0" err="1"/>
              <a:t>n.f</a:t>
            </a:r>
            <a:r>
              <a:rPr lang="fr-FR" dirty="0"/>
              <a:t>.;  valorisation énergétique des déchets; </a:t>
            </a:r>
            <a:endParaRPr lang="en-US" dirty="0"/>
          </a:p>
          <a:p>
            <a:r>
              <a:rPr lang="fr-FR" i="1" dirty="0"/>
              <a:t>Journal officiel</a:t>
            </a:r>
            <a:r>
              <a:rPr lang="fr-FR" dirty="0"/>
              <a:t> du 27/03/2011 (2): </a:t>
            </a:r>
            <a:r>
              <a:rPr lang="fr-FR" dirty="0" err="1"/>
              <a:t>écocondition</a:t>
            </a:r>
            <a:r>
              <a:rPr lang="fr-FR" dirty="0"/>
              <a:t>, </a:t>
            </a:r>
            <a:r>
              <a:rPr lang="fr-FR" dirty="0" err="1"/>
              <a:t>n.f</a:t>
            </a:r>
            <a:r>
              <a:rPr lang="fr-FR" dirty="0"/>
              <a:t>.; </a:t>
            </a:r>
            <a:r>
              <a:rPr lang="fr-FR" dirty="0" err="1"/>
              <a:t>écoconformité</a:t>
            </a:r>
            <a:r>
              <a:rPr lang="fr-FR" dirty="0"/>
              <a:t>, </a:t>
            </a:r>
            <a:r>
              <a:rPr lang="fr-FR" dirty="0" err="1"/>
              <a:t>n.f</a:t>
            </a:r>
            <a:r>
              <a:rPr lang="fr-FR" dirty="0"/>
              <a:t>.; </a:t>
            </a:r>
            <a:endParaRPr lang="en-US" dirty="0"/>
          </a:p>
          <a:p>
            <a:r>
              <a:rPr lang="fr-FR" i="1" dirty="0"/>
              <a:t>Journal officiel</a:t>
            </a:r>
            <a:r>
              <a:rPr lang="fr-FR" dirty="0"/>
              <a:t> du 19/02/2012 (3): </a:t>
            </a:r>
            <a:r>
              <a:rPr lang="fr-FR" dirty="0" err="1"/>
              <a:t>écocité</a:t>
            </a:r>
            <a:r>
              <a:rPr lang="fr-FR" dirty="0"/>
              <a:t>, </a:t>
            </a:r>
            <a:r>
              <a:rPr lang="fr-FR" dirty="0" err="1"/>
              <a:t>n.f</a:t>
            </a:r>
            <a:r>
              <a:rPr lang="fr-FR" dirty="0"/>
              <a:t>.; </a:t>
            </a:r>
            <a:r>
              <a:rPr lang="fr-FR" dirty="0" err="1"/>
              <a:t>écoquartier</a:t>
            </a:r>
            <a:r>
              <a:rPr lang="fr-FR" dirty="0"/>
              <a:t>, n.m.; hydrolienne, </a:t>
            </a:r>
            <a:r>
              <a:rPr lang="fr-FR" dirty="0" err="1"/>
              <a:t>n.f</a:t>
            </a:r>
            <a:r>
              <a:rPr lang="fr-FR" dirty="0"/>
              <a:t>.; </a:t>
            </a:r>
            <a:endParaRPr lang="fr-FR" dirty="0" smtClean="0"/>
          </a:p>
        </p:txBody>
      </p:sp>
    </p:spTree>
    <p:extLst>
      <p:ext uri="{BB962C8B-B14F-4D97-AF65-F5344CB8AC3E}">
        <p14:creationId xmlns:p14="http://schemas.microsoft.com/office/powerpoint/2010/main" val="3413782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4000" b="1" dirty="0"/>
              <a:t>26 </a:t>
            </a:r>
            <a:r>
              <a:rPr lang="fr-FR" sz="4000" b="1" dirty="0" smtClean="0"/>
              <a:t>JORF (2)</a:t>
            </a:r>
            <a:endParaRPr lang="en-US" sz="4000" dirty="0"/>
          </a:p>
        </p:txBody>
      </p:sp>
      <p:sp>
        <p:nvSpPr>
          <p:cNvPr id="3" name="Content Placeholder 2"/>
          <p:cNvSpPr>
            <a:spLocks noGrp="1"/>
          </p:cNvSpPr>
          <p:nvPr>
            <p:ph idx="1"/>
          </p:nvPr>
        </p:nvSpPr>
        <p:spPr/>
        <p:txBody>
          <a:bodyPr numCol="2">
            <a:normAutofit fontScale="55000" lnSpcReduction="20000"/>
          </a:bodyPr>
          <a:lstStyle/>
          <a:p>
            <a:r>
              <a:rPr lang="fr-FR" i="1" dirty="0"/>
              <a:t>Journal officiel</a:t>
            </a:r>
            <a:r>
              <a:rPr lang="fr-FR" dirty="0"/>
              <a:t> du 13/07/2012 (12): déchets interdits; dispositif de quotas d'émission cessibles; </a:t>
            </a:r>
            <a:r>
              <a:rPr lang="fr-FR" dirty="0" err="1"/>
              <a:t>écobénéfice</a:t>
            </a:r>
            <a:r>
              <a:rPr lang="fr-FR" dirty="0"/>
              <a:t>, n.m.; empreinte écologique; empreinte en eau; mitigation, </a:t>
            </a:r>
            <a:r>
              <a:rPr lang="fr-FR" dirty="0" err="1"/>
              <a:t>n.f</a:t>
            </a:r>
            <a:r>
              <a:rPr lang="fr-FR" dirty="0"/>
              <a:t>.; tarification incitative; technologie du charbon propre; unité de réduction certifiée des émissions; vulnérabilité au climat; zone à émissions limitées; zone critique de biodiversité;    </a:t>
            </a:r>
          </a:p>
          <a:p>
            <a:r>
              <a:rPr lang="fr-FR" i="1" dirty="0"/>
              <a:t>Journal officiel</a:t>
            </a:r>
            <a:r>
              <a:rPr lang="fr-FR" dirty="0"/>
              <a:t> du 07/10/2012 (1): </a:t>
            </a:r>
            <a:r>
              <a:rPr lang="fr-FR" dirty="0" err="1"/>
              <a:t>géoingénierie</a:t>
            </a:r>
            <a:r>
              <a:rPr lang="fr-FR" dirty="0"/>
              <a:t>, </a:t>
            </a:r>
            <a:r>
              <a:rPr lang="fr-FR" dirty="0" err="1"/>
              <a:t>n.f</a:t>
            </a:r>
            <a:r>
              <a:rPr lang="fr-FR" dirty="0"/>
              <a:t>.</a:t>
            </a:r>
            <a:endParaRPr lang="en-US" dirty="0"/>
          </a:p>
          <a:p>
            <a:r>
              <a:rPr lang="fr-FR" i="1" dirty="0"/>
              <a:t>Journal officiel</a:t>
            </a:r>
            <a:r>
              <a:rPr lang="fr-FR" dirty="0"/>
              <a:t> du 24/10/2012 (1): </a:t>
            </a:r>
            <a:r>
              <a:rPr lang="fr-FR" dirty="0" err="1"/>
              <a:t>expologie</a:t>
            </a:r>
            <a:r>
              <a:rPr lang="fr-FR" dirty="0"/>
              <a:t>, </a:t>
            </a:r>
            <a:r>
              <a:rPr lang="fr-FR" dirty="0" err="1"/>
              <a:t>n.f</a:t>
            </a:r>
            <a:r>
              <a:rPr lang="fr-FR" dirty="0"/>
              <a:t>.;   </a:t>
            </a:r>
            <a:endParaRPr lang="en-US" dirty="0"/>
          </a:p>
          <a:p>
            <a:r>
              <a:rPr lang="fr-FR" i="1" dirty="0"/>
              <a:t>Journal officiel</a:t>
            </a:r>
            <a:r>
              <a:rPr lang="fr-FR" dirty="0"/>
              <a:t> du 24/03/2013 (2): électrosynthèse microbienne; pile à combustible microbienne; </a:t>
            </a:r>
            <a:endParaRPr lang="en-US" dirty="0"/>
          </a:p>
          <a:p>
            <a:r>
              <a:rPr lang="fr-FR" i="1" dirty="0"/>
              <a:t>Journal officiel</a:t>
            </a:r>
            <a:r>
              <a:rPr lang="fr-FR" dirty="0"/>
              <a:t> du 08/09/2013 (16): approche prudente; compensation des émissions de carbone; croissance verte; économie verte; émulation écologique; énergie grise; </a:t>
            </a:r>
            <a:r>
              <a:rPr lang="fr-FR" dirty="0" err="1"/>
              <a:t>étrépage</a:t>
            </a:r>
            <a:r>
              <a:rPr lang="fr-FR" dirty="0"/>
              <a:t>, n.m.; observation des oiseaux; ornithologue amateur; recyclage valorisant; </a:t>
            </a:r>
            <a:r>
              <a:rPr lang="fr-FR" dirty="0" err="1"/>
              <a:t>reméandrage</a:t>
            </a:r>
            <a:r>
              <a:rPr lang="fr-FR" dirty="0"/>
              <a:t>, n.m.; résistant au changement climatique; sécurité industrielle; service écosystémique (</a:t>
            </a:r>
            <a:r>
              <a:rPr lang="fr-FR" i="1" dirty="0"/>
              <a:t>langage professionnel</a:t>
            </a:r>
            <a:r>
              <a:rPr lang="fr-FR" dirty="0"/>
              <a:t>); sûreté industrielle; verdissement d'image;          </a:t>
            </a:r>
            <a:endParaRPr lang="en-US" dirty="0"/>
          </a:p>
          <a:p>
            <a:r>
              <a:rPr lang="fr-FR" i="1" dirty="0"/>
              <a:t>Journal officiel</a:t>
            </a:r>
            <a:r>
              <a:rPr lang="fr-FR" dirty="0"/>
              <a:t> du 15/12/2013 (1): bioénergie, </a:t>
            </a:r>
            <a:r>
              <a:rPr lang="fr-FR" dirty="0" err="1"/>
              <a:t>n.f</a:t>
            </a:r>
            <a:r>
              <a:rPr lang="fr-FR" dirty="0"/>
              <a:t>.</a:t>
            </a:r>
            <a:endParaRPr lang="en-US" dirty="0"/>
          </a:p>
          <a:p>
            <a:r>
              <a:rPr lang="fr-FR" i="1" dirty="0"/>
              <a:t>Journal officiel</a:t>
            </a:r>
            <a:r>
              <a:rPr lang="fr-FR" dirty="0"/>
              <a:t> du 21/12/2013 (1): mobilité durable</a:t>
            </a:r>
            <a:endParaRPr lang="en-US" dirty="0"/>
          </a:p>
          <a:p>
            <a:r>
              <a:rPr lang="fr-FR" i="1" dirty="0"/>
              <a:t>Journal officiel</a:t>
            </a:r>
            <a:r>
              <a:rPr lang="fr-FR" dirty="0"/>
              <a:t> du 16/01/2015 (5): artificialisation des sols; imperméabilisation des sols; périurbanisation, </a:t>
            </a:r>
            <a:r>
              <a:rPr lang="fr-FR" dirty="0" err="1"/>
              <a:t>n.f</a:t>
            </a:r>
            <a:r>
              <a:rPr lang="fr-FR" dirty="0"/>
              <a:t>.; report modal; rurbanisation, </a:t>
            </a:r>
            <a:r>
              <a:rPr lang="fr-FR" dirty="0" err="1"/>
              <a:t>n.f</a:t>
            </a:r>
            <a:r>
              <a:rPr lang="fr-FR" dirty="0"/>
              <a:t>.;    </a:t>
            </a:r>
            <a:endParaRPr lang="en-US" dirty="0"/>
          </a:p>
          <a:p>
            <a:r>
              <a:rPr lang="fr-FR" i="1" dirty="0"/>
              <a:t>Journal officiel</a:t>
            </a:r>
            <a:r>
              <a:rPr lang="fr-FR" dirty="0"/>
              <a:t> du 18/08/2015 (8): économie circulaire; espèce clé de voûte; espèce envahissante; espèce exotique; espèce parapluie; espèce </a:t>
            </a:r>
            <a:r>
              <a:rPr lang="fr-FR" dirty="0" err="1"/>
              <a:t>proliférante</a:t>
            </a:r>
            <a:r>
              <a:rPr lang="fr-FR" dirty="0"/>
              <a:t>; génie écologique; ingénierie écologique;    </a:t>
            </a:r>
            <a:endParaRPr lang="en-US" dirty="0"/>
          </a:p>
          <a:p>
            <a:r>
              <a:rPr lang="fr-FR" i="1" dirty="0"/>
              <a:t>Journal officiel</a:t>
            </a:r>
            <a:r>
              <a:rPr lang="fr-FR" dirty="0"/>
              <a:t> du 19/08/2015 (1): agro-écologie; </a:t>
            </a:r>
            <a:endParaRPr lang="en-US" dirty="0"/>
          </a:p>
          <a:p>
            <a:r>
              <a:rPr lang="fr-FR" i="1" dirty="0"/>
              <a:t>Journal officiel</a:t>
            </a:r>
            <a:r>
              <a:rPr lang="fr-FR" dirty="0"/>
              <a:t> du 07/05/2016 (1): diplomatie environnementale; </a:t>
            </a:r>
            <a:endParaRPr lang="en-US" dirty="0"/>
          </a:p>
          <a:p>
            <a:r>
              <a:rPr lang="fr-FR" i="1" dirty="0"/>
              <a:t>Journal officiel</a:t>
            </a:r>
            <a:r>
              <a:rPr lang="fr-FR" dirty="0"/>
              <a:t> du 22/12/2016 (5): biodégradabilité, </a:t>
            </a:r>
            <a:r>
              <a:rPr lang="fr-FR" dirty="0" err="1"/>
              <a:t>n.f</a:t>
            </a:r>
            <a:r>
              <a:rPr lang="fr-FR" dirty="0"/>
              <a:t>.; biodégradable, adj.; biodégradation totale; bioplastique, n.m.; </a:t>
            </a:r>
            <a:r>
              <a:rPr lang="fr-FR" dirty="0" err="1"/>
              <a:t>biosourcé</a:t>
            </a:r>
            <a:r>
              <a:rPr lang="fr-FR" dirty="0"/>
              <a:t>, -e, adj. </a:t>
            </a:r>
            <a:endParaRPr lang="en-US" dirty="0"/>
          </a:p>
          <a:p>
            <a:r>
              <a:rPr lang="fr-FR" i="1" dirty="0"/>
              <a:t>Journal officiel </a:t>
            </a:r>
            <a:r>
              <a:rPr lang="fr-FR" dirty="0"/>
              <a:t>du 15/01/2017 (11): bioturbation, </a:t>
            </a:r>
            <a:r>
              <a:rPr lang="fr-FR" dirty="0" err="1"/>
              <a:t>n.f</a:t>
            </a:r>
            <a:r>
              <a:rPr lang="fr-FR" dirty="0"/>
              <a:t>.; eau bleue; eau de ruissellement; eau météorique; eau verte; eaux grises; eaux noires; eaux usées; génie de l'environnement; réservoir de biodiversité; </a:t>
            </a:r>
            <a:r>
              <a:rPr lang="fr-FR" dirty="0" err="1"/>
              <a:t>sauvageté</a:t>
            </a:r>
            <a:r>
              <a:rPr lang="fr-FR" dirty="0"/>
              <a:t>, </a:t>
            </a:r>
            <a:r>
              <a:rPr lang="fr-FR" dirty="0" err="1"/>
              <a:t>n.f</a:t>
            </a:r>
            <a:r>
              <a:rPr lang="fr-FR" dirty="0"/>
              <a:t>.;</a:t>
            </a:r>
            <a:endParaRPr lang="en-US" dirty="0"/>
          </a:p>
        </p:txBody>
      </p:sp>
    </p:spTree>
    <p:extLst>
      <p:ext uri="{BB962C8B-B14F-4D97-AF65-F5344CB8AC3E}">
        <p14:creationId xmlns:p14="http://schemas.microsoft.com/office/powerpoint/2010/main" val="259653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10000"/>
          </a:bodyPr>
          <a:lstStyle/>
          <a:p>
            <a:pPr marL="0" indent="0" algn="ctr">
              <a:buNone/>
            </a:pPr>
            <a:r>
              <a:rPr lang="fr-FR" b="1" dirty="0" smtClean="0"/>
              <a:t>5 FORMES ABREGEES : </a:t>
            </a:r>
            <a:endParaRPr lang="en-US" b="1" dirty="0"/>
          </a:p>
          <a:p>
            <a:r>
              <a:rPr lang="fr-FR" dirty="0"/>
              <a:t>analyse du cycle de vie d'un produit &gt; analyse du cycle de vie</a:t>
            </a:r>
            <a:endParaRPr lang="en-US" dirty="0"/>
          </a:p>
          <a:p>
            <a:r>
              <a:rPr lang="fr-FR" dirty="0"/>
              <a:t>compensation des émissions de carbone &gt; compensation carbone</a:t>
            </a:r>
            <a:endParaRPr lang="en-US" dirty="0"/>
          </a:p>
          <a:p>
            <a:r>
              <a:rPr lang="fr-FR" dirty="0"/>
              <a:t>étude d'impact sur l'environnement &gt; étude d'impact</a:t>
            </a:r>
            <a:endParaRPr lang="en-US" dirty="0"/>
          </a:p>
          <a:p>
            <a:r>
              <a:rPr lang="fr-FR" dirty="0"/>
              <a:t>valorisation énergétique des déchets &gt; valorisation énergétique</a:t>
            </a:r>
            <a:endParaRPr lang="en-US" dirty="0"/>
          </a:p>
          <a:p>
            <a:r>
              <a:rPr lang="fr-FR" dirty="0"/>
              <a:t>zone de friche &gt; friche, </a:t>
            </a:r>
            <a:r>
              <a:rPr lang="fr-FR" dirty="0" err="1"/>
              <a:t>n.f</a:t>
            </a:r>
            <a:r>
              <a:rPr lang="fr-FR" dirty="0"/>
              <a:t>.</a:t>
            </a:r>
            <a:endParaRPr lang="en-US" dirty="0"/>
          </a:p>
        </p:txBody>
      </p:sp>
      <p:sp>
        <p:nvSpPr>
          <p:cNvPr id="4" name="Content Placeholder 3"/>
          <p:cNvSpPr>
            <a:spLocks noGrp="1"/>
          </p:cNvSpPr>
          <p:nvPr>
            <p:ph sz="half" idx="2"/>
          </p:nvPr>
        </p:nvSpPr>
        <p:spPr/>
        <p:txBody>
          <a:bodyPr>
            <a:normAutofit fontScale="85000" lnSpcReduction="10000"/>
          </a:bodyPr>
          <a:lstStyle/>
          <a:p>
            <a:pPr marL="0" indent="0" algn="ctr">
              <a:buNone/>
            </a:pPr>
            <a:r>
              <a:rPr lang="fr-FR" b="1" dirty="0" smtClean="0"/>
              <a:t>7 ABREVIATIONS:</a:t>
            </a:r>
          </a:p>
          <a:p>
            <a:r>
              <a:rPr lang="fr-FR" dirty="0"/>
              <a:t>analyse du cycle de vie d'un produit &gt; analyse du cycle de vie &gt; ACV </a:t>
            </a:r>
            <a:endParaRPr lang="en-US" dirty="0"/>
          </a:p>
          <a:p>
            <a:r>
              <a:rPr lang="fr-FR" dirty="0"/>
              <a:t>captage et stockage du CO2 &gt; CSC</a:t>
            </a:r>
            <a:endParaRPr lang="en-US" dirty="0"/>
          </a:p>
          <a:p>
            <a:r>
              <a:rPr lang="fr-FR" dirty="0"/>
              <a:t>étude d'impact sur l'environnement &gt; EIE</a:t>
            </a:r>
            <a:endParaRPr lang="en-US" dirty="0"/>
          </a:p>
          <a:p>
            <a:r>
              <a:rPr lang="fr-FR" dirty="0"/>
              <a:t>pile à combustible microbienne &gt; PCM</a:t>
            </a:r>
            <a:endParaRPr lang="en-US" dirty="0"/>
          </a:p>
          <a:p>
            <a:r>
              <a:rPr lang="fr-FR" dirty="0"/>
              <a:t>principe du pollueur-payeur&gt; PPP</a:t>
            </a:r>
            <a:endParaRPr lang="en-US" dirty="0"/>
          </a:p>
          <a:p>
            <a:r>
              <a:rPr lang="fr-FR" dirty="0"/>
              <a:t>unité de réduction certifiée des émissions &gt; URCE</a:t>
            </a:r>
            <a:endParaRPr lang="en-US" dirty="0"/>
          </a:p>
          <a:p>
            <a:r>
              <a:rPr lang="fr-FR" dirty="0"/>
              <a:t>zone à émissions limitées: ZEL</a:t>
            </a:r>
            <a:endParaRPr lang="en-US" dirty="0"/>
          </a:p>
        </p:txBody>
      </p:sp>
    </p:spTree>
    <p:extLst>
      <p:ext uri="{BB962C8B-B14F-4D97-AF65-F5344CB8AC3E}">
        <p14:creationId xmlns:p14="http://schemas.microsoft.com/office/powerpoint/2010/main" val="3093127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14 SYNONYMES</a:t>
            </a:r>
            <a:endParaRPr lang="en-US" dirty="0"/>
          </a:p>
        </p:txBody>
      </p:sp>
      <p:sp>
        <p:nvSpPr>
          <p:cNvPr id="3" name="Content Placeholder 2"/>
          <p:cNvSpPr>
            <a:spLocks noGrp="1"/>
          </p:cNvSpPr>
          <p:nvPr>
            <p:ph idx="1"/>
          </p:nvPr>
        </p:nvSpPr>
        <p:spPr/>
        <p:txBody>
          <a:bodyPr numCol="2">
            <a:normAutofit fontScale="85000" lnSpcReduction="20000"/>
          </a:bodyPr>
          <a:lstStyle/>
          <a:p>
            <a:r>
              <a:rPr lang="fr-FR" i="1" dirty="0"/>
              <a:t>bioaccumulation</a:t>
            </a:r>
            <a:r>
              <a:rPr lang="fr-FR" dirty="0"/>
              <a:t>: accumulation biologique, accumulation, </a:t>
            </a:r>
            <a:r>
              <a:rPr lang="fr-FR" dirty="0" err="1"/>
              <a:t>n.f</a:t>
            </a:r>
            <a:r>
              <a:rPr lang="fr-FR" dirty="0"/>
              <a:t>.</a:t>
            </a:r>
            <a:endParaRPr lang="en-US" dirty="0"/>
          </a:p>
          <a:p>
            <a:r>
              <a:rPr lang="fr-FR" i="1" dirty="0"/>
              <a:t>bioamplification</a:t>
            </a:r>
            <a:r>
              <a:rPr lang="fr-FR" dirty="0"/>
              <a:t>: amplification biologique, amplification, </a:t>
            </a:r>
            <a:r>
              <a:rPr lang="fr-FR" dirty="0" err="1"/>
              <a:t>n.f</a:t>
            </a:r>
            <a:r>
              <a:rPr lang="fr-FR" dirty="0"/>
              <a:t>.</a:t>
            </a:r>
            <a:endParaRPr lang="en-US" dirty="0"/>
          </a:p>
          <a:p>
            <a:r>
              <a:rPr lang="fr-FR" i="1" dirty="0"/>
              <a:t>biodiversité</a:t>
            </a:r>
            <a:r>
              <a:rPr lang="fr-FR" dirty="0"/>
              <a:t>: diversité biologique</a:t>
            </a:r>
            <a:endParaRPr lang="en-US" dirty="0"/>
          </a:p>
          <a:p>
            <a:r>
              <a:rPr lang="fr-FR" i="1" dirty="0" err="1"/>
              <a:t>bioréhabilitation</a:t>
            </a:r>
            <a:r>
              <a:rPr lang="fr-FR" dirty="0"/>
              <a:t>: dépollution biologique</a:t>
            </a:r>
            <a:endParaRPr lang="en-US" dirty="0"/>
          </a:p>
          <a:p>
            <a:r>
              <a:rPr lang="en-US" i="1" dirty="0"/>
              <a:t>corridor </a:t>
            </a:r>
            <a:r>
              <a:rPr lang="en-US" i="1" dirty="0" err="1"/>
              <a:t>biologique</a:t>
            </a:r>
            <a:r>
              <a:rPr lang="en-US" dirty="0"/>
              <a:t>: </a:t>
            </a:r>
            <a:r>
              <a:rPr lang="en-US" dirty="0" err="1"/>
              <a:t>biocorridor</a:t>
            </a:r>
            <a:r>
              <a:rPr lang="en-US" dirty="0"/>
              <a:t>, n.m.</a:t>
            </a:r>
          </a:p>
          <a:p>
            <a:r>
              <a:rPr lang="fr-FR" i="1" dirty="0"/>
              <a:t>diplomatie environnementale</a:t>
            </a:r>
            <a:r>
              <a:rPr lang="fr-FR" dirty="0"/>
              <a:t>: diplomatie de l'environnement</a:t>
            </a:r>
            <a:endParaRPr lang="en-US" dirty="0"/>
          </a:p>
          <a:p>
            <a:r>
              <a:rPr lang="fr-FR" i="1" dirty="0"/>
              <a:t>eaux noires</a:t>
            </a:r>
            <a:r>
              <a:rPr lang="fr-FR" dirty="0"/>
              <a:t>: eaux-vannes, n.f.pl.</a:t>
            </a:r>
            <a:endParaRPr lang="en-US" dirty="0"/>
          </a:p>
          <a:p>
            <a:r>
              <a:rPr lang="fr-FR" i="1" dirty="0"/>
              <a:t>écotechnologie</a:t>
            </a:r>
            <a:r>
              <a:rPr lang="fr-FR" dirty="0"/>
              <a:t>: technologie environnementale</a:t>
            </a:r>
            <a:endParaRPr lang="en-US" dirty="0"/>
          </a:p>
          <a:p>
            <a:r>
              <a:rPr lang="fr-FR" i="1" dirty="0"/>
              <a:t>espèce exotique</a:t>
            </a:r>
            <a:r>
              <a:rPr lang="fr-FR" dirty="0"/>
              <a:t>: espèce allochtone</a:t>
            </a:r>
            <a:endParaRPr lang="en-US" dirty="0"/>
          </a:p>
          <a:p>
            <a:r>
              <a:rPr lang="fr-FR" i="1" dirty="0"/>
              <a:t>étude d'impact sur l'environnement</a:t>
            </a:r>
            <a:r>
              <a:rPr lang="fr-FR" dirty="0"/>
              <a:t>: étude d'incidences sur l'environnement, étude d'incidences, EIE</a:t>
            </a:r>
            <a:endParaRPr lang="en-US" dirty="0"/>
          </a:p>
          <a:p>
            <a:r>
              <a:rPr lang="fr-FR" i="1" dirty="0"/>
              <a:t>évaluation environnementale</a:t>
            </a:r>
            <a:r>
              <a:rPr lang="fr-FR" dirty="0"/>
              <a:t>: évaluation d'incidences sur l'environnement, EIE</a:t>
            </a:r>
            <a:endParaRPr lang="en-US" dirty="0"/>
          </a:p>
          <a:p>
            <a:r>
              <a:rPr lang="fr-FR" i="1" dirty="0" err="1"/>
              <a:t>phytoréhabilitation</a:t>
            </a:r>
            <a:r>
              <a:rPr lang="fr-FR" dirty="0"/>
              <a:t>: décontamination végétale</a:t>
            </a:r>
            <a:endParaRPr lang="en-US" dirty="0"/>
          </a:p>
          <a:p>
            <a:r>
              <a:rPr lang="fr-FR" i="1" dirty="0"/>
              <a:t>report modal</a:t>
            </a:r>
            <a:r>
              <a:rPr lang="fr-FR" dirty="0"/>
              <a:t>: transfert modal</a:t>
            </a:r>
            <a:endParaRPr lang="en-US" dirty="0"/>
          </a:p>
          <a:p>
            <a:r>
              <a:rPr lang="fr-FR" i="1" dirty="0"/>
              <a:t>résistant au changement climatique</a:t>
            </a:r>
            <a:r>
              <a:rPr lang="fr-FR" dirty="0"/>
              <a:t>: à l'épreuve du changement </a:t>
            </a:r>
            <a:r>
              <a:rPr lang="fr-FR" dirty="0" smtClean="0"/>
              <a:t>climatique</a:t>
            </a:r>
            <a:endParaRPr lang="en-US" dirty="0"/>
          </a:p>
        </p:txBody>
      </p:sp>
    </p:spTree>
    <p:extLst>
      <p:ext uri="{BB962C8B-B14F-4D97-AF65-F5344CB8AC3E}">
        <p14:creationId xmlns:p14="http://schemas.microsoft.com/office/powerpoint/2010/main" val="3445225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4544</Words>
  <Application>Microsoft Office PowerPoint</Application>
  <PresentationFormat>Widescreen</PresentationFormat>
  <Paragraphs>644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Les recommandations terminologiques en français dans le domaine de l'environnement</vt:lpstr>
      <vt:lpstr>Оbjectifs de la communication</vt:lpstr>
      <vt:lpstr>Environnement (Définition)</vt:lpstr>
      <vt:lpstr>Corpus 1: 131 unités</vt:lpstr>
      <vt:lpstr>Corpus 2: 131 unités</vt:lpstr>
      <vt:lpstr>26 JORF (1) </vt:lpstr>
      <vt:lpstr>26 JORF (2)</vt:lpstr>
      <vt:lpstr>PowerPoint Presentation</vt:lpstr>
      <vt:lpstr>14 SYNONYMES</vt:lpstr>
      <vt:lpstr>27 SOUS-DOMAINES-1</vt:lpstr>
      <vt:lpstr>27 SOUS-DOMAINES-2</vt:lpstr>
      <vt:lpstr>EXEMPLES</vt:lpstr>
      <vt:lpstr>EXEMPLES</vt:lpstr>
      <vt:lpstr>DEFINITION 2+ Polysemie:</vt:lpstr>
      <vt:lpstr>CHAMPS LEXICAUX (VOIR AUSSI) 1:  87 UNITES 1</vt:lpstr>
      <vt:lpstr>CHAMPS LEXICAUX (VOIR AUSSI) 2: 87 UNITES</vt:lpstr>
      <vt:lpstr> biocénose-biotope – écosystème - écotoxicologie </vt:lpstr>
      <vt:lpstr> cadrage-filtrage </vt:lpstr>
      <vt:lpstr>7 unités empruntées intégralement </vt:lpstr>
      <vt:lpstr>23 FORMES FRANCISEES (de l’anglais)</vt:lpstr>
      <vt:lpstr> 25 CALQUES</vt:lpstr>
      <vt:lpstr>6 Préfixes </vt:lpstr>
      <vt:lpstr>Catégorie grammaticale</vt:lpstr>
      <vt:lpstr>PowerPoint Presentation</vt:lpstr>
      <vt:lpstr> GDT (66 unités, 50,38%)-1 </vt:lpstr>
      <vt:lpstr>GDT (66 unités)-2 </vt:lpstr>
      <vt:lpstr>écoquartier</vt:lpstr>
      <vt:lpstr>éco-industrie</vt:lpstr>
      <vt:lpstr>Conclusion</vt:lpstr>
      <vt:lpstr>Conclusion</vt:lpstr>
      <vt:lpstr>Bilan-27 SOUS-DOMAINES</vt:lpstr>
      <vt:lpstr>BILAN</vt:lpstr>
      <vt:lpstr>Réferences bibliographiques:</vt:lpstr>
      <vt:lpstr>Réferences bibliographiques: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recommandations terminologiques en français dans le domaine d'environnement</dc:title>
  <dc:creator>zoran zoran</dc:creator>
  <cp:lastModifiedBy>zoran zoran</cp:lastModifiedBy>
  <cp:revision>260</cp:revision>
  <dcterms:created xsi:type="dcterms:W3CDTF">2017-10-23T23:10:26Z</dcterms:created>
  <dcterms:modified xsi:type="dcterms:W3CDTF">2017-11-12T00:47:37Z</dcterms:modified>
</cp:coreProperties>
</file>