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1" r:id="rId1"/>
  </p:sldMasterIdLst>
  <p:sldIdLst>
    <p:sldId id="256" r:id="rId2"/>
    <p:sldId id="257" r:id="rId3"/>
    <p:sldId id="258" r:id="rId4"/>
    <p:sldId id="259" r:id="rId5"/>
    <p:sldId id="281" r:id="rId6"/>
    <p:sldId id="282" r:id="rId7"/>
    <p:sldId id="261" r:id="rId8"/>
    <p:sldId id="265" r:id="rId9"/>
    <p:sldId id="267" r:id="rId10"/>
    <p:sldId id="268" r:id="rId11"/>
    <p:sldId id="269" r:id="rId12"/>
    <p:sldId id="271" r:id="rId13"/>
    <p:sldId id="273" r:id="rId14"/>
    <p:sldId id="274" r:id="rId15"/>
    <p:sldId id="294" r:id="rId16"/>
    <p:sldId id="276" r:id="rId17"/>
    <p:sldId id="278" r:id="rId18"/>
    <p:sldId id="292" r:id="rId19"/>
    <p:sldId id="287" r:id="rId20"/>
    <p:sldId id="277" r:id="rId21"/>
    <p:sldId id="290" r:id="rId22"/>
    <p:sldId id="291" r:id="rId23"/>
    <p:sldId id="288" r:id="rId24"/>
    <p:sldId id="279" r:id="rId25"/>
    <p:sldId id="29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8F5A69-A75D-4BBF-8350-298047880263}" type="datetimeFigureOut">
              <a:rPr lang="en-US" smtClean="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B241D1-911C-493A-9F83-A3E330DE1AE6}" type="slidenum">
              <a:rPr lang="en-US" smtClean="0"/>
              <a:t>‹#›</a:t>
            </a:fld>
            <a:endParaRPr lang="en-US" dirty="0"/>
          </a:p>
        </p:txBody>
      </p:sp>
    </p:spTree>
    <p:extLst>
      <p:ext uri="{BB962C8B-B14F-4D97-AF65-F5344CB8AC3E}">
        <p14:creationId xmlns:p14="http://schemas.microsoft.com/office/powerpoint/2010/main" val="1017503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8F5A69-A75D-4BBF-8350-298047880263}" type="datetimeFigureOut">
              <a:rPr lang="en-US" smtClean="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B241D1-911C-493A-9F83-A3E330DE1AE6}" type="slidenum">
              <a:rPr lang="en-US" smtClean="0"/>
              <a:t>‹#›</a:t>
            </a:fld>
            <a:endParaRPr lang="en-US" dirty="0"/>
          </a:p>
        </p:txBody>
      </p:sp>
    </p:spTree>
    <p:extLst>
      <p:ext uri="{BB962C8B-B14F-4D97-AF65-F5344CB8AC3E}">
        <p14:creationId xmlns:p14="http://schemas.microsoft.com/office/powerpoint/2010/main" val="1134769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8F5A69-A75D-4BBF-8350-298047880263}" type="datetimeFigureOut">
              <a:rPr lang="en-US" smtClean="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B241D1-911C-493A-9F83-A3E330DE1AE6}"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07586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8F5A69-A75D-4BBF-8350-298047880263}" type="datetimeFigureOut">
              <a:rPr lang="en-US" smtClean="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B241D1-911C-493A-9F83-A3E330DE1AE6}" type="slidenum">
              <a:rPr lang="en-US" smtClean="0"/>
              <a:t>‹#›</a:t>
            </a:fld>
            <a:endParaRPr lang="en-US" dirty="0"/>
          </a:p>
        </p:txBody>
      </p:sp>
    </p:spTree>
    <p:extLst>
      <p:ext uri="{BB962C8B-B14F-4D97-AF65-F5344CB8AC3E}">
        <p14:creationId xmlns:p14="http://schemas.microsoft.com/office/powerpoint/2010/main" val="40787933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8F5A69-A75D-4BBF-8350-298047880263}" type="datetimeFigureOut">
              <a:rPr lang="en-US" smtClean="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B241D1-911C-493A-9F83-A3E330DE1AE6}"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991617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8F5A69-A75D-4BBF-8350-298047880263}" type="datetimeFigureOut">
              <a:rPr lang="en-US" smtClean="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B241D1-911C-493A-9F83-A3E330DE1AE6}" type="slidenum">
              <a:rPr lang="en-US" smtClean="0"/>
              <a:t>‹#›</a:t>
            </a:fld>
            <a:endParaRPr lang="en-US" dirty="0"/>
          </a:p>
        </p:txBody>
      </p:sp>
    </p:spTree>
    <p:extLst>
      <p:ext uri="{BB962C8B-B14F-4D97-AF65-F5344CB8AC3E}">
        <p14:creationId xmlns:p14="http://schemas.microsoft.com/office/powerpoint/2010/main" val="486436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8F5A69-A75D-4BBF-8350-298047880263}" type="datetimeFigureOut">
              <a:rPr lang="en-US" smtClean="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B241D1-911C-493A-9F83-A3E330DE1AE6}" type="slidenum">
              <a:rPr lang="en-US" smtClean="0"/>
              <a:t>‹#›</a:t>
            </a:fld>
            <a:endParaRPr lang="en-US" dirty="0"/>
          </a:p>
        </p:txBody>
      </p:sp>
    </p:spTree>
    <p:extLst>
      <p:ext uri="{BB962C8B-B14F-4D97-AF65-F5344CB8AC3E}">
        <p14:creationId xmlns:p14="http://schemas.microsoft.com/office/powerpoint/2010/main" val="919458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8F5A69-A75D-4BBF-8350-298047880263}" type="datetimeFigureOut">
              <a:rPr lang="en-US" smtClean="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B241D1-911C-493A-9F83-A3E330DE1AE6}" type="slidenum">
              <a:rPr lang="en-US" smtClean="0"/>
              <a:t>‹#›</a:t>
            </a:fld>
            <a:endParaRPr lang="en-US" dirty="0"/>
          </a:p>
        </p:txBody>
      </p:sp>
    </p:spTree>
    <p:extLst>
      <p:ext uri="{BB962C8B-B14F-4D97-AF65-F5344CB8AC3E}">
        <p14:creationId xmlns:p14="http://schemas.microsoft.com/office/powerpoint/2010/main" val="3611179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8F5A69-A75D-4BBF-8350-298047880263}" type="datetimeFigureOut">
              <a:rPr lang="en-US" smtClean="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B241D1-911C-493A-9F83-A3E330DE1AE6}" type="slidenum">
              <a:rPr lang="en-US" smtClean="0"/>
              <a:t>‹#›</a:t>
            </a:fld>
            <a:endParaRPr lang="en-US" dirty="0"/>
          </a:p>
        </p:txBody>
      </p:sp>
    </p:spTree>
    <p:extLst>
      <p:ext uri="{BB962C8B-B14F-4D97-AF65-F5344CB8AC3E}">
        <p14:creationId xmlns:p14="http://schemas.microsoft.com/office/powerpoint/2010/main" val="3842621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8F5A69-A75D-4BBF-8350-298047880263}" type="datetimeFigureOut">
              <a:rPr lang="en-US" smtClean="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B241D1-911C-493A-9F83-A3E330DE1AE6}" type="slidenum">
              <a:rPr lang="en-US" smtClean="0"/>
              <a:t>‹#›</a:t>
            </a:fld>
            <a:endParaRPr lang="en-US" dirty="0"/>
          </a:p>
        </p:txBody>
      </p:sp>
    </p:spTree>
    <p:extLst>
      <p:ext uri="{BB962C8B-B14F-4D97-AF65-F5344CB8AC3E}">
        <p14:creationId xmlns:p14="http://schemas.microsoft.com/office/powerpoint/2010/main" val="3387838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8F5A69-A75D-4BBF-8350-298047880263}" type="datetimeFigureOut">
              <a:rPr lang="en-US" smtClean="0"/>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B241D1-911C-493A-9F83-A3E330DE1AE6}" type="slidenum">
              <a:rPr lang="en-US" smtClean="0"/>
              <a:t>‹#›</a:t>
            </a:fld>
            <a:endParaRPr lang="en-US" dirty="0"/>
          </a:p>
        </p:txBody>
      </p:sp>
    </p:spTree>
    <p:extLst>
      <p:ext uri="{BB962C8B-B14F-4D97-AF65-F5344CB8AC3E}">
        <p14:creationId xmlns:p14="http://schemas.microsoft.com/office/powerpoint/2010/main" val="60529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8F5A69-A75D-4BBF-8350-298047880263}" type="datetimeFigureOut">
              <a:rPr lang="en-US" smtClean="0"/>
              <a:t>10/29/2015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B241D1-911C-493A-9F83-A3E330DE1AE6}" type="slidenum">
              <a:rPr lang="en-US" smtClean="0"/>
              <a:t>‹#›</a:t>
            </a:fld>
            <a:endParaRPr lang="en-US" dirty="0"/>
          </a:p>
        </p:txBody>
      </p:sp>
    </p:spTree>
    <p:extLst>
      <p:ext uri="{BB962C8B-B14F-4D97-AF65-F5344CB8AC3E}">
        <p14:creationId xmlns:p14="http://schemas.microsoft.com/office/powerpoint/2010/main" val="2828442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08F5A69-A75D-4BBF-8350-298047880263}" type="datetimeFigureOut">
              <a:rPr lang="en-US" smtClean="0"/>
              <a:t>10/29/2015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B241D1-911C-493A-9F83-A3E330DE1AE6}" type="slidenum">
              <a:rPr lang="en-US" smtClean="0"/>
              <a:t>‹#›</a:t>
            </a:fld>
            <a:endParaRPr lang="en-US" dirty="0"/>
          </a:p>
        </p:txBody>
      </p:sp>
    </p:spTree>
    <p:extLst>
      <p:ext uri="{BB962C8B-B14F-4D97-AF65-F5344CB8AC3E}">
        <p14:creationId xmlns:p14="http://schemas.microsoft.com/office/powerpoint/2010/main" val="3637170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8F5A69-A75D-4BBF-8350-298047880263}" type="datetimeFigureOut">
              <a:rPr lang="en-US" smtClean="0"/>
              <a:t>10/29/2015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B241D1-911C-493A-9F83-A3E330DE1AE6}" type="slidenum">
              <a:rPr lang="en-US" smtClean="0"/>
              <a:t>‹#›</a:t>
            </a:fld>
            <a:endParaRPr lang="en-US" dirty="0"/>
          </a:p>
        </p:txBody>
      </p:sp>
    </p:spTree>
    <p:extLst>
      <p:ext uri="{BB962C8B-B14F-4D97-AF65-F5344CB8AC3E}">
        <p14:creationId xmlns:p14="http://schemas.microsoft.com/office/powerpoint/2010/main" val="486516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8F5A69-A75D-4BBF-8350-298047880263}" type="datetimeFigureOut">
              <a:rPr lang="en-US" smtClean="0"/>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B241D1-911C-493A-9F83-A3E330DE1AE6}" type="slidenum">
              <a:rPr lang="en-US" smtClean="0"/>
              <a:t>‹#›</a:t>
            </a:fld>
            <a:endParaRPr lang="en-US" dirty="0"/>
          </a:p>
        </p:txBody>
      </p:sp>
    </p:spTree>
    <p:extLst>
      <p:ext uri="{BB962C8B-B14F-4D97-AF65-F5344CB8AC3E}">
        <p14:creationId xmlns:p14="http://schemas.microsoft.com/office/powerpoint/2010/main" val="804938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8F5A69-A75D-4BBF-8350-298047880263}" type="datetimeFigureOut">
              <a:rPr lang="en-US" smtClean="0"/>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B241D1-911C-493A-9F83-A3E330DE1AE6}" type="slidenum">
              <a:rPr lang="en-US" smtClean="0"/>
              <a:t>‹#›</a:t>
            </a:fld>
            <a:endParaRPr lang="en-US" dirty="0"/>
          </a:p>
        </p:txBody>
      </p:sp>
    </p:spTree>
    <p:extLst>
      <p:ext uri="{BB962C8B-B14F-4D97-AF65-F5344CB8AC3E}">
        <p14:creationId xmlns:p14="http://schemas.microsoft.com/office/powerpoint/2010/main" val="3671485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08F5A69-A75D-4BBF-8350-298047880263}" type="datetimeFigureOut">
              <a:rPr lang="en-US" smtClean="0"/>
              <a:t>10/29/2015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1B241D1-911C-493A-9F83-A3E330DE1AE6}" type="slidenum">
              <a:rPr lang="en-US" smtClean="0"/>
              <a:t>‹#›</a:t>
            </a:fld>
            <a:endParaRPr lang="en-US" dirty="0"/>
          </a:p>
        </p:txBody>
      </p:sp>
    </p:spTree>
    <p:extLst>
      <p:ext uri="{BB962C8B-B14F-4D97-AF65-F5344CB8AC3E}">
        <p14:creationId xmlns:p14="http://schemas.microsoft.com/office/powerpoint/2010/main" val="3737570131"/>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 id="2147483873" r:id="rId12"/>
    <p:sldLayoutId id="2147483874" r:id="rId13"/>
    <p:sldLayoutId id="2147483875" r:id="rId14"/>
    <p:sldLayoutId id="2147483876" r:id="rId15"/>
    <p:sldLayoutId id="214748387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fr-FR" sz="3200" b="1" dirty="0"/>
              <a:t>Les emprunts lexicaux anglais en français dans l'économie et les finances et leurs équivalents en </a:t>
            </a:r>
            <a:r>
              <a:rPr lang="fr-FR" sz="3200" b="1" dirty="0" smtClean="0"/>
              <a:t>macédonien</a:t>
            </a:r>
            <a:endParaRPr lang="en-US" sz="3200" dirty="0"/>
          </a:p>
        </p:txBody>
      </p:sp>
      <p:sp>
        <p:nvSpPr>
          <p:cNvPr id="3" name="Subtitle 2"/>
          <p:cNvSpPr>
            <a:spLocks noGrp="1"/>
          </p:cNvSpPr>
          <p:nvPr>
            <p:ph type="subTitle" idx="1"/>
          </p:nvPr>
        </p:nvSpPr>
        <p:spPr/>
        <p:txBody>
          <a:bodyPr>
            <a:normAutofit fontScale="92500" lnSpcReduction="20000"/>
          </a:bodyPr>
          <a:lstStyle/>
          <a:p>
            <a:pPr algn="ctr"/>
            <a:r>
              <a:rPr lang="fr-FR" sz="2600" dirty="0" smtClean="0"/>
              <a:t>ZORAN NIKOLOVSKI                         </a:t>
            </a:r>
          </a:p>
          <a:p>
            <a:r>
              <a:rPr lang="fr-FR" sz="1900" dirty="0" smtClean="0"/>
              <a:t>Université « Saint-Clément d'Ohrid » </a:t>
            </a:r>
            <a:r>
              <a:rPr lang="fr-FR" sz="1900" dirty="0"/>
              <a:t>de </a:t>
            </a:r>
            <a:r>
              <a:rPr lang="fr-FR" sz="1900" dirty="0" smtClean="0"/>
              <a:t>Bitola, République de Macédoine </a:t>
            </a:r>
            <a:endParaRPr lang="en-US" sz="1900" dirty="0" smtClean="0"/>
          </a:p>
          <a:p>
            <a:pPr algn="ctr"/>
            <a:r>
              <a:rPr lang="fr-FR" sz="1900" dirty="0" smtClean="0"/>
              <a:t>zorannikolovski@yahoo.fr</a:t>
            </a:r>
            <a:endParaRPr lang="en-US" sz="1900" dirty="0"/>
          </a:p>
          <a:p>
            <a:endParaRPr lang="en-US" dirty="0"/>
          </a:p>
        </p:txBody>
      </p:sp>
    </p:spTree>
    <p:extLst>
      <p:ext uri="{BB962C8B-B14F-4D97-AF65-F5344CB8AC3E}">
        <p14:creationId xmlns:p14="http://schemas.microsoft.com/office/powerpoint/2010/main" val="1611462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smtClean="0"/>
              <a:t>Finances </a:t>
            </a:r>
            <a:r>
              <a:rPr lang="mk-MK" dirty="0" smtClean="0"/>
              <a:t>: 20 </a:t>
            </a:r>
            <a:r>
              <a:rPr lang="en-US" dirty="0"/>
              <a:t>unit</a:t>
            </a:r>
            <a:r>
              <a:rPr lang="fr-FR" dirty="0"/>
              <a:t>é</a:t>
            </a:r>
            <a:r>
              <a:rPr lang="en-US" dirty="0"/>
              <a:t>s</a:t>
            </a:r>
          </a:p>
        </p:txBody>
      </p:sp>
      <p:sp>
        <p:nvSpPr>
          <p:cNvPr id="3" name="Content Placeholder 2"/>
          <p:cNvSpPr>
            <a:spLocks noGrp="1"/>
          </p:cNvSpPr>
          <p:nvPr>
            <p:ph idx="1"/>
          </p:nvPr>
        </p:nvSpPr>
        <p:spPr/>
        <p:txBody>
          <a:bodyPr>
            <a:normAutofit/>
          </a:bodyPr>
          <a:lstStyle/>
          <a:p>
            <a:pPr algn="ctr"/>
            <a:r>
              <a:rPr lang="fr-FR" sz="3200" i="1" dirty="0" smtClean="0"/>
              <a:t>asiadollar, broker, cash-flow, écu/</a:t>
            </a:r>
            <a:r>
              <a:rPr lang="fr-FR" sz="3200" i="1" dirty="0" err="1" smtClean="0"/>
              <a:t>e.c.u</a:t>
            </a:r>
            <a:r>
              <a:rPr lang="fr-FR" sz="3200" i="1" dirty="0" smtClean="0"/>
              <a:t>., eurodollar, factoring, </a:t>
            </a:r>
            <a:r>
              <a:rPr lang="fr-FR" sz="3200" i="1" dirty="0"/>
              <a:t>hot money, </a:t>
            </a:r>
            <a:r>
              <a:rPr lang="fr-FR" sz="3200" i="1" dirty="0" smtClean="0"/>
              <a:t>intermédiation</a:t>
            </a:r>
            <a:r>
              <a:rPr lang="fr-FR" sz="3200" i="1" dirty="0"/>
              <a:t>, </a:t>
            </a:r>
            <a:r>
              <a:rPr lang="fr-FR" sz="3200" i="1" dirty="0" err="1" smtClean="0"/>
              <a:t>lease</a:t>
            </a:r>
            <a:r>
              <a:rPr lang="fr-FR" sz="3200" i="1" dirty="0" smtClean="0"/>
              <a:t>-back</a:t>
            </a:r>
            <a:r>
              <a:rPr lang="fr-FR" sz="3200" i="1" dirty="0"/>
              <a:t>, </a:t>
            </a:r>
            <a:r>
              <a:rPr lang="fr-FR" sz="3200" i="1" dirty="0" smtClean="0"/>
              <a:t>leasing</a:t>
            </a:r>
            <a:r>
              <a:rPr lang="fr-FR" sz="3200" i="1" dirty="0"/>
              <a:t>, </a:t>
            </a:r>
            <a:r>
              <a:rPr lang="fr-FR" sz="3200" i="1" dirty="0" smtClean="0"/>
              <a:t>narcodollar</a:t>
            </a:r>
            <a:r>
              <a:rPr lang="fr-FR" sz="3200" i="1" dirty="0"/>
              <a:t>, </a:t>
            </a:r>
            <a:r>
              <a:rPr lang="fr-FR" sz="3200" i="1" dirty="0" smtClean="0"/>
              <a:t>pétrodollars</a:t>
            </a:r>
            <a:r>
              <a:rPr lang="fr-FR" sz="3200" i="1" dirty="0"/>
              <a:t>, </a:t>
            </a:r>
            <a:r>
              <a:rPr lang="fr-FR" sz="3200" i="1" dirty="0" smtClean="0"/>
              <a:t>raider</a:t>
            </a:r>
            <a:r>
              <a:rPr lang="fr-FR" sz="3200" i="1" dirty="0"/>
              <a:t>, </a:t>
            </a:r>
            <a:r>
              <a:rPr lang="fr-FR" sz="3200" i="1" dirty="0" smtClean="0"/>
              <a:t>rand</a:t>
            </a:r>
            <a:r>
              <a:rPr lang="fr-FR" sz="3200" i="1" dirty="0"/>
              <a:t>, </a:t>
            </a:r>
            <a:r>
              <a:rPr lang="fr-FR" sz="3200" i="1" u="sng" dirty="0" smtClean="0"/>
              <a:t>ratio</a:t>
            </a:r>
            <a:r>
              <a:rPr lang="fr-FR" sz="3200" i="1" dirty="0"/>
              <a:t>, </a:t>
            </a:r>
            <a:r>
              <a:rPr lang="fr-FR" sz="3200" i="1" dirty="0" smtClean="0"/>
              <a:t>revolving, </a:t>
            </a:r>
            <a:r>
              <a:rPr lang="fr-FR" sz="3200" i="1" u="sng" dirty="0" smtClean="0"/>
              <a:t>stock-option</a:t>
            </a:r>
            <a:r>
              <a:rPr lang="fr-FR" sz="3200" i="1" dirty="0"/>
              <a:t>, </a:t>
            </a:r>
            <a:r>
              <a:rPr lang="fr-FR" sz="3200" i="1" dirty="0" smtClean="0"/>
              <a:t>swap</a:t>
            </a:r>
            <a:r>
              <a:rPr lang="fr-FR" sz="3200" i="1" dirty="0"/>
              <a:t>, </a:t>
            </a:r>
            <a:r>
              <a:rPr lang="fr-FR" sz="3200" i="1" dirty="0" smtClean="0"/>
              <a:t>trader/tradeur</a:t>
            </a:r>
            <a:r>
              <a:rPr lang="fr-FR" sz="3200" i="1" dirty="0"/>
              <a:t>, </a:t>
            </a:r>
            <a:r>
              <a:rPr lang="fr-FR" sz="3200" i="1" dirty="0" smtClean="0"/>
              <a:t>venture </a:t>
            </a:r>
            <a:r>
              <a:rPr lang="fr-FR" sz="3200" i="1" dirty="0"/>
              <a:t>capital             </a:t>
            </a:r>
            <a:r>
              <a:rPr lang="fr-FR" sz="3200" i="1" dirty="0" smtClean="0"/>
              <a:t> </a:t>
            </a:r>
            <a:endParaRPr lang="en-US" sz="3200" i="1" dirty="0"/>
          </a:p>
        </p:txBody>
      </p:sp>
    </p:spTree>
    <p:extLst>
      <p:ext uri="{BB962C8B-B14F-4D97-AF65-F5344CB8AC3E}">
        <p14:creationId xmlns:p14="http://schemas.microsoft.com/office/powerpoint/2010/main" val="21406163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smtClean="0"/>
              <a:t>2</a:t>
            </a:r>
            <a:r>
              <a:rPr lang="fr-FR" dirty="0" smtClean="0"/>
              <a:t> unités à </a:t>
            </a:r>
            <a:r>
              <a:rPr lang="en-US" dirty="0" err="1" smtClean="0"/>
              <a:t>deux</a:t>
            </a:r>
            <a:r>
              <a:rPr lang="en-US" dirty="0" smtClean="0"/>
              <a:t> </a:t>
            </a:r>
            <a:r>
              <a:rPr lang="fr-FR" dirty="0" smtClean="0"/>
              <a:t>graphies</a:t>
            </a:r>
            <a:r>
              <a:rPr lang="en-US" dirty="0" smtClean="0"/>
              <a:t> </a:t>
            </a:r>
            <a:endParaRPr lang="en-US" dirty="0"/>
          </a:p>
        </p:txBody>
      </p:sp>
      <p:sp>
        <p:nvSpPr>
          <p:cNvPr id="3" name="Content Placeholder 2"/>
          <p:cNvSpPr>
            <a:spLocks noGrp="1"/>
          </p:cNvSpPr>
          <p:nvPr>
            <p:ph idx="1"/>
          </p:nvPr>
        </p:nvSpPr>
        <p:spPr/>
        <p:txBody>
          <a:bodyPr/>
          <a:lstStyle/>
          <a:p>
            <a:pPr algn="ctr"/>
            <a:r>
              <a:rPr lang="en-US" sz="2400" i="1" dirty="0" err="1" smtClean="0">
                <a:solidFill>
                  <a:schemeClr val="tx1"/>
                </a:solidFill>
              </a:rPr>
              <a:t>écu</a:t>
            </a:r>
            <a:r>
              <a:rPr lang="en-US" sz="2400" i="1" dirty="0" smtClean="0">
                <a:solidFill>
                  <a:schemeClr val="tx1"/>
                </a:solidFill>
              </a:rPr>
              <a:t> / </a:t>
            </a:r>
            <a:r>
              <a:rPr lang="en-US" sz="2400" i="1" dirty="0" err="1">
                <a:solidFill>
                  <a:schemeClr val="tx1"/>
                </a:solidFill>
              </a:rPr>
              <a:t>e.c.u</a:t>
            </a:r>
            <a:r>
              <a:rPr lang="en-US" sz="2400" i="1" dirty="0">
                <a:solidFill>
                  <a:schemeClr val="tx1"/>
                </a:solidFill>
              </a:rPr>
              <a:t>. </a:t>
            </a:r>
            <a:endParaRPr lang="en-US" sz="2400" i="1" dirty="0" smtClean="0">
              <a:solidFill>
                <a:schemeClr val="tx1"/>
              </a:solidFill>
            </a:endParaRPr>
          </a:p>
          <a:p>
            <a:pPr algn="ctr"/>
            <a:r>
              <a:rPr lang="en-US" sz="2400" i="1" dirty="0" smtClean="0">
                <a:solidFill>
                  <a:schemeClr val="tx1"/>
                </a:solidFill>
              </a:rPr>
              <a:t>trader / </a:t>
            </a:r>
            <a:r>
              <a:rPr lang="en-US" sz="2400" i="1" dirty="0" err="1" smtClean="0">
                <a:solidFill>
                  <a:schemeClr val="tx1"/>
                </a:solidFill>
              </a:rPr>
              <a:t>tradeur</a:t>
            </a:r>
            <a:endParaRPr lang="en-US" sz="2400" i="1" dirty="0" smtClean="0">
              <a:solidFill>
                <a:schemeClr val="tx1"/>
              </a:solidFill>
            </a:endParaRPr>
          </a:p>
          <a:p>
            <a:pPr marL="0" indent="0">
              <a:buNone/>
            </a:pPr>
            <a:endParaRPr lang="en-US" sz="2400" dirty="0">
              <a:solidFill>
                <a:schemeClr val="tx1"/>
              </a:solidFill>
            </a:endParaRPr>
          </a:p>
          <a:p>
            <a:pPr marL="0" indent="0" algn="ctr">
              <a:buNone/>
            </a:pPr>
            <a:r>
              <a:rPr lang="fr-FR" sz="3600" dirty="0" smtClean="0">
                <a:solidFill>
                  <a:schemeClr val="accent1"/>
                </a:solidFill>
              </a:rPr>
              <a:t>Noms </a:t>
            </a:r>
            <a:r>
              <a:rPr lang="fr-FR" sz="3600" dirty="0">
                <a:solidFill>
                  <a:schemeClr val="accent1"/>
                </a:solidFill>
              </a:rPr>
              <a:t>à double genre: 1 </a:t>
            </a:r>
            <a:r>
              <a:rPr lang="fr-FR" sz="3600" dirty="0" smtClean="0">
                <a:solidFill>
                  <a:schemeClr val="accent1"/>
                </a:solidFill>
              </a:rPr>
              <a:t>unité</a:t>
            </a:r>
          </a:p>
          <a:p>
            <a:pPr marL="0" indent="0" algn="ctr">
              <a:buNone/>
            </a:pPr>
            <a:r>
              <a:rPr lang="fr-FR" sz="2400" i="1" dirty="0" smtClean="0"/>
              <a:t>ratio </a:t>
            </a:r>
            <a:r>
              <a:rPr lang="fr-FR" sz="2400" dirty="0"/>
              <a:t>[</a:t>
            </a:r>
            <a:r>
              <a:rPr lang="fr-FR" sz="2400" dirty="0" err="1"/>
              <a:t>ʀasjo</a:t>
            </a:r>
            <a:r>
              <a:rPr lang="fr-FR" sz="2400" dirty="0"/>
              <a:t>] n. m</a:t>
            </a:r>
            <a:r>
              <a:rPr lang="fr-FR" sz="2400" dirty="0" smtClean="0"/>
              <a:t>. / </a:t>
            </a:r>
            <a:r>
              <a:rPr lang="fr-FR" sz="2400" dirty="0"/>
              <a:t>(rarement f.)</a:t>
            </a:r>
            <a:endParaRPr lang="en-US" sz="2400" dirty="0"/>
          </a:p>
          <a:p>
            <a:pPr marL="0" indent="0" algn="ctr">
              <a:buNone/>
            </a:pPr>
            <a:r>
              <a:rPr lang="en-US" sz="2400" dirty="0" smtClean="0">
                <a:solidFill>
                  <a:schemeClr val="tx1"/>
                </a:solidFill>
              </a:rPr>
              <a:t> </a:t>
            </a:r>
          </a:p>
          <a:p>
            <a:pPr marL="0" indent="0" algn="ctr">
              <a:buNone/>
            </a:pPr>
            <a:endParaRPr lang="en-US" sz="2400" dirty="0">
              <a:solidFill>
                <a:schemeClr val="tx1"/>
              </a:solidFill>
            </a:endParaRPr>
          </a:p>
        </p:txBody>
      </p:sp>
    </p:spTree>
    <p:extLst>
      <p:ext uri="{BB962C8B-B14F-4D97-AF65-F5344CB8AC3E}">
        <p14:creationId xmlns:p14="http://schemas.microsoft.com/office/powerpoint/2010/main" val="745346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smtClean="0"/>
              <a:t>8</a:t>
            </a:r>
            <a:r>
              <a:rPr lang="fr-FR" dirty="0" smtClean="0"/>
              <a:t> formes francisées</a:t>
            </a:r>
            <a:endParaRPr lang="en-US" dirty="0"/>
          </a:p>
        </p:txBody>
      </p:sp>
      <p:sp>
        <p:nvSpPr>
          <p:cNvPr id="3" name="Content Placeholder 2"/>
          <p:cNvSpPr>
            <a:spLocks noGrp="1"/>
          </p:cNvSpPr>
          <p:nvPr>
            <p:ph idx="1"/>
          </p:nvPr>
        </p:nvSpPr>
        <p:spPr/>
        <p:txBody>
          <a:bodyPr>
            <a:normAutofit/>
          </a:bodyPr>
          <a:lstStyle/>
          <a:p>
            <a:pPr algn="ctr"/>
            <a:r>
              <a:rPr lang="en-US" sz="2000" i="1" dirty="0" err="1" smtClean="0"/>
              <a:t>économétrie</a:t>
            </a:r>
            <a:r>
              <a:rPr lang="en-US" sz="2000" i="1" dirty="0" smtClean="0"/>
              <a:t> (</a:t>
            </a:r>
            <a:r>
              <a:rPr lang="fr-FR" sz="2000" i="1" dirty="0" err="1" smtClean="0"/>
              <a:t>econometrics</a:t>
            </a:r>
            <a:r>
              <a:rPr lang="fr-FR" sz="2000" i="1" dirty="0" smtClean="0"/>
              <a:t>)</a:t>
            </a:r>
            <a:endParaRPr lang="en-US" sz="2000" i="1" dirty="0" smtClean="0"/>
          </a:p>
          <a:p>
            <a:pPr algn="ctr"/>
            <a:r>
              <a:rPr lang="en-US" sz="2000" i="1" dirty="0" err="1" smtClean="0"/>
              <a:t>employabilité</a:t>
            </a:r>
            <a:r>
              <a:rPr lang="en-US" sz="2000" i="1" dirty="0" smtClean="0"/>
              <a:t> </a:t>
            </a:r>
            <a:r>
              <a:rPr lang="en-US" sz="2000" i="1" dirty="0"/>
              <a:t>(</a:t>
            </a:r>
            <a:r>
              <a:rPr lang="en-US" sz="2000" i="1" dirty="0" smtClean="0"/>
              <a:t>employability) </a:t>
            </a:r>
          </a:p>
          <a:p>
            <a:pPr algn="ctr"/>
            <a:r>
              <a:rPr lang="en-US" sz="2000" i="1" dirty="0" err="1" smtClean="0"/>
              <a:t>externaliser</a:t>
            </a:r>
            <a:r>
              <a:rPr lang="en-US" sz="2000" i="1" dirty="0" smtClean="0"/>
              <a:t> </a:t>
            </a:r>
            <a:r>
              <a:rPr lang="en-US" sz="2000" i="1" dirty="0"/>
              <a:t>(to </a:t>
            </a:r>
            <a:r>
              <a:rPr lang="en-US" sz="2000" i="1" dirty="0" smtClean="0"/>
              <a:t>externalize)</a:t>
            </a:r>
          </a:p>
          <a:p>
            <a:pPr algn="ctr"/>
            <a:r>
              <a:rPr lang="en-US" sz="2000" i="1" dirty="0" err="1" smtClean="0"/>
              <a:t>intermédiation</a:t>
            </a:r>
            <a:r>
              <a:rPr lang="en-US" sz="2000" i="1" dirty="0" smtClean="0"/>
              <a:t> </a:t>
            </a:r>
            <a:r>
              <a:rPr lang="en-US" sz="2000" i="1" dirty="0"/>
              <a:t>(</a:t>
            </a:r>
            <a:r>
              <a:rPr lang="en-US" sz="2000" i="1" dirty="0" smtClean="0"/>
              <a:t>intermediation)</a:t>
            </a:r>
          </a:p>
          <a:p>
            <a:pPr algn="ctr"/>
            <a:r>
              <a:rPr lang="en-US" sz="2000" i="1" dirty="0" err="1" smtClean="0"/>
              <a:t>keynésien</a:t>
            </a:r>
            <a:r>
              <a:rPr lang="en-US" sz="2000" i="1" dirty="0" smtClean="0"/>
              <a:t> </a:t>
            </a:r>
            <a:r>
              <a:rPr lang="en-US" sz="2000" i="1" dirty="0"/>
              <a:t>(</a:t>
            </a:r>
            <a:r>
              <a:rPr lang="en-US" sz="2000" i="1" dirty="0" smtClean="0"/>
              <a:t>Keynesian) </a:t>
            </a:r>
          </a:p>
          <a:p>
            <a:pPr algn="ctr"/>
            <a:r>
              <a:rPr lang="en-US" sz="2000" i="1" dirty="0" err="1" smtClean="0"/>
              <a:t>marginalisme</a:t>
            </a:r>
            <a:r>
              <a:rPr lang="en-US" sz="2000" i="1" dirty="0" smtClean="0"/>
              <a:t> (</a:t>
            </a:r>
            <a:r>
              <a:rPr lang="fr-FR" sz="2000" i="1" dirty="0" err="1" smtClean="0"/>
              <a:t>marginalism</a:t>
            </a:r>
            <a:r>
              <a:rPr lang="fr-FR" sz="2000" i="1" dirty="0" smtClean="0"/>
              <a:t>)</a:t>
            </a:r>
            <a:endParaRPr lang="en-US" sz="2000" i="1" dirty="0" smtClean="0"/>
          </a:p>
          <a:p>
            <a:pPr algn="ctr"/>
            <a:r>
              <a:rPr lang="en-US" sz="2000" i="1" dirty="0" err="1" smtClean="0"/>
              <a:t>privatiser</a:t>
            </a:r>
            <a:r>
              <a:rPr lang="en-US" sz="2000" i="1" dirty="0" smtClean="0"/>
              <a:t> </a:t>
            </a:r>
            <a:r>
              <a:rPr lang="en-US" sz="2000" i="1" dirty="0"/>
              <a:t>(to </a:t>
            </a:r>
            <a:r>
              <a:rPr lang="en-US" sz="2000" i="1" dirty="0" smtClean="0"/>
              <a:t>privatize) </a:t>
            </a:r>
          </a:p>
          <a:p>
            <a:pPr algn="ctr"/>
            <a:r>
              <a:rPr lang="en-US" sz="2000" i="1" dirty="0" smtClean="0"/>
              <a:t>sectorial </a:t>
            </a:r>
            <a:r>
              <a:rPr lang="en-US" sz="2000" i="1" dirty="0"/>
              <a:t>(</a:t>
            </a:r>
            <a:r>
              <a:rPr lang="en-US" sz="2000" i="1" dirty="0" smtClean="0"/>
              <a:t>sectorial)   </a:t>
            </a:r>
            <a:r>
              <a:rPr lang="mk-MK" sz="2000" i="1" dirty="0" smtClean="0"/>
              <a:t> </a:t>
            </a:r>
            <a:endParaRPr lang="en-US" sz="2000" i="1" dirty="0"/>
          </a:p>
        </p:txBody>
      </p:sp>
    </p:spTree>
    <p:extLst>
      <p:ext uri="{BB962C8B-B14F-4D97-AF65-F5344CB8AC3E}">
        <p14:creationId xmlns:p14="http://schemas.microsoft.com/office/powerpoint/2010/main" val="181283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smtClean="0"/>
              <a:t>5</a:t>
            </a:r>
            <a:r>
              <a:rPr lang="en-US" dirty="0" smtClean="0"/>
              <a:t> </a:t>
            </a:r>
            <a:r>
              <a:rPr lang="fr-FR" dirty="0" smtClean="0"/>
              <a:t>unités à plusieurs sens </a:t>
            </a:r>
            <a:endParaRPr lang="en-US" dirty="0"/>
          </a:p>
        </p:txBody>
      </p:sp>
      <p:sp>
        <p:nvSpPr>
          <p:cNvPr id="3" name="Content Placeholder 2"/>
          <p:cNvSpPr>
            <a:spLocks noGrp="1"/>
          </p:cNvSpPr>
          <p:nvPr>
            <p:ph idx="1"/>
          </p:nvPr>
        </p:nvSpPr>
        <p:spPr/>
        <p:txBody>
          <a:bodyPr>
            <a:normAutofit/>
          </a:bodyPr>
          <a:lstStyle/>
          <a:p>
            <a:pPr algn="ctr"/>
            <a:r>
              <a:rPr lang="en-US" sz="3600" i="1" dirty="0" smtClean="0"/>
              <a:t>broker </a:t>
            </a:r>
          </a:p>
          <a:p>
            <a:pPr algn="ctr"/>
            <a:r>
              <a:rPr lang="en-US" sz="3600" i="1" dirty="0" smtClean="0"/>
              <a:t>input </a:t>
            </a:r>
          </a:p>
          <a:p>
            <a:pPr algn="ctr"/>
            <a:r>
              <a:rPr lang="en-US" sz="3600" i="1" dirty="0" err="1" smtClean="0"/>
              <a:t>keynésien</a:t>
            </a:r>
            <a:endParaRPr lang="en-US" sz="3600" i="1" dirty="0" smtClean="0"/>
          </a:p>
          <a:p>
            <a:pPr algn="ctr"/>
            <a:r>
              <a:rPr lang="en-US" sz="3600" i="1" dirty="0" err="1" smtClean="0"/>
              <a:t>narcodollar</a:t>
            </a:r>
            <a:r>
              <a:rPr lang="en-US" sz="3600" i="1" dirty="0" smtClean="0"/>
              <a:t> </a:t>
            </a:r>
          </a:p>
          <a:p>
            <a:pPr algn="ctr"/>
            <a:r>
              <a:rPr lang="en-US" sz="3600" i="1" dirty="0" smtClean="0"/>
              <a:t>output </a:t>
            </a:r>
            <a:endParaRPr lang="en-US" sz="3600" i="1" dirty="0"/>
          </a:p>
        </p:txBody>
      </p:sp>
    </p:spTree>
    <p:extLst>
      <p:ext uri="{BB962C8B-B14F-4D97-AF65-F5344CB8AC3E}">
        <p14:creationId xmlns:p14="http://schemas.microsoft.com/office/powerpoint/2010/main" val="1980165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i="1" dirty="0"/>
              <a:t>input</a:t>
            </a:r>
            <a:r>
              <a:rPr lang="fr-FR" dirty="0"/>
              <a:t> </a:t>
            </a:r>
            <a:r>
              <a:rPr lang="mk-MK" dirty="0" smtClean="0"/>
              <a:t>: 2</a:t>
            </a:r>
            <a:r>
              <a:rPr lang="en-US" dirty="0" smtClean="0"/>
              <a:t> </a:t>
            </a:r>
            <a:r>
              <a:rPr lang="fr-FR" dirty="0" smtClean="0"/>
              <a:t>sens </a:t>
            </a:r>
            <a:endParaRPr lang="en-US" dirty="0"/>
          </a:p>
        </p:txBody>
      </p:sp>
      <p:sp>
        <p:nvSpPr>
          <p:cNvPr id="3" name="Content Placeholder 2"/>
          <p:cNvSpPr>
            <a:spLocks noGrp="1"/>
          </p:cNvSpPr>
          <p:nvPr>
            <p:ph idx="1"/>
          </p:nvPr>
        </p:nvSpPr>
        <p:spPr/>
        <p:txBody>
          <a:bodyPr>
            <a:normAutofit/>
          </a:bodyPr>
          <a:lstStyle/>
          <a:p>
            <a:pPr algn="just"/>
            <a:r>
              <a:rPr lang="fr-FR" sz="3200" dirty="0"/>
              <a:t>1. Économie. Ensemble des biens et services entrant dans le processus de production (PR</a:t>
            </a:r>
            <a:r>
              <a:rPr lang="fr-FR" sz="3200" dirty="0" smtClean="0"/>
              <a:t>).</a:t>
            </a:r>
          </a:p>
          <a:p>
            <a:pPr marL="0" indent="0" algn="just">
              <a:buNone/>
            </a:pPr>
            <a:endParaRPr lang="fr-FR" sz="3200" dirty="0" smtClean="0"/>
          </a:p>
          <a:p>
            <a:pPr algn="just"/>
            <a:r>
              <a:rPr lang="fr-FR" sz="3200" dirty="0"/>
              <a:t>2. </a:t>
            </a:r>
            <a:r>
              <a:rPr lang="fr-FR" sz="3200" dirty="0" smtClean="0"/>
              <a:t>Informatique. </a:t>
            </a:r>
            <a:r>
              <a:rPr lang="fr-FR" sz="3200" dirty="0"/>
              <a:t>Entrée de données dans un système  informatique, de signal dans un dispositif électronique (PR</a:t>
            </a:r>
            <a:r>
              <a:rPr lang="fr-FR" sz="3200" dirty="0" smtClean="0"/>
              <a:t>). </a:t>
            </a:r>
            <a:endParaRPr lang="en-US" sz="3200" dirty="0"/>
          </a:p>
        </p:txBody>
      </p:sp>
    </p:spTree>
    <p:extLst>
      <p:ext uri="{BB962C8B-B14F-4D97-AF65-F5344CB8AC3E}">
        <p14:creationId xmlns:p14="http://schemas.microsoft.com/office/powerpoint/2010/main" val="1399422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r-FR" sz="2800" dirty="0"/>
              <a:t>Le </a:t>
            </a:r>
            <a:r>
              <a:rPr lang="fr-FR" sz="2800" i="1" dirty="0"/>
              <a:t>Journal officiel</a:t>
            </a:r>
            <a:r>
              <a:rPr lang="fr-FR" sz="2800" dirty="0"/>
              <a:t> de la République française - Commission générale de terminologie et de néologie</a:t>
            </a:r>
            <a:r>
              <a:rPr lang="en-US" sz="2800" dirty="0"/>
              <a:t>: </a:t>
            </a:r>
            <a:r>
              <a:rPr lang="mk-MK" sz="2800" dirty="0"/>
              <a:t>20</a:t>
            </a:r>
            <a:r>
              <a:rPr lang="en-US" sz="2800" dirty="0"/>
              <a:t> </a:t>
            </a:r>
            <a:r>
              <a:rPr lang="fr-FR" sz="2800" dirty="0"/>
              <a:t>unités (</a:t>
            </a:r>
            <a:r>
              <a:rPr lang="mk-MK" sz="2800" dirty="0"/>
              <a:t>45,45%</a:t>
            </a:r>
            <a:r>
              <a:rPr lang="en-US" sz="2800" dirty="0"/>
              <a:t>)</a:t>
            </a:r>
          </a:p>
        </p:txBody>
      </p:sp>
      <p:sp>
        <p:nvSpPr>
          <p:cNvPr id="3" name="Content Placeholder 2"/>
          <p:cNvSpPr>
            <a:spLocks noGrp="1"/>
          </p:cNvSpPr>
          <p:nvPr>
            <p:ph sz="half" idx="1"/>
          </p:nvPr>
        </p:nvSpPr>
        <p:spPr/>
        <p:txBody>
          <a:bodyPr>
            <a:normAutofit fontScale="85000" lnSpcReduction="20000"/>
          </a:bodyPr>
          <a:lstStyle/>
          <a:p>
            <a:r>
              <a:rPr lang="en-US" i="1" dirty="0"/>
              <a:t>benchmarking / </a:t>
            </a:r>
            <a:r>
              <a:rPr lang="en-US" i="1" dirty="0" err="1"/>
              <a:t>référenciation</a:t>
            </a:r>
            <a:r>
              <a:rPr lang="en-US" i="1" dirty="0"/>
              <a:t>, </a:t>
            </a:r>
            <a:r>
              <a:rPr lang="en-US" i="1" dirty="0" smtClean="0"/>
              <a:t>	</a:t>
            </a:r>
            <a:r>
              <a:rPr lang="en-US" i="1" dirty="0" err="1" smtClean="0"/>
              <a:t>étalonnage</a:t>
            </a:r>
            <a:r>
              <a:rPr lang="en-US" i="1" dirty="0"/>
              <a:t>, </a:t>
            </a:r>
            <a:r>
              <a:rPr lang="en-US" i="1" dirty="0" err="1"/>
              <a:t>parangonnage</a:t>
            </a:r>
            <a:endParaRPr lang="en-US" i="1" dirty="0"/>
          </a:p>
          <a:p>
            <a:r>
              <a:rPr lang="en-US" i="1" dirty="0"/>
              <a:t>broker /courtier</a:t>
            </a:r>
          </a:p>
          <a:p>
            <a:r>
              <a:rPr lang="en-US" i="1" dirty="0"/>
              <a:t>cash-flow / </a:t>
            </a:r>
            <a:r>
              <a:rPr lang="fr-FR" i="1" dirty="0"/>
              <a:t>marge brute </a:t>
            </a:r>
            <a:r>
              <a:rPr lang="fr-FR" i="1" dirty="0" smtClean="0"/>
              <a:t>	d'autofinancement</a:t>
            </a:r>
            <a:r>
              <a:rPr lang="fr-FR" i="1" dirty="0"/>
              <a:t>, M.B.A.</a:t>
            </a:r>
          </a:p>
          <a:p>
            <a:r>
              <a:rPr lang="fr-FR" i="1" dirty="0"/>
              <a:t>factoring /affacturage; factor / </a:t>
            </a:r>
            <a:r>
              <a:rPr lang="fr-FR" i="1" dirty="0" smtClean="0"/>
              <a:t>	affactureur</a:t>
            </a:r>
            <a:endParaRPr lang="fr-FR" i="1" dirty="0"/>
          </a:p>
          <a:p>
            <a:r>
              <a:rPr lang="fr-FR" i="1" dirty="0"/>
              <a:t>gap / écart</a:t>
            </a:r>
          </a:p>
          <a:p>
            <a:r>
              <a:rPr lang="fr-FR" i="1" dirty="0"/>
              <a:t>GATT / AGETAC </a:t>
            </a:r>
          </a:p>
          <a:p>
            <a:r>
              <a:rPr lang="fr-FR" i="1" dirty="0"/>
              <a:t>hot money / capitaux flottants</a:t>
            </a:r>
          </a:p>
          <a:p>
            <a:r>
              <a:rPr lang="fr-FR" i="1" dirty="0" err="1"/>
              <a:t>lease</a:t>
            </a:r>
            <a:r>
              <a:rPr lang="fr-FR" i="1" dirty="0"/>
              <a:t>-back /</a:t>
            </a:r>
            <a:r>
              <a:rPr lang="fr-FR" i="1" dirty="0" err="1"/>
              <a:t>cession-bail</a:t>
            </a:r>
            <a:endParaRPr lang="fr-FR" i="1" dirty="0"/>
          </a:p>
          <a:p>
            <a:r>
              <a:rPr lang="fr-FR" i="1" dirty="0"/>
              <a:t>leasing / crédit-bail </a:t>
            </a:r>
          </a:p>
          <a:p>
            <a:r>
              <a:rPr lang="en-US" i="1" dirty="0"/>
              <a:t>outplacement / </a:t>
            </a:r>
            <a:r>
              <a:rPr lang="en-US" i="1" u="sng" dirty="0"/>
              <a:t>replacement </a:t>
            </a:r>
            <a:r>
              <a:rPr lang="en-US" i="1" u="sng" dirty="0" err="1" smtClean="0"/>
              <a:t>externe</a:t>
            </a:r>
            <a:endParaRPr lang="en-US" dirty="0"/>
          </a:p>
          <a:p>
            <a:endParaRPr lang="en-US" dirty="0"/>
          </a:p>
        </p:txBody>
      </p:sp>
      <p:sp>
        <p:nvSpPr>
          <p:cNvPr id="4" name="Content Placeholder 3"/>
          <p:cNvSpPr>
            <a:spLocks noGrp="1"/>
          </p:cNvSpPr>
          <p:nvPr>
            <p:ph sz="half" idx="2"/>
          </p:nvPr>
        </p:nvSpPr>
        <p:spPr/>
        <p:txBody>
          <a:bodyPr>
            <a:normAutofit fontScale="85000" lnSpcReduction="20000"/>
          </a:bodyPr>
          <a:lstStyle/>
          <a:p>
            <a:r>
              <a:rPr lang="en-US" i="1" dirty="0"/>
              <a:t>raider / </a:t>
            </a:r>
            <a:r>
              <a:rPr lang="en-US" i="1" u="sng" dirty="0" err="1"/>
              <a:t>attaquant</a:t>
            </a:r>
            <a:endParaRPr lang="en-US" i="1" u="sng" dirty="0"/>
          </a:p>
          <a:p>
            <a:r>
              <a:rPr lang="en-US" i="1" dirty="0"/>
              <a:t>revolving / </a:t>
            </a:r>
            <a:r>
              <a:rPr lang="en-US" i="1" dirty="0" err="1"/>
              <a:t>crédit</a:t>
            </a:r>
            <a:r>
              <a:rPr lang="en-US" i="1" dirty="0"/>
              <a:t> permanent</a:t>
            </a:r>
          </a:p>
          <a:p>
            <a:r>
              <a:rPr lang="en-US" i="1" dirty="0"/>
              <a:t>soft landing / </a:t>
            </a:r>
            <a:r>
              <a:rPr lang="en-US" i="1" dirty="0" err="1"/>
              <a:t>atterrissage</a:t>
            </a:r>
            <a:r>
              <a:rPr lang="en-US" i="1" dirty="0"/>
              <a:t> </a:t>
            </a:r>
            <a:r>
              <a:rPr lang="en-US" i="1" dirty="0" err="1"/>
              <a:t>en</a:t>
            </a:r>
            <a:r>
              <a:rPr lang="en-US" i="1" dirty="0"/>
              <a:t> douceur</a:t>
            </a:r>
          </a:p>
          <a:p>
            <a:r>
              <a:rPr lang="en-US" i="1" dirty="0"/>
              <a:t>start-up / </a:t>
            </a:r>
            <a:r>
              <a:rPr lang="en-US" i="1" u="sng" dirty="0" err="1"/>
              <a:t>jeune</a:t>
            </a:r>
            <a:r>
              <a:rPr lang="en-US" i="1" u="sng" dirty="0"/>
              <a:t> </a:t>
            </a:r>
            <a:r>
              <a:rPr lang="en-US" i="1" u="sng" dirty="0" err="1"/>
              <a:t>pousse</a:t>
            </a:r>
            <a:endParaRPr lang="en-US" i="1" u="sng" dirty="0"/>
          </a:p>
          <a:p>
            <a:r>
              <a:rPr lang="en-US" i="1" dirty="0"/>
              <a:t>stock-option / option sur </a:t>
            </a:r>
            <a:r>
              <a:rPr lang="en-US" i="1" dirty="0" err="1"/>
              <a:t>titres</a:t>
            </a:r>
            <a:endParaRPr lang="en-US" i="1" dirty="0"/>
          </a:p>
          <a:p>
            <a:r>
              <a:rPr lang="en-US" i="1" dirty="0"/>
              <a:t>swap / </a:t>
            </a:r>
            <a:r>
              <a:rPr lang="en-US" i="1" dirty="0" err="1"/>
              <a:t>échange</a:t>
            </a:r>
            <a:r>
              <a:rPr lang="en-US" i="1" dirty="0"/>
              <a:t> financier, </a:t>
            </a:r>
            <a:r>
              <a:rPr lang="en-US" i="1" dirty="0" err="1"/>
              <a:t>échange</a:t>
            </a:r>
            <a:endParaRPr lang="en-US" i="1" dirty="0"/>
          </a:p>
          <a:p>
            <a:r>
              <a:rPr lang="en-US" i="1" dirty="0"/>
              <a:t>take-off / </a:t>
            </a:r>
            <a:r>
              <a:rPr lang="en-US" i="1" dirty="0" err="1"/>
              <a:t>décollage</a:t>
            </a:r>
            <a:endParaRPr lang="en-US" i="1" dirty="0"/>
          </a:p>
          <a:p>
            <a:r>
              <a:rPr lang="en-US" i="1" dirty="0"/>
              <a:t>Trader, </a:t>
            </a:r>
            <a:r>
              <a:rPr lang="en-US" i="1" dirty="0" err="1"/>
              <a:t>tradeur</a:t>
            </a:r>
            <a:r>
              <a:rPr lang="en-US" i="1" dirty="0"/>
              <a:t> / </a:t>
            </a:r>
            <a:r>
              <a:rPr lang="fr-FR" i="1" u="sng" dirty="0"/>
              <a:t>opérateur, -</a:t>
            </a:r>
            <a:r>
              <a:rPr lang="fr-FR" i="1" u="sng" dirty="0" err="1"/>
              <a:t>trice</a:t>
            </a:r>
            <a:r>
              <a:rPr lang="fr-FR" i="1" u="sng" dirty="0"/>
              <a:t> de </a:t>
            </a:r>
            <a:r>
              <a:rPr lang="fr-FR" i="1" u="sng" dirty="0" smtClean="0"/>
              <a:t>marché</a:t>
            </a:r>
            <a:r>
              <a:rPr lang="fr-FR" i="1" dirty="0"/>
              <a:t>, opérateur, -</a:t>
            </a:r>
            <a:r>
              <a:rPr lang="fr-FR" i="1" dirty="0" err="1"/>
              <a:t>trice</a:t>
            </a:r>
            <a:endParaRPr lang="fr-FR" i="1" dirty="0"/>
          </a:p>
          <a:p>
            <a:r>
              <a:rPr lang="en-US" i="1" dirty="0"/>
              <a:t>trend / </a:t>
            </a:r>
            <a:r>
              <a:rPr lang="en-US" i="1" dirty="0" err="1"/>
              <a:t>tendance</a:t>
            </a:r>
            <a:r>
              <a:rPr lang="en-US" i="1" dirty="0"/>
              <a:t> </a:t>
            </a:r>
            <a:r>
              <a:rPr lang="en-US" i="1" dirty="0" err="1"/>
              <a:t>structurelle</a:t>
            </a:r>
            <a:endParaRPr lang="en-US" i="1" dirty="0"/>
          </a:p>
          <a:p>
            <a:r>
              <a:rPr lang="en-US" i="1" dirty="0"/>
              <a:t>venture capital / </a:t>
            </a:r>
            <a:r>
              <a:rPr lang="en-US" i="1" dirty="0" smtClean="0"/>
              <a:t>capital-</a:t>
            </a:r>
            <a:r>
              <a:rPr lang="en-US" i="1" dirty="0" err="1" smtClean="0"/>
              <a:t>risque</a:t>
            </a:r>
            <a:endParaRPr lang="en-US" i="1" dirty="0"/>
          </a:p>
          <a:p>
            <a:endParaRPr lang="en-US" dirty="0"/>
          </a:p>
        </p:txBody>
      </p:sp>
    </p:spTree>
    <p:extLst>
      <p:ext uri="{BB962C8B-B14F-4D97-AF65-F5344CB8AC3E}">
        <p14:creationId xmlns:p14="http://schemas.microsoft.com/office/powerpoint/2010/main" val="25519671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r-FR" sz="2800" i="1" dirty="0" smtClean="0"/>
              <a:t>Le Grand dictionnaire terminologique</a:t>
            </a:r>
            <a:r>
              <a:rPr lang="fr-FR" sz="2800" dirty="0" smtClean="0"/>
              <a:t> </a:t>
            </a:r>
            <a:r>
              <a:rPr lang="fr-FR" sz="2800" i="1" dirty="0" smtClean="0"/>
              <a:t>(GDT</a:t>
            </a:r>
            <a:r>
              <a:rPr lang="fr-FR" sz="2800" i="1" dirty="0"/>
              <a:t>) </a:t>
            </a:r>
            <a:r>
              <a:rPr lang="fr-FR" sz="2800" i="1" dirty="0" smtClean="0"/>
              <a:t>- </a:t>
            </a:r>
            <a:r>
              <a:rPr lang="fr-FR" sz="2800" dirty="0" smtClean="0"/>
              <a:t>Office </a:t>
            </a:r>
            <a:r>
              <a:rPr lang="fr-FR" sz="2800" dirty="0"/>
              <a:t>québécois de la langue française: </a:t>
            </a:r>
            <a:r>
              <a:rPr lang="mk-MK" sz="2800" dirty="0" smtClean="0"/>
              <a:t>9</a:t>
            </a:r>
            <a:r>
              <a:rPr lang="fr-FR" sz="2800" dirty="0" smtClean="0"/>
              <a:t> unités (20,45%)</a:t>
            </a:r>
            <a:endParaRPr lang="en-US" sz="2800" dirty="0"/>
          </a:p>
        </p:txBody>
      </p:sp>
      <p:sp>
        <p:nvSpPr>
          <p:cNvPr id="3" name="Content Placeholder 2"/>
          <p:cNvSpPr>
            <a:spLocks noGrp="1"/>
          </p:cNvSpPr>
          <p:nvPr>
            <p:ph idx="1"/>
          </p:nvPr>
        </p:nvSpPr>
        <p:spPr/>
        <p:txBody>
          <a:bodyPr>
            <a:normAutofit fontScale="92500" lnSpcReduction="20000"/>
          </a:bodyPr>
          <a:lstStyle/>
          <a:p>
            <a:r>
              <a:rPr lang="fr-FR" i="1" dirty="0" smtClean="0"/>
              <a:t>asiadollar </a:t>
            </a:r>
            <a:r>
              <a:rPr lang="en-US" i="1" dirty="0" smtClean="0"/>
              <a:t>/ </a:t>
            </a:r>
            <a:r>
              <a:rPr lang="fr-FR" i="1" dirty="0" err="1" smtClean="0"/>
              <a:t>asian</a:t>
            </a:r>
            <a:r>
              <a:rPr lang="fr-FR" i="1" dirty="0" smtClean="0"/>
              <a:t>-dollar</a:t>
            </a:r>
          </a:p>
          <a:p>
            <a:r>
              <a:rPr lang="fr-FR" i="1" dirty="0" err="1"/>
              <a:t>benchmarking</a:t>
            </a:r>
            <a:r>
              <a:rPr lang="fr-FR" i="1" dirty="0"/>
              <a:t> </a:t>
            </a:r>
            <a:r>
              <a:rPr lang="fr-FR" i="1" dirty="0" smtClean="0"/>
              <a:t>/ </a:t>
            </a:r>
            <a:r>
              <a:rPr lang="fr-FR" i="1" u="sng" dirty="0" smtClean="0"/>
              <a:t>étalonnage</a:t>
            </a:r>
            <a:r>
              <a:rPr lang="fr-FR" i="1" dirty="0" smtClean="0"/>
              <a:t>, analyse comparative, évaluation comparative, amélioration comparative, </a:t>
            </a:r>
            <a:r>
              <a:rPr lang="fr-FR" i="1" u="sng" dirty="0" smtClean="0"/>
              <a:t>parangonnage</a:t>
            </a:r>
            <a:r>
              <a:rPr lang="fr-FR" i="1" dirty="0" smtClean="0"/>
              <a:t>, </a:t>
            </a:r>
            <a:r>
              <a:rPr lang="fr-FR" i="1" u="sng" dirty="0" err="1" smtClean="0"/>
              <a:t>référenciation</a:t>
            </a:r>
            <a:r>
              <a:rPr lang="fr-FR" i="1" dirty="0" smtClean="0"/>
              <a:t>. </a:t>
            </a:r>
          </a:p>
          <a:p>
            <a:r>
              <a:rPr lang="fr-FR" i="1" dirty="0"/>
              <a:t>cash-flow </a:t>
            </a:r>
            <a:r>
              <a:rPr lang="fr-FR" i="1" dirty="0" smtClean="0"/>
              <a:t>/ </a:t>
            </a:r>
            <a:r>
              <a:rPr lang="fr-FR" i="1" dirty="0"/>
              <a:t>flux net de trésorerie, </a:t>
            </a:r>
            <a:r>
              <a:rPr lang="fr-FR" i="1" dirty="0" smtClean="0"/>
              <a:t>rentrées </a:t>
            </a:r>
            <a:r>
              <a:rPr lang="fr-FR" i="1" dirty="0"/>
              <a:t>nettes de fonds, </a:t>
            </a:r>
            <a:r>
              <a:rPr lang="fr-FR" i="1" dirty="0" smtClean="0"/>
              <a:t>variation </a:t>
            </a:r>
            <a:r>
              <a:rPr lang="fr-FR" i="1" dirty="0"/>
              <a:t>nette de trésorerie, </a:t>
            </a:r>
            <a:r>
              <a:rPr lang="fr-FR" i="1" dirty="0" smtClean="0"/>
              <a:t>flux </a:t>
            </a:r>
            <a:r>
              <a:rPr lang="fr-FR" i="1" dirty="0"/>
              <a:t>monétaires </a:t>
            </a:r>
            <a:r>
              <a:rPr lang="fr-FR" i="1" dirty="0" smtClean="0"/>
              <a:t>nets, flux </a:t>
            </a:r>
            <a:r>
              <a:rPr lang="fr-FR" i="1" dirty="0"/>
              <a:t>de </a:t>
            </a:r>
            <a:r>
              <a:rPr lang="fr-FR" i="1" dirty="0" smtClean="0"/>
              <a:t>trésorerie.</a:t>
            </a:r>
          </a:p>
          <a:p>
            <a:r>
              <a:rPr lang="fr-FR" i="1" dirty="0"/>
              <a:t>input </a:t>
            </a:r>
            <a:r>
              <a:rPr lang="fr-FR" i="1" dirty="0" smtClean="0"/>
              <a:t>/ </a:t>
            </a:r>
            <a:r>
              <a:rPr lang="fr-FR" i="1" dirty="0"/>
              <a:t>intrant(s</a:t>
            </a:r>
            <a:r>
              <a:rPr lang="fr-FR" i="1" dirty="0" smtClean="0"/>
              <a:t>), facteur(s</a:t>
            </a:r>
            <a:r>
              <a:rPr lang="fr-FR" i="1" dirty="0"/>
              <a:t>) de </a:t>
            </a:r>
            <a:r>
              <a:rPr lang="fr-FR" i="1" dirty="0" smtClean="0"/>
              <a:t>production, facteurs</a:t>
            </a:r>
            <a:r>
              <a:rPr lang="fr-FR" i="1" dirty="0"/>
              <a:t>, </a:t>
            </a:r>
            <a:r>
              <a:rPr lang="fr-FR" i="1" dirty="0" smtClean="0"/>
              <a:t>entrées. </a:t>
            </a:r>
          </a:p>
          <a:p>
            <a:r>
              <a:rPr lang="fr-FR" i="1" dirty="0"/>
              <a:t>outplacement </a:t>
            </a:r>
            <a:r>
              <a:rPr lang="fr-FR" i="1" dirty="0" smtClean="0"/>
              <a:t>/ </a:t>
            </a:r>
            <a:r>
              <a:rPr lang="fr-FR" i="1" dirty="0"/>
              <a:t>reclassement </a:t>
            </a:r>
            <a:r>
              <a:rPr lang="fr-FR" i="1" dirty="0" smtClean="0"/>
              <a:t>externe, </a:t>
            </a:r>
            <a:r>
              <a:rPr lang="fr-FR" i="1" u="sng" dirty="0" smtClean="0"/>
              <a:t>replacement externe</a:t>
            </a:r>
            <a:r>
              <a:rPr lang="fr-FR" i="1" dirty="0" smtClean="0"/>
              <a:t>, aide </a:t>
            </a:r>
            <a:r>
              <a:rPr lang="fr-FR" i="1" dirty="0"/>
              <a:t>au </a:t>
            </a:r>
            <a:r>
              <a:rPr lang="fr-FR" i="1" dirty="0" smtClean="0"/>
              <a:t>reclassement.</a:t>
            </a:r>
          </a:p>
          <a:p>
            <a:r>
              <a:rPr lang="fr-FR" i="1" dirty="0"/>
              <a:t>output </a:t>
            </a:r>
            <a:r>
              <a:rPr lang="fr-FR" i="1" dirty="0" smtClean="0"/>
              <a:t>/ production, sorties, sortants, produits, extrants.</a:t>
            </a:r>
          </a:p>
          <a:p>
            <a:r>
              <a:rPr lang="fr-FR" i="1" dirty="0"/>
              <a:t>raider </a:t>
            </a:r>
            <a:r>
              <a:rPr lang="fr-FR" i="1" dirty="0" smtClean="0"/>
              <a:t>/ </a:t>
            </a:r>
            <a:r>
              <a:rPr lang="fr-FR" i="1" u="sng" dirty="0" err="1" smtClean="0"/>
              <a:t>attaquant,e</a:t>
            </a:r>
            <a:r>
              <a:rPr lang="fr-FR" i="1" u="sng" dirty="0" smtClean="0"/>
              <a:t>;</a:t>
            </a:r>
            <a:r>
              <a:rPr lang="fr-FR" i="1" dirty="0" smtClean="0"/>
              <a:t> </a:t>
            </a:r>
            <a:r>
              <a:rPr lang="fr-FR" i="1" dirty="0" err="1" smtClean="0"/>
              <a:t>prédateur,trice</a:t>
            </a:r>
            <a:endParaRPr lang="fr-FR" i="1" dirty="0"/>
          </a:p>
          <a:p>
            <a:r>
              <a:rPr lang="fr-FR" i="1" dirty="0" smtClean="0"/>
              <a:t>start-up / </a:t>
            </a:r>
            <a:r>
              <a:rPr lang="fr-FR" i="1" dirty="0"/>
              <a:t>entreprise en </a:t>
            </a:r>
            <a:r>
              <a:rPr lang="fr-FR" i="1" dirty="0" smtClean="0"/>
              <a:t>démarrage, </a:t>
            </a:r>
            <a:r>
              <a:rPr lang="fr-FR" i="1" u="sng" dirty="0" smtClean="0"/>
              <a:t>jeune pousse</a:t>
            </a:r>
            <a:r>
              <a:rPr lang="fr-FR" i="1" dirty="0" smtClean="0"/>
              <a:t>, jeune entreprise, entreprise </a:t>
            </a:r>
            <a:r>
              <a:rPr lang="fr-FR" i="1" dirty="0"/>
              <a:t>nouvelle </a:t>
            </a:r>
          </a:p>
          <a:p>
            <a:r>
              <a:rPr lang="fr-FR" i="1" dirty="0" smtClean="0"/>
              <a:t>Trader, tradeur </a:t>
            </a:r>
            <a:r>
              <a:rPr lang="fr-FR" i="1" dirty="0"/>
              <a:t> </a:t>
            </a:r>
            <a:r>
              <a:rPr lang="fr-FR" i="1" dirty="0" smtClean="0"/>
              <a:t>/ </a:t>
            </a:r>
            <a:r>
              <a:rPr lang="en-US" i="1" dirty="0" err="1" smtClean="0"/>
              <a:t>négociateur</a:t>
            </a:r>
            <a:r>
              <a:rPr lang="en-US" i="1" dirty="0" smtClean="0"/>
              <a:t>, </a:t>
            </a:r>
            <a:r>
              <a:rPr lang="en-US" i="1" u="sng" dirty="0" err="1" smtClean="0"/>
              <a:t>opérateur</a:t>
            </a:r>
            <a:r>
              <a:rPr lang="en-US" i="1" u="sng" dirty="0" smtClean="0"/>
              <a:t> </a:t>
            </a:r>
            <a:r>
              <a:rPr lang="en-US" i="1" u="sng" dirty="0"/>
              <a:t>de </a:t>
            </a:r>
            <a:r>
              <a:rPr lang="en-US" i="1" u="sng" dirty="0" err="1"/>
              <a:t>marché</a:t>
            </a:r>
            <a:endParaRPr lang="en-US" i="1" u="sng" dirty="0"/>
          </a:p>
          <a:p>
            <a:endParaRPr lang="fr-FR" i="1" dirty="0"/>
          </a:p>
          <a:p>
            <a:endParaRPr lang="fr-FR" i="1" dirty="0"/>
          </a:p>
          <a:p>
            <a:endParaRPr lang="en-US" i="1" dirty="0"/>
          </a:p>
        </p:txBody>
      </p:sp>
    </p:spTree>
    <p:extLst>
      <p:ext uri="{BB962C8B-B14F-4D97-AF65-F5344CB8AC3E}">
        <p14:creationId xmlns:p14="http://schemas.microsoft.com/office/powerpoint/2010/main" val="41878134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ÉCONOMIE-FINANCES (MACÉDONIEN): 24 UNITÉS  </a:t>
            </a:r>
            <a:endParaRPr lang="en-US" dirty="0"/>
          </a:p>
        </p:txBody>
      </p:sp>
      <p:sp>
        <p:nvSpPr>
          <p:cNvPr id="3" name="Content Placeholder 2"/>
          <p:cNvSpPr>
            <a:spLocks noGrp="1"/>
          </p:cNvSpPr>
          <p:nvPr>
            <p:ph idx="1"/>
          </p:nvPr>
        </p:nvSpPr>
        <p:spPr/>
        <p:txBody>
          <a:bodyPr>
            <a:normAutofit lnSpcReduction="10000"/>
          </a:bodyPr>
          <a:lstStyle/>
          <a:p>
            <a:pPr lvl="0" algn="ctr"/>
            <a:r>
              <a:rPr lang="mk-MK" sz="2800" i="1" dirty="0" err="1" smtClean="0"/>
              <a:t>бенчмаркинг</a:t>
            </a:r>
            <a:r>
              <a:rPr lang="mk-MK" sz="2800" i="1" dirty="0" smtClean="0"/>
              <a:t>; брокер; економетрија; </a:t>
            </a:r>
            <a:r>
              <a:rPr lang="mk-MK" sz="2800" i="1" dirty="0" err="1" smtClean="0"/>
              <a:t>еки</a:t>
            </a:r>
            <a:r>
              <a:rPr lang="mk-MK" sz="2800" i="1" dirty="0" smtClean="0"/>
              <a:t>; евродолар</a:t>
            </a:r>
            <a:r>
              <a:rPr lang="mk-MK" sz="2800" i="1" dirty="0"/>
              <a:t>, </a:t>
            </a:r>
            <a:r>
              <a:rPr lang="mk-MK" sz="2800" i="1" dirty="0" err="1" smtClean="0"/>
              <a:t>евродоларски</a:t>
            </a:r>
            <a:r>
              <a:rPr lang="mk-MK" sz="2800" i="1" dirty="0" smtClean="0"/>
              <a:t>;  </a:t>
            </a:r>
            <a:r>
              <a:rPr lang="mk-MK" sz="2800" i="1" dirty="0" err="1" smtClean="0"/>
              <a:t>факторинг</a:t>
            </a:r>
            <a:r>
              <a:rPr lang="mk-MK" sz="2800" i="1" dirty="0" smtClean="0"/>
              <a:t>, фактор</a:t>
            </a:r>
            <a:r>
              <a:rPr lang="en-US" sz="2800" i="1" dirty="0" smtClean="0"/>
              <a:t>;</a:t>
            </a:r>
            <a:r>
              <a:rPr lang="mk-MK" sz="2800" i="1" dirty="0" smtClean="0"/>
              <a:t> ГАТТ / </a:t>
            </a:r>
            <a:r>
              <a:rPr lang="mk-MK" sz="2800" i="1" dirty="0"/>
              <a:t>Општа спогодба за трговија и </a:t>
            </a:r>
            <a:r>
              <a:rPr lang="mk-MK" sz="2800" i="1" dirty="0" smtClean="0"/>
              <a:t>царини; инпут; </a:t>
            </a:r>
            <a:r>
              <a:rPr lang="mk-MK" sz="2800" i="1" dirty="0" err="1" smtClean="0"/>
              <a:t>интермедијација</a:t>
            </a:r>
            <a:r>
              <a:rPr lang="mk-MK" sz="2800" i="1" dirty="0" smtClean="0"/>
              <a:t>;</a:t>
            </a:r>
            <a:r>
              <a:rPr lang="en-US" sz="2800" i="1" dirty="0" smtClean="0"/>
              <a:t> </a:t>
            </a:r>
            <a:r>
              <a:rPr lang="mk-MK" sz="2800" i="1" dirty="0" err="1" smtClean="0"/>
              <a:t>кејнсијанизам</a:t>
            </a:r>
            <a:r>
              <a:rPr lang="mk-MK" sz="2800" i="1" dirty="0" smtClean="0"/>
              <a:t>;</a:t>
            </a:r>
            <a:r>
              <a:rPr lang="en-US" sz="2800" i="1" dirty="0" smtClean="0"/>
              <a:t> </a:t>
            </a:r>
            <a:r>
              <a:rPr lang="mk-MK" sz="2800" i="1" dirty="0" smtClean="0"/>
              <a:t>лизинг; маргинализам; </a:t>
            </a:r>
            <a:r>
              <a:rPr lang="mk-MK" sz="2800" i="1" dirty="0" err="1" smtClean="0"/>
              <a:t>наркодолар</a:t>
            </a:r>
            <a:r>
              <a:rPr lang="mk-MK" sz="2800" i="1" dirty="0" smtClean="0"/>
              <a:t>;</a:t>
            </a:r>
            <a:r>
              <a:rPr lang="en-US" sz="2800" i="1" dirty="0" smtClean="0"/>
              <a:t> </a:t>
            </a:r>
            <a:r>
              <a:rPr lang="mk-MK" sz="2800" i="1" dirty="0" smtClean="0"/>
              <a:t>аутпут</a:t>
            </a:r>
            <a:r>
              <a:rPr lang="en-US" sz="2800" i="1" dirty="0" smtClean="0"/>
              <a:t>; </a:t>
            </a:r>
            <a:r>
              <a:rPr lang="mk-MK" sz="2800" i="1" dirty="0" smtClean="0"/>
              <a:t>петродолар</a:t>
            </a:r>
            <a:r>
              <a:rPr lang="en-US" sz="2800" i="1" dirty="0" smtClean="0"/>
              <a:t>;</a:t>
            </a:r>
            <a:r>
              <a:rPr lang="mk-MK" sz="2800" i="1" dirty="0" smtClean="0"/>
              <a:t> приватизира</a:t>
            </a:r>
            <a:r>
              <a:rPr lang="en-US" sz="2800" i="1" dirty="0" smtClean="0"/>
              <a:t>,</a:t>
            </a:r>
            <a:r>
              <a:rPr lang="mk-MK" sz="2800" i="1" dirty="0" smtClean="0"/>
              <a:t> приватизација</a:t>
            </a:r>
            <a:r>
              <a:rPr lang="en-US" sz="2800" i="1" dirty="0" smtClean="0"/>
              <a:t>;</a:t>
            </a:r>
            <a:r>
              <a:rPr lang="mk-MK" sz="2800" i="1" dirty="0" smtClean="0"/>
              <a:t> ранд</a:t>
            </a:r>
            <a:r>
              <a:rPr lang="en-US" sz="2800" i="1" dirty="0" smtClean="0"/>
              <a:t>; </a:t>
            </a:r>
            <a:r>
              <a:rPr lang="mk-MK" sz="2800" i="1" dirty="0" err="1" smtClean="0"/>
              <a:t>револвинг</a:t>
            </a:r>
            <a:r>
              <a:rPr lang="en-US" sz="2800" i="1" dirty="0" smtClean="0"/>
              <a:t> </a:t>
            </a:r>
            <a:r>
              <a:rPr lang="mk-MK" sz="2800" i="1" dirty="0" smtClean="0"/>
              <a:t>(-кредит)</a:t>
            </a:r>
            <a:r>
              <a:rPr lang="en-US" sz="2800" i="1" dirty="0" smtClean="0"/>
              <a:t>; </a:t>
            </a:r>
            <a:r>
              <a:rPr lang="mk-MK" sz="2800" i="1" dirty="0" smtClean="0"/>
              <a:t>стагфлација</a:t>
            </a:r>
            <a:r>
              <a:rPr lang="en-US" sz="2800" i="1" dirty="0" smtClean="0"/>
              <a:t>; </a:t>
            </a:r>
            <a:r>
              <a:rPr lang="mk-MK" sz="2800" i="1" dirty="0" smtClean="0"/>
              <a:t>старт </a:t>
            </a:r>
            <a:r>
              <a:rPr lang="mk-MK" sz="2800" i="1" dirty="0"/>
              <a:t>ап, </a:t>
            </a:r>
            <a:r>
              <a:rPr lang="mk-MK" sz="2800" i="1" dirty="0" err="1" smtClean="0"/>
              <a:t>старт-ап</a:t>
            </a:r>
            <a:r>
              <a:rPr lang="mk-MK" sz="2800" i="1" dirty="0" smtClean="0"/>
              <a:t>; тренд</a:t>
            </a:r>
            <a:r>
              <a:rPr lang="en-US" sz="2800" i="1" dirty="0" smtClean="0"/>
              <a:t>.</a:t>
            </a:r>
            <a:endParaRPr lang="en-US" sz="2800" i="1" dirty="0"/>
          </a:p>
          <a:p>
            <a:endParaRPr lang="en-US" i="1" dirty="0"/>
          </a:p>
        </p:txBody>
      </p:sp>
    </p:spTree>
    <p:extLst>
      <p:ext uri="{BB962C8B-B14F-4D97-AF65-F5344CB8AC3E}">
        <p14:creationId xmlns:p14="http://schemas.microsoft.com/office/powerpoint/2010/main" val="246157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EMPRUNTS LEXICAUX ANGLAIS: </a:t>
            </a:r>
            <a:r>
              <a:rPr lang="en-US" dirty="0" smtClean="0"/>
              <a:t/>
            </a:r>
            <a:br>
              <a:rPr lang="en-US" dirty="0" smtClean="0"/>
            </a:br>
            <a:r>
              <a:rPr lang="en-US" dirty="0" smtClean="0"/>
              <a:t>FRANÇAIS </a:t>
            </a:r>
            <a:r>
              <a:rPr lang="en-US" dirty="0"/>
              <a:t>/MACEDONIEN</a:t>
            </a:r>
          </a:p>
        </p:txBody>
      </p:sp>
      <p:sp>
        <p:nvSpPr>
          <p:cNvPr id="3" name="Content Placeholder 2"/>
          <p:cNvSpPr>
            <a:spLocks noGrp="1"/>
          </p:cNvSpPr>
          <p:nvPr>
            <p:ph sz="half" idx="1"/>
          </p:nvPr>
        </p:nvSpPr>
        <p:spPr/>
        <p:txBody>
          <a:bodyPr>
            <a:normAutofit fontScale="70000" lnSpcReduction="20000"/>
          </a:bodyPr>
          <a:lstStyle/>
          <a:p>
            <a:pPr lvl="0"/>
            <a:r>
              <a:rPr lang="fr-FR" b="1" i="1" dirty="0" err="1"/>
              <a:t>benchmarking</a:t>
            </a:r>
            <a:r>
              <a:rPr lang="fr-FR" b="1" i="1" dirty="0"/>
              <a:t> </a:t>
            </a:r>
            <a:r>
              <a:rPr lang="mk-MK" b="1" i="1" dirty="0"/>
              <a:t>/ </a:t>
            </a:r>
            <a:r>
              <a:rPr lang="mk-MK" b="1" i="1" dirty="0" err="1"/>
              <a:t>бенчмаркинг</a:t>
            </a:r>
            <a:r>
              <a:rPr lang="mk-MK" b="1" i="1" dirty="0"/>
              <a:t> </a:t>
            </a:r>
          </a:p>
          <a:p>
            <a:pPr lvl="0"/>
            <a:r>
              <a:rPr lang="mk-MK" b="1" i="1" dirty="0" err="1"/>
              <a:t>broker</a:t>
            </a:r>
            <a:r>
              <a:rPr lang="mk-MK" b="1" i="1" dirty="0"/>
              <a:t> / брокер</a:t>
            </a:r>
            <a:endParaRPr lang="en-US" i="1" dirty="0"/>
          </a:p>
          <a:p>
            <a:pPr lvl="0"/>
            <a:r>
              <a:rPr lang="mk-MK" b="1" i="1" dirty="0" err="1"/>
              <a:t>économétrie</a:t>
            </a:r>
            <a:r>
              <a:rPr lang="mk-MK" i="1" dirty="0"/>
              <a:t> (</a:t>
            </a:r>
            <a:r>
              <a:rPr lang="mk-MK" i="1" dirty="0" err="1"/>
              <a:t>econometrics</a:t>
            </a:r>
            <a:r>
              <a:rPr lang="mk-MK" i="1" dirty="0"/>
              <a:t>) </a:t>
            </a:r>
            <a:r>
              <a:rPr lang="mk-MK" b="1" i="1" dirty="0"/>
              <a:t>/ економетрија </a:t>
            </a:r>
          </a:p>
          <a:p>
            <a:pPr lvl="0"/>
            <a:r>
              <a:rPr lang="mk-MK" b="1" i="1" dirty="0" err="1"/>
              <a:t>écu</a:t>
            </a:r>
            <a:r>
              <a:rPr lang="mk-MK" b="1" i="1" dirty="0"/>
              <a:t>,</a:t>
            </a:r>
            <a:r>
              <a:rPr lang="mk-MK" i="1" dirty="0"/>
              <a:t> </a:t>
            </a:r>
            <a:r>
              <a:rPr lang="mk-MK" b="1" i="1" dirty="0" err="1"/>
              <a:t>e.c.u</a:t>
            </a:r>
            <a:r>
              <a:rPr lang="mk-MK" b="1" i="1" dirty="0"/>
              <a:t>. (</a:t>
            </a:r>
            <a:r>
              <a:rPr lang="mk-MK" b="1" i="1" dirty="0" err="1"/>
              <a:t>ecu</a:t>
            </a:r>
            <a:r>
              <a:rPr lang="mk-MK" b="1" i="1" dirty="0"/>
              <a:t>) / </a:t>
            </a:r>
            <a:r>
              <a:rPr lang="mk-MK" b="1" i="1" dirty="0" err="1"/>
              <a:t>еки</a:t>
            </a:r>
            <a:r>
              <a:rPr lang="mk-MK" b="1" i="1" dirty="0"/>
              <a:t> </a:t>
            </a:r>
          </a:p>
          <a:p>
            <a:pPr lvl="0"/>
            <a:r>
              <a:rPr lang="mk-MK" b="1" i="1" dirty="0" err="1"/>
              <a:t>eurodollar</a:t>
            </a:r>
            <a:r>
              <a:rPr lang="mk-MK" b="1" i="1" dirty="0"/>
              <a:t> / </a:t>
            </a:r>
            <a:r>
              <a:rPr lang="mk-MK" b="1" i="1" dirty="0" smtClean="0"/>
              <a:t>евродолар</a:t>
            </a:r>
            <a:r>
              <a:rPr lang="en-US" b="1" i="1" dirty="0" smtClean="0"/>
              <a:t> &gt;</a:t>
            </a:r>
            <a:r>
              <a:rPr lang="mk-MK" b="1" i="1" dirty="0" smtClean="0"/>
              <a:t> </a:t>
            </a:r>
            <a:r>
              <a:rPr lang="mk-MK" b="1" i="1" dirty="0" err="1" smtClean="0"/>
              <a:t>евродоларски</a:t>
            </a:r>
            <a:r>
              <a:rPr lang="mk-MK" b="1" i="1" dirty="0" smtClean="0"/>
              <a:t> </a:t>
            </a:r>
            <a:endParaRPr lang="en-US" i="1" dirty="0"/>
          </a:p>
          <a:p>
            <a:pPr lvl="0"/>
            <a:r>
              <a:rPr lang="mk-MK" b="1" i="1" dirty="0" err="1"/>
              <a:t>factoring</a:t>
            </a:r>
            <a:r>
              <a:rPr lang="mk-MK" b="1" i="1" dirty="0"/>
              <a:t> / </a:t>
            </a:r>
            <a:r>
              <a:rPr lang="mk-MK" b="1" i="1" dirty="0" err="1"/>
              <a:t>факторинг</a:t>
            </a:r>
            <a:r>
              <a:rPr lang="mk-MK" b="1" i="1" dirty="0"/>
              <a:t> </a:t>
            </a:r>
            <a:r>
              <a:rPr lang="mk-MK" b="1" i="1" dirty="0" smtClean="0"/>
              <a:t> </a:t>
            </a:r>
            <a:endParaRPr lang="en-US" b="1" i="1" dirty="0" smtClean="0"/>
          </a:p>
          <a:p>
            <a:pPr lvl="0"/>
            <a:r>
              <a:rPr lang="mk-MK" b="1" i="1" dirty="0" err="1" smtClean="0"/>
              <a:t>factor</a:t>
            </a:r>
            <a:r>
              <a:rPr lang="mk-MK" b="1" i="1" dirty="0" smtClean="0"/>
              <a:t> </a:t>
            </a:r>
            <a:r>
              <a:rPr lang="mk-MK" i="1" dirty="0" smtClean="0"/>
              <a:t>/ </a:t>
            </a:r>
            <a:r>
              <a:rPr lang="mk-MK" b="1" i="1" dirty="0"/>
              <a:t>фактор </a:t>
            </a:r>
            <a:endParaRPr lang="mk-MK" i="1" dirty="0">
              <a:solidFill>
                <a:srgbClr val="FF0000"/>
              </a:solidFill>
            </a:endParaRPr>
          </a:p>
          <a:p>
            <a:pPr lvl="0"/>
            <a:r>
              <a:rPr lang="mk-MK" b="1" i="1" dirty="0"/>
              <a:t>GATT / ГАТТ </a:t>
            </a:r>
            <a:r>
              <a:rPr lang="mk-MK" i="1" dirty="0"/>
              <a:t>и</a:t>
            </a:r>
            <a:r>
              <a:rPr lang="mk-MK" b="1" i="1" dirty="0"/>
              <a:t> Општа спогодба за трговија и царини </a:t>
            </a:r>
          </a:p>
          <a:p>
            <a:pPr lvl="0"/>
            <a:r>
              <a:rPr lang="mk-MK" b="1" i="1" dirty="0" err="1"/>
              <a:t>input</a:t>
            </a:r>
            <a:r>
              <a:rPr lang="mk-MK" b="1" i="1" dirty="0"/>
              <a:t> / инпут</a:t>
            </a:r>
            <a:endParaRPr lang="en-US" i="1" dirty="0"/>
          </a:p>
          <a:p>
            <a:pPr lvl="0"/>
            <a:r>
              <a:rPr lang="fr-FR" b="1" i="1" dirty="0"/>
              <a:t>intermédiation</a:t>
            </a:r>
            <a:r>
              <a:rPr lang="mk-MK" b="1" i="1" dirty="0"/>
              <a:t> (</a:t>
            </a:r>
            <a:r>
              <a:rPr lang="mk-MK" b="1" i="1" dirty="0" err="1"/>
              <a:t>intermediation</a:t>
            </a:r>
            <a:r>
              <a:rPr lang="mk-MK" b="1" i="1" dirty="0"/>
              <a:t>) /</a:t>
            </a:r>
            <a:r>
              <a:rPr lang="mk-MK" i="1" dirty="0"/>
              <a:t> </a:t>
            </a:r>
            <a:r>
              <a:rPr lang="mk-MK" b="1" i="1" dirty="0" err="1"/>
              <a:t>интермедијација</a:t>
            </a:r>
            <a:endParaRPr lang="en-US" i="1" dirty="0"/>
          </a:p>
          <a:p>
            <a:pPr lvl="0"/>
            <a:r>
              <a:rPr lang="fr-FR" b="1" i="1" dirty="0"/>
              <a:t>keynésien</a:t>
            </a:r>
            <a:r>
              <a:rPr lang="mk-MK" b="1" i="1" dirty="0"/>
              <a:t> (</a:t>
            </a:r>
            <a:r>
              <a:rPr lang="mk-MK" b="1" i="1" dirty="0" err="1"/>
              <a:t>Keynesian</a:t>
            </a:r>
            <a:r>
              <a:rPr lang="mk-MK" b="1" i="1" dirty="0"/>
              <a:t>)/ </a:t>
            </a:r>
            <a:r>
              <a:rPr lang="mk-MK" b="1" i="1" dirty="0" err="1" smtClean="0"/>
              <a:t>кејнзијански</a:t>
            </a:r>
            <a:r>
              <a:rPr lang="mk-MK" b="1" i="1" dirty="0" smtClean="0"/>
              <a:t> </a:t>
            </a:r>
            <a:r>
              <a:rPr lang="en-US" b="1" i="1" dirty="0"/>
              <a:t>&gt; </a:t>
            </a:r>
            <a:r>
              <a:rPr lang="mk-MK" b="1" i="1" dirty="0" err="1"/>
              <a:t>keynésianisme</a:t>
            </a:r>
            <a:r>
              <a:rPr lang="mk-MK" b="1" i="1" dirty="0"/>
              <a:t>, </a:t>
            </a:r>
            <a:r>
              <a:rPr lang="mk-MK" b="1" i="1" dirty="0" err="1"/>
              <a:t>keynésisme</a:t>
            </a:r>
            <a:r>
              <a:rPr lang="mk-MK" b="1" i="1" dirty="0"/>
              <a:t> (</a:t>
            </a:r>
            <a:r>
              <a:rPr lang="mk-MK" i="1" dirty="0" err="1"/>
              <a:t>keynesianism</a:t>
            </a:r>
            <a:r>
              <a:rPr lang="mk-MK" i="1" dirty="0"/>
              <a:t>) / </a:t>
            </a:r>
            <a:r>
              <a:rPr lang="mk-MK" b="1" i="1" dirty="0" err="1" smtClean="0"/>
              <a:t>кејнзијанизам</a:t>
            </a:r>
            <a:r>
              <a:rPr lang="mk-MK" b="1" i="1" dirty="0" smtClean="0"/>
              <a:t> </a:t>
            </a:r>
            <a:endParaRPr lang="mk-MK" b="1" i="1" dirty="0"/>
          </a:p>
          <a:p>
            <a:endParaRPr lang="en-US" dirty="0"/>
          </a:p>
        </p:txBody>
      </p:sp>
      <p:sp>
        <p:nvSpPr>
          <p:cNvPr id="4" name="Content Placeholder 3"/>
          <p:cNvSpPr>
            <a:spLocks noGrp="1"/>
          </p:cNvSpPr>
          <p:nvPr>
            <p:ph sz="half" idx="2"/>
          </p:nvPr>
        </p:nvSpPr>
        <p:spPr/>
        <p:txBody>
          <a:bodyPr>
            <a:normAutofit fontScale="70000" lnSpcReduction="20000"/>
          </a:bodyPr>
          <a:lstStyle/>
          <a:p>
            <a:r>
              <a:rPr lang="mk-MK" b="1" i="1" dirty="0" err="1"/>
              <a:t>leasing</a:t>
            </a:r>
            <a:r>
              <a:rPr lang="mk-MK" b="1" i="1" dirty="0"/>
              <a:t> /</a:t>
            </a:r>
            <a:r>
              <a:rPr lang="mk-MK" i="1" dirty="0"/>
              <a:t> </a:t>
            </a:r>
            <a:r>
              <a:rPr lang="mk-MK" b="1" i="1" dirty="0"/>
              <a:t>лизинг</a:t>
            </a:r>
            <a:endParaRPr lang="fr-FR" b="1" i="1" dirty="0"/>
          </a:p>
          <a:p>
            <a:pPr lvl="0"/>
            <a:r>
              <a:rPr lang="fr-FR" b="1" i="1" dirty="0"/>
              <a:t>marginalisme (</a:t>
            </a:r>
            <a:r>
              <a:rPr lang="fr-FR" b="1" i="1" dirty="0" err="1"/>
              <a:t>marginalism</a:t>
            </a:r>
            <a:r>
              <a:rPr lang="fr-FR" b="1" i="1" dirty="0"/>
              <a:t>) </a:t>
            </a:r>
            <a:r>
              <a:rPr lang="mk-MK" b="1" i="1" dirty="0"/>
              <a:t>/ маргинализам</a:t>
            </a:r>
            <a:endParaRPr lang="en-US" i="1" dirty="0"/>
          </a:p>
          <a:p>
            <a:pPr lvl="0"/>
            <a:r>
              <a:rPr lang="fr-FR" b="1" i="1" dirty="0"/>
              <a:t>narcodollar </a:t>
            </a:r>
            <a:r>
              <a:rPr lang="mk-MK" b="1" i="1" dirty="0"/>
              <a:t>/</a:t>
            </a:r>
            <a:r>
              <a:rPr lang="mk-MK" i="1" dirty="0"/>
              <a:t> </a:t>
            </a:r>
            <a:r>
              <a:rPr lang="mk-MK" b="1" i="1" dirty="0" err="1"/>
              <a:t>наркодолар</a:t>
            </a:r>
            <a:endParaRPr lang="en-US" i="1" dirty="0"/>
          </a:p>
          <a:p>
            <a:pPr lvl="0"/>
            <a:r>
              <a:rPr lang="mk-MK" b="1" i="1" dirty="0" err="1"/>
              <a:t>output</a:t>
            </a:r>
            <a:r>
              <a:rPr lang="mk-MK" b="1" i="1" dirty="0"/>
              <a:t> /</a:t>
            </a:r>
            <a:r>
              <a:rPr lang="mk-MK" i="1" dirty="0"/>
              <a:t> </a:t>
            </a:r>
            <a:r>
              <a:rPr lang="mk-MK" b="1" i="1" dirty="0"/>
              <a:t>аутпут </a:t>
            </a:r>
            <a:endParaRPr lang="en-US" i="1" dirty="0"/>
          </a:p>
          <a:p>
            <a:pPr lvl="0"/>
            <a:r>
              <a:rPr lang="mk-MK" b="1" i="1" dirty="0" err="1"/>
              <a:t>petrodollars</a:t>
            </a:r>
            <a:r>
              <a:rPr lang="mk-MK" b="1" i="1" dirty="0"/>
              <a:t> / петродолари  </a:t>
            </a:r>
            <a:endParaRPr lang="en-US" i="1" dirty="0"/>
          </a:p>
          <a:p>
            <a:pPr lvl="0"/>
            <a:r>
              <a:rPr lang="mk-MK" b="1" i="1" dirty="0" err="1"/>
              <a:t>privatiser</a:t>
            </a:r>
            <a:r>
              <a:rPr lang="mk-MK" b="1" i="1" dirty="0"/>
              <a:t> (</a:t>
            </a:r>
            <a:r>
              <a:rPr lang="mk-MK" b="1" i="1" dirty="0" err="1"/>
              <a:t>to</a:t>
            </a:r>
            <a:r>
              <a:rPr lang="mk-MK" b="1" i="1" dirty="0"/>
              <a:t> </a:t>
            </a:r>
            <a:r>
              <a:rPr lang="mk-MK" b="1" i="1" dirty="0" err="1"/>
              <a:t>privatize</a:t>
            </a:r>
            <a:r>
              <a:rPr lang="mk-MK" b="1" i="1" dirty="0"/>
              <a:t>) / приватизира</a:t>
            </a:r>
            <a:r>
              <a:rPr lang="en-US" b="1" i="1" dirty="0"/>
              <a:t>; </a:t>
            </a:r>
            <a:r>
              <a:rPr lang="mk-MK" b="1" i="1" dirty="0" err="1"/>
              <a:t>privatisation</a:t>
            </a:r>
            <a:r>
              <a:rPr lang="mk-MK" b="1" i="1" dirty="0"/>
              <a:t> / приватизација</a:t>
            </a:r>
            <a:r>
              <a:rPr lang="mk-MK" i="1" dirty="0"/>
              <a:t> </a:t>
            </a:r>
            <a:endParaRPr lang="en-US" i="1" dirty="0"/>
          </a:p>
          <a:p>
            <a:pPr lvl="0"/>
            <a:r>
              <a:rPr lang="mk-MK" b="1" i="1" dirty="0" err="1"/>
              <a:t>rand</a:t>
            </a:r>
            <a:r>
              <a:rPr lang="mk-MK" b="1" i="1" dirty="0"/>
              <a:t> /</a:t>
            </a:r>
            <a:r>
              <a:rPr lang="mk-MK" i="1" dirty="0"/>
              <a:t> </a:t>
            </a:r>
            <a:r>
              <a:rPr lang="mk-MK" b="1" i="1" dirty="0"/>
              <a:t>ранд</a:t>
            </a:r>
            <a:endParaRPr lang="en-US" i="1" dirty="0"/>
          </a:p>
          <a:p>
            <a:pPr lvl="0"/>
            <a:r>
              <a:rPr lang="mk-MK" b="1" i="1" dirty="0" err="1"/>
              <a:t>revolving</a:t>
            </a:r>
            <a:r>
              <a:rPr lang="mk-MK" b="1" i="1" dirty="0"/>
              <a:t> / </a:t>
            </a:r>
            <a:r>
              <a:rPr lang="mk-MK" b="1" i="1" dirty="0" err="1"/>
              <a:t>револвинг</a:t>
            </a:r>
            <a:r>
              <a:rPr lang="mk-MK" b="1" i="1" dirty="0"/>
              <a:t> (-кредит)</a:t>
            </a:r>
            <a:r>
              <a:rPr lang="mk-MK" i="1" dirty="0"/>
              <a:t> </a:t>
            </a:r>
            <a:endParaRPr lang="en-US" i="1" dirty="0"/>
          </a:p>
          <a:p>
            <a:pPr lvl="0"/>
            <a:r>
              <a:rPr lang="mk-MK" b="1" i="1" dirty="0" err="1"/>
              <a:t>stagflation</a:t>
            </a:r>
            <a:r>
              <a:rPr lang="mk-MK" b="1" i="1" dirty="0"/>
              <a:t> /</a:t>
            </a:r>
            <a:r>
              <a:rPr lang="mk-MK" i="1" dirty="0"/>
              <a:t> </a:t>
            </a:r>
            <a:r>
              <a:rPr lang="mk-MK" b="1" i="1" dirty="0"/>
              <a:t>Стагфлација </a:t>
            </a:r>
            <a:endParaRPr lang="en-US" i="1" dirty="0"/>
          </a:p>
          <a:p>
            <a:pPr lvl="0"/>
            <a:r>
              <a:rPr lang="mk-MK" b="1" i="1" dirty="0" err="1"/>
              <a:t>start-up</a:t>
            </a:r>
            <a:r>
              <a:rPr lang="mk-MK" b="1" i="1" dirty="0"/>
              <a:t> /</a:t>
            </a:r>
            <a:r>
              <a:rPr lang="mk-MK" i="1" dirty="0"/>
              <a:t> </a:t>
            </a:r>
            <a:r>
              <a:rPr lang="mk-MK" b="1" i="1" dirty="0"/>
              <a:t>старт ап</a:t>
            </a:r>
            <a:r>
              <a:rPr lang="mk-MK" i="1" dirty="0"/>
              <a:t>,</a:t>
            </a:r>
            <a:r>
              <a:rPr lang="mk-MK" b="1" i="1" dirty="0"/>
              <a:t> </a:t>
            </a:r>
            <a:r>
              <a:rPr lang="mk-MK" b="1" i="1" dirty="0" err="1"/>
              <a:t>старт-ап</a:t>
            </a:r>
            <a:r>
              <a:rPr lang="mk-MK" b="1" i="1" dirty="0"/>
              <a:t> </a:t>
            </a:r>
            <a:endParaRPr lang="en-US" i="1" dirty="0"/>
          </a:p>
          <a:p>
            <a:pPr lvl="0"/>
            <a:r>
              <a:rPr lang="mk-MK" b="1" i="1" dirty="0" err="1"/>
              <a:t>trend</a:t>
            </a:r>
            <a:r>
              <a:rPr lang="mk-MK" b="1" i="1" dirty="0"/>
              <a:t> /</a:t>
            </a:r>
            <a:r>
              <a:rPr lang="mk-MK" i="1" dirty="0"/>
              <a:t> </a:t>
            </a:r>
            <a:r>
              <a:rPr lang="mk-MK" b="1" i="1" dirty="0" smtClean="0"/>
              <a:t>тренд</a:t>
            </a:r>
            <a:endParaRPr lang="en-US" b="1" i="1" dirty="0"/>
          </a:p>
          <a:p>
            <a:endParaRPr lang="mk-MK" b="1" i="1" dirty="0"/>
          </a:p>
          <a:p>
            <a:endParaRPr lang="mk-MK" b="1" i="1" dirty="0"/>
          </a:p>
          <a:p>
            <a:endParaRPr lang="en-US" dirty="0"/>
          </a:p>
        </p:txBody>
      </p:sp>
    </p:spTree>
    <p:extLst>
      <p:ext uri="{BB962C8B-B14F-4D97-AF65-F5344CB8AC3E}">
        <p14:creationId xmlns:p14="http://schemas.microsoft.com/office/powerpoint/2010/main" val="16866110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k-MK" sz="4800" dirty="0" smtClean="0"/>
              <a:t>2</a:t>
            </a:r>
            <a:r>
              <a:rPr lang="en-US" sz="4800" dirty="0" smtClean="0"/>
              <a:t>4</a:t>
            </a:r>
            <a:r>
              <a:rPr lang="mk-MK" sz="4800" dirty="0" smtClean="0"/>
              <a:t> </a:t>
            </a:r>
            <a:r>
              <a:rPr lang="en-US" sz="4800" dirty="0" smtClean="0"/>
              <a:t>unit</a:t>
            </a:r>
            <a:r>
              <a:rPr lang="fr-FR" sz="4800" dirty="0" smtClean="0"/>
              <a:t>é</a:t>
            </a:r>
            <a:r>
              <a:rPr lang="en-US" sz="4800" dirty="0" smtClean="0"/>
              <a:t>s communes </a:t>
            </a:r>
            <a:endParaRPr lang="en-US" sz="4800" dirty="0"/>
          </a:p>
        </p:txBody>
      </p:sp>
      <p:sp>
        <p:nvSpPr>
          <p:cNvPr id="3" name="Text Placeholder 2"/>
          <p:cNvSpPr>
            <a:spLocks noGrp="1"/>
          </p:cNvSpPr>
          <p:nvPr>
            <p:ph type="body" idx="1"/>
          </p:nvPr>
        </p:nvSpPr>
        <p:spPr/>
        <p:txBody>
          <a:bodyPr/>
          <a:lstStyle/>
          <a:p>
            <a:pPr algn="ctr"/>
            <a:r>
              <a:rPr lang="mk-MK" dirty="0"/>
              <a:t>14: </a:t>
            </a:r>
            <a:r>
              <a:rPr lang="en-US" dirty="0" smtClean="0"/>
              <a:t>definition + </a:t>
            </a:r>
            <a:r>
              <a:rPr lang="en-US" dirty="0" err="1" smtClean="0"/>
              <a:t>exemple</a:t>
            </a:r>
            <a:r>
              <a:rPr lang="en-US" dirty="0" smtClean="0"/>
              <a:t> </a:t>
            </a:r>
            <a:endParaRPr lang="en-US" dirty="0">
              <a:solidFill>
                <a:srgbClr val="FF0000"/>
              </a:solidFill>
            </a:endParaRPr>
          </a:p>
        </p:txBody>
      </p:sp>
      <p:sp>
        <p:nvSpPr>
          <p:cNvPr id="4" name="Content Placeholder 3"/>
          <p:cNvSpPr>
            <a:spLocks noGrp="1"/>
          </p:cNvSpPr>
          <p:nvPr>
            <p:ph sz="half" idx="2"/>
          </p:nvPr>
        </p:nvSpPr>
        <p:spPr/>
        <p:txBody>
          <a:bodyPr>
            <a:normAutofit fontScale="55000" lnSpcReduction="20000"/>
          </a:bodyPr>
          <a:lstStyle/>
          <a:p>
            <a:pPr lvl="0"/>
            <a:r>
              <a:rPr lang="mk-MK" b="1" i="1" dirty="0"/>
              <a:t>брокер </a:t>
            </a:r>
            <a:endParaRPr lang="en-US" b="1" i="1" dirty="0" smtClean="0"/>
          </a:p>
          <a:p>
            <a:pPr lvl="0"/>
            <a:r>
              <a:rPr lang="mk-MK" b="1" i="1" dirty="0" smtClean="0"/>
              <a:t>економетрија </a:t>
            </a:r>
            <a:endParaRPr lang="en-US" i="1" dirty="0"/>
          </a:p>
          <a:p>
            <a:pPr lvl="0"/>
            <a:r>
              <a:rPr lang="mk-MK" b="1" i="1" dirty="0" err="1"/>
              <a:t>еки</a:t>
            </a:r>
            <a:r>
              <a:rPr lang="mk-MK" b="1" i="1" dirty="0"/>
              <a:t> </a:t>
            </a:r>
            <a:endParaRPr lang="en-US" i="1" dirty="0"/>
          </a:p>
          <a:p>
            <a:pPr lvl="0"/>
            <a:r>
              <a:rPr lang="mk-MK" b="1" i="1" dirty="0" smtClean="0"/>
              <a:t>евродолар</a:t>
            </a:r>
            <a:endParaRPr lang="en-US" b="1" i="1" dirty="0" smtClean="0"/>
          </a:p>
          <a:p>
            <a:pPr lvl="0"/>
            <a:r>
              <a:rPr lang="mk-MK" b="1" i="1" dirty="0" smtClean="0"/>
              <a:t>фактор </a:t>
            </a:r>
            <a:endParaRPr lang="en-US" i="1" dirty="0"/>
          </a:p>
          <a:p>
            <a:pPr lvl="0"/>
            <a:r>
              <a:rPr lang="mk-MK" b="1" i="1" dirty="0" smtClean="0"/>
              <a:t>ГАТТ</a:t>
            </a:r>
            <a:r>
              <a:rPr lang="en-US" b="1" i="1" dirty="0" smtClean="0"/>
              <a:t>,</a:t>
            </a:r>
            <a:r>
              <a:rPr lang="mk-MK" b="1" i="1" dirty="0" smtClean="0"/>
              <a:t> </a:t>
            </a:r>
            <a:r>
              <a:rPr lang="mk-MK" b="1" i="1" dirty="0"/>
              <a:t>Општа спогодба за трговија и царини </a:t>
            </a:r>
            <a:endParaRPr lang="en-US" i="1" dirty="0"/>
          </a:p>
          <a:p>
            <a:pPr lvl="0"/>
            <a:r>
              <a:rPr lang="mk-MK" b="1" i="1" dirty="0" smtClean="0"/>
              <a:t>инпут</a:t>
            </a:r>
            <a:endParaRPr lang="en-US" i="1" dirty="0" smtClean="0"/>
          </a:p>
          <a:p>
            <a:pPr lvl="0"/>
            <a:r>
              <a:rPr lang="mk-MK" b="1" i="1" dirty="0"/>
              <a:t>лизинг </a:t>
            </a:r>
            <a:endParaRPr lang="en-US" i="1" dirty="0" smtClean="0"/>
          </a:p>
          <a:p>
            <a:pPr lvl="0"/>
            <a:r>
              <a:rPr lang="en-US" b="1" i="1" dirty="0" smtClean="0"/>
              <a:t>a</a:t>
            </a:r>
            <a:r>
              <a:rPr lang="mk-MK" b="1" i="1" dirty="0" err="1" smtClean="0"/>
              <a:t>утпут</a:t>
            </a:r>
            <a:r>
              <a:rPr lang="en-US" b="1" i="1" dirty="0" smtClean="0"/>
              <a:t> </a:t>
            </a:r>
            <a:endParaRPr lang="en-US" i="1" dirty="0" smtClean="0"/>
          </a:p>
          <a:p>
            <a:r>
              <a:rPr lang="mk-MK" b="1" i="1" dirty="0" smtClean="0"/>
              <a:t>приватизира</a:t>
            </a:r>
            <a:r>
              <a:rPr lang="en-US" i="1" dirty="0" smtClean="0"/>
              <a:t>, </a:t>
            </a:r>
            <a:r>
              <a:rPr lang="mk-MK" b="1" i="1" dirty="0" smtClean="0"/>
              <a:t>приватизација</a:t>
            </a:r>
            <a:r>
              <a:rPr lang="mk-MK" i="1" dirty="0" smtClean="0"/>
              <a:t> </a:t>
            </a:r>
            <a:endParaRPr lang="en-US" i="1" dirty="0"/>
          </a:p>
          <a:p>
            <a:pPr lvl="0"/>
            <a:r>
              <a:rPr lang="mk-MK" b="1" i="1" dirty="0" err="1"/>
              <a:t>револвинг</a:t>
            </a:r>
            <a:r>
              <a:rPr lang="mk-MK" b="1" i="1" dirty="0"/>
              <a:t> (-</a:t>
            </a:r>
            <a:r>
              <a:rPr lang="mk-MK" b="1" i="1" dirty="0" smtClean="0"/>
              <a:t>кредит)</a:t>
            </a:r>
            <a:endParaRPr lang="en-US" i="1" dirty="0" smtClean="0"/>
          </a:p>
          <a:p>
            <a:r>
              <a:rPr lang="mk-MK" b="1" i="1" dirty="0" smtClean="0"/>
              <a:t>стагфлација </a:t>
            </a:r>
            <a:endParaRPr lang="en-US" i="1" dirty="0" smtClean="0"/>
          </a:p>
          <a:p>
            <a:r>
              <a:rPr lang="mk-MK" b="1" i="1" dirty="0" smtClean="0"/>
              <a:t>тренд </a:t>
            </a:r>
            <a:endParaRPr lang="en-US" i="1" dirty="0"/>
          </a:p>
        </p:txBody>
      </p:sp>
      <p:sp>
        <p:nvSpPr>
          <p:cNvPr id="5" name="Text Placeholder 4"/>
          <p:cNvSpPr>
            <a:spLocks noGrp="1"/>
          </p:cNvSpPr>
          <p:nvPr>
            <p:ph type="body" sz="quarter" idx="3"/>
          </p:nvPr>
        </p:nvSpPr>
        <p:spPr/>
        <p:txBody>
          <a:bodyPr/>
          <a:lstStyle/>
          <a:p>
            <a:pPr algn="ctr"/>
            <a:r>
              <a:rPr lang="en-US" dirty="0" smtClean="0">
                <a:solidFill>
                  <a:schemeClr val="tx1"/>
                </a:solidFill>
              </a:rPr>
              <a:t>10</a:t>
            </a:r>
            <a:r>
              <a:rPr lang="en-US" dirty="0" smtClean="0">
                <a:solidFill>
                  <a:srgbClr val="FF0000"/>
                </a:solidFill>
              </a:rPr>
              <a:t> </a:t>
            </a:r>
            <a:r>
              <a:rPr lang="en-US" dirty="0">
                <a:solidFill>
                  <a:schemeClr val="tx1"/>
                </a:solidFill>
              </a:rPr>
              <a:t>unit</a:t>
            </a:r>
            <a:r>
              <a:rPr lang="fr-FR" dirty="0">
                <a:solidFill>
                  <a:schemeClr val="tx1"/>
                </a:solidFill>
              </a:rPr>
              <a:t>é</a:t>
            </a:r>
            <a:r>
              <a:rPr lang="en-US" dirty="0" smtClean="0">
                <a:solidFill>
                  <a:schemeClr val="tx1"/>
                </a:solidFill>
              </a:rPr>
              <a:t>s: </a:t>
            </a:r>
            <a:r>
              <a:rPr lang="en-US" dirty="0" err="1" smtClean="0">
                <a:solidFill>
                  <a:schemeClr val="tx1"/>
                </a:solidFill>
              </a:rPr>
              <a:t>exemple</a:t>
            </a:r>
            <a:endParaRPr lang="en-US" dirty="0">
              <a:solidFill>
                <a:schemeClr val="tx1"/>
              </a:solidFill>
            </a:endParaRPr>
          </a:p>
        </p:txBody>
      </p:sp>
      <p:sp>
        <p:nvSpPr>
          <p:cNvPr id="6" name="Content Placeholder 5"/>
          <p:cNvSpPr>
            <a:spLocks noGrp="1"/>
          </p:cNvSpPr>
          <p:nvPr>
            <p:ph sz="quarter" idx="4"/>
          </p:nvPr>
        </p:nvSpPr>
        <p:spPr/>
        <p:txBody>
          <a:bodyPr>
            <a:normAutofit fontScale="85000" lnSpcReduction="10000"/>
          </a:bodyPr>
          <a:lstStyle/>
          <a:p>
            <a:pPr lvl="0"/>
            <a:r>
              <a:rPr lang="mk-MK" b="1" i="1" dirty="0" err="1" smtClean="0"/>
              <a:t>Бенчмаркинг</a:t>
            </a:r>
            <a:endParaRPr lang="en-US" b="1" i="1" dirty="0" smtClean="0"/>
          </a:p>
          <a:p>
            <a:r>
              <a:rPr lang="mk-MK" b="1" i="1" dirty="0" err="1" smtClean="0">
                <a:solidFill>
                  <a:schemeClr val="tx1"/>
                </a:solidFill>
              </a:rPr>
              <a:t>евродоларски</a:t>
            </a:r>
            <a:r>
              <a:rPr lang="mk-MK" b="1" i="1" dirty="0" smtClean="0">
                <a:solidFill>
                  <a:schemeClr val="tx1"/>
                </a:solidFill>
              </a:rPr>
              <a:t>  </a:t>
            </a:r>
            <a:endParaRPr lang="en-US" i="1" dirty="0" smtClean="0">
              <a:solidFill>
                <a:schemeClr val="tx1"/>
              </a:solidFill>
            </a:endParaRPr>
          </a:p>
          <a:p>
            <a:pPr lvl="0"/>
            <a:r>
              <a:rPr lang="mk-MK" b="1" i="1" dirty="0" err="1" smtClean="0"/>
              <a:t>факторинг</a:t>
            </a:r>
            <a:r>
              <a:rPr lang="mk-MK" b="1" i="1" dirty="0" smtClean="0"/>
              <a:t> </a:t>
            </a:r>
            <a:endParaRPr lang="en-US" i="1" dirty="0" smtClean="0"/>
          </a:p>
          <a:p>
            <a:pPr lvl="0"/>
            <a:r>
              <a:rPr lang="mk-MK" i="1" dirty="0" err="1"/>
              <a:t>интермедијација</a:t>
            </a:r>
            <a:r>
              <a:rPr lang="mk-MK" i="1" dirty="0"/>
              <a:t> </a:t>
            </a:r>
            <a:endParaRPr lang="en-US" i="1" dirty="0" smtClean="0"/>
          </a:p>
          <a:p>
            <a:r>
              <a:rPr lang="mk-MK" b="1" i="1" dirty="0" err="1" smtClean="0"/>
              <a:t>кејнсијанизам</a:t>
            </a:r>
            <a:r>
              <a:rPr lang="mk-MK" b="1" i="1" dirty="0" smtClean="0"/>
              <a:t> </a:t>
            </a:r>
            <a:endParaRPr lang="en-US" i="1" dirty="0" smtClean="0"/>
          </a:p>
          <a:p>
            <a:pPr lvl="0"/>
            <a:r>
              <a:rPr lang="mk-MK" b="1" i="1" dirty="0"/>
              <a:t>маргинализам </a:t>
            </a:r>
            <a:endParaRPr lang="en-US" i="1" dirty="0"/>
          </a:p>
          <a:p>
            <a:pPr lvl="0"/>
            <a:r>
              <a:rPr lang="mk-MK" b="1" i="1" dirty="0" err="1"/>
              <a:t>наркодолар</a:t>
            </a:r>
            <a:r>
              <a:rPr lang="mk-MK" b="1" i="1" dirty="0"/>
              <a:t> </a:t>
            </a:r>
            <a:endParaRPr lang="en-US" i="1" dirty="0" smtClean="0"/>
          </a:p>
          <a:p>
            <a:r>
              <a:rPr lang="mk-MK" b="1" i="1" dirty="0"/>
              <a:t>петродолари </a:t>
            </a:r>
            <a:endParaRPr lang="en-US" i="1" dirty="0" smtClean="0"/>
          </a:p>
          <a:p>
            <a:r>
              <a:rPr lang="mk-MK" b="1" i="1" dirty="0" smtClean="0"/>
              <a:t>ранд</a:t>
            </a:r>
            <a:endParaRPr lang="en-US" i="1" dirty="0" smtClean="0"/>
          </a:p>
          <a:p>
            <a:pPr lvl="0"/>
            <a:r>
              <a:rPr lang="mk-MK" b="1" i="1" dirty="0"/>
              <a:t>старт ап</a:t>
            </a:r>
            <a:r>
              <a:rPr lang="mk-MK" i="1" dirty="0"/>
              <a:t>,</a:t>
            </a:r>
            <a:r>
              <a:rPr lang="mk-MK" b="1" i="1" dirty="0"/>
              <a:t> </a:t>
            </a:r>
            <a:r>
              <a:rPr lang="mk-MK" b="1" i="1" dirty="0" err="1"/>
              <a:t>старт-ап</a:t>
            </a:r>
            <a:r>
              <a:rPr lang="mk-MK" b="1" i="1" dirty="0"/>
              <a:t> </a:t>
            </a:r>
            <a:endParaRPr lang="en-US" i="1" dirty="0"/>
          </a:p>
        </p:txBody>
      </p:sp>
    </p:spTree>
    <p:extLst>
      <p:ext uri="{BB962C8B-B14F-4D97-AF65-F5344CB8AC3E}">
        <p14:creationId xmlns:p14="http://schemas.microsoft.com/office/powerpoint/2010/main" val="3004207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k-MK" sz="4400" dirty="0" smtClean="0"/>
              <a:t>О</a:t>
            </a:r>
            <a:r>
              <a:rPr lang="fr-FR" sz="4400" dirty="0" smtClean="0"/>
              <a:t>bjectifs</a:t>
            </a:r>
            <a:r>
              <a:rPr lang="en-US" sz="4400" dirty="0" smtClean="0"/>
              <a:t> de la communication</a:t>
            </a:r>
            <a:endParaRPr lang="en-US" sz="4400" dirty="0"/>
          </a:p>
        </p:txBody>
      </p:sp>
      <p:sp>
        <p:nvSpPr>
          <p:cNvPr id="3" name="Content Placeholder 2"/>
          <p:cNvSpPr>
            <a:spLocks noGrp="1"/>
          </p:cNvSpPr>
          <p:nvPr>
            <p:ph idx="1"/>
          </p:nvPr>
        </p:nvSpPr>
        <p:spPr/>
        <p:txBody>
          <a:bodyPr>
            <a:normAutofit/>
          </a:bodyPr>
          <a:lstStyle/>
          <a:p>
            <a:pPr algn="just"/>
            <a:r>
              <a:rPr lang="fr-FR" dirty="0"/>
              <a:t>Montrer l’influence de la langue et de l'économie anglo-américaine sur le français et le macédonien. </a:t>
            </a:r>
            <a:endParaRPr lang="fr-FR" dirty="0" smtClean="0"/>
          </a:p>
          <a:p>
            <a:pPr algn="just"/>
            <a:r>
              <a:rPr lang="fr-FR" dirty="0" smtClean="0"/>
              <a:t>Étudier </a:t>
            </a:r>
            <a:r>
              <a:rPr lang="fr-FR" dirty="0"/>
              <a:t>les emprunts lexicaux anglais en français </a:t>
            </a:r>
            <a:r>
              <a:rPr lang="fr-FR" dirty="0" smtClean="0"/>
              <a:t>et en macédonien dans </a:t>
            </a:r>
            <a:r>
              <a:rPr lang="fr-FR" dirty="0"/>
              <a:t>le domaine de l'économie et </a:t>
            </a:r>
            <a:r>
              <a:rPr lang="fr-FR" dirty="0" smtClean="0"/>
              <a:t>les </a:t>
            </a:r>
            <a:r>
              <a:rPr lang="fr-FR" dirty="0"/>
              <a:t>finances après la </a:t>
            </a:r>
            <a:r>
              <a:rPr lang="fr-FR" dirty="0" smtClean="0"/>
              <a:t>Deuxième </a:t>
            </a:r>
            <a:r>
              <a:rPr lang="fr-FR" dirty="0"/>
              <a:t>Guerre mondiale</a:t>
            </a:r>
            <a:r>
              <a:rPr lang="fr-FR" dirty="0" smtClean="0"/>
              <a:t>.</a:t>
            </a:r>
          </a:p>
          <a:p>
            <a:pPr algn="just"/>
            <a:r>
              <a:rPr lang="fr-FR" dirty="0" smtClean="0"/>
              <a:t>Présenter </a:t>
            </a:r>
            <a:r>
              <a:rPr lang="fr-FR" dirty="0"/>
              <a:t>les raisons de leur pénétration en français, leurs sens ainsi que leurs formes graphiques et phonétiques. </a:t>
            </a:r>
            <a:endParaRPr lang="fr-FR" dirty="0" smtClean="0"/>
          </a:p>
          <a:p>
            <a:pPr algn="just"/>
            <a:r>
              <a:rPr lang="fr-FR" dirty="0" smtClean="0"/>
              <a:t>Exposer les </a:t>
            </a:r>
            <a:r>
              <a:rPr lang="fr-FR" dirty="0"/>
              <a:t>interventions </a:t>
            </a:r>
            <a:r>
              <a:rPr lang="fr-FR" dirty="0">
                <a:solidFill>
                  <a:schemeClr val="tx1"/>
                </a:solidFill>
              </a:rPr>
              <a:t>institutionnelles </a:t>
            </a:r>
            <a:r>
              <a:rPr lang="fr-FR" dirty="0"/>
              <a:t>par rapport à ces emprunts </a:t>
            </a:r>
            <a:r>
              <a:rPr lang="fr-FR" dirty="0" smtClean="0"/>
              <a:t>lexicaux: les </a:t>
            </a:r>
            <a:r>
              <a:rPr lang="fr-FR" dirty="0"/>
              <a:t>recommandations du </a:t>
            </a:r>
            <a:r>
              <a:rPr lang="fr-FR" i="1" dirty="0"/>
              <a:t>Journal Officiel</a:t>
            </a:r>
            <a:r>
              <a:rPr lang="fr-FR" dirty="0"/>
              <a:t> de la République française et celles du </a:t>
            </a:r>
            <a:r>
              <a:rPr lang="fr-FR" i="1" dirty="0"/>
              <a:t>Grand dictionnaire terminologique</a:t>
            </a:r>
            <a:r>
              <a:rPr lang="fr-FR" dirty="0"/>
              <a:t> du Canada préconisant l’emploi de la variante </a:t>
            </a:r>
            <a:r>
              <a:rPr lang="fr-FR" dirty="0" smtClean="0"/>
              <a:t>canadienne. </a:t>
            </a:r>
            <a:endParaRPr lang="en-US" dirty="0"/>
          </a:p>
        </p:txBody>
      </p:sp>
    </p:spTree>
    <p:extLst>
      <p:ext uri="{BB962C8B-B14F-4D97-AF65-F5344CB8AC3E}">
        <p14:creationId xmlns:p14="http://schemas.microsoft.com/office/powerpoint/2010/main" val="15447299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t>broker</a:t>
            </a:r>
            <a:r>
              <a:rPr lang="fr-FR" dirty="0"/>
              <a:t> [</a:t>
            </a:r>
            <a:r>
              <a:rPr lang="fr-FR" dirty="0" err="1"/>
              <a:t>bʀɔkœʀ</a:t>
            </a:r>
            <a:r>
              <a:rPr lang="fr-FR" dirty="0"/>
              <a:t>] </a:t>
            </a:r>
            <a:r>
              <a:rPr lang="fr-FR" b="1" dirty="0"/>
              <a:t>n. m.</a:t>
            </a:r>
            <a:endParaRPr lang="en-US" dirty="0">
              <a:solidFill>
                <a:srgbClr val="FF0000"/>
              </a:solidFill>
            </a:endParaRPr>
          </a:p>
        </p:txBody>
      </p:sp>
      <p:sp>
        <p:nvSpPr>
          <p:cNvPr id="3" name="Content Placeholder 2"/>
          <p:cNvSpPr>
            <a:spLocks noGrp="1"/>
          </p:cNvSpPr>
          <p:nvPr>
            <p:ph idx="1"/>
          </p:nvPr>
        </p:nvSpPr>
        <p:spPr/>
        <p:txBody>
          <a:bodyPr>
            <a:normAutofit/>
          </a:bodyPr>
          <a:lstStyle/>
          <a:p>
            <a:pPr algn="just"/>
            <a:r>
              <a:rPr lang="fr-FR" sz="2000" b="1" dirty="0"/>
              <a:t>broker</a:t>
            </a:r>
            <a:r>
              <a:rPr lang="fr-FR" sz="2000" dirty="0"/>
              <a:t> [</a:t>
            </a:r>
            <a:r>
              <a:rPr lang="fr-FR" sz="2000" dirty="0" err="1"/>
              <a:t>bʀɔkœʀ</a:t>
            </a:r>
            <a:r>
              <a:rPr lang="fr-FR" sz="2000" dirty="0"/>
              <a:t>] </a:t>
            </a:r>
            <a:r>
              <a:rPr lang="fr-FR" sz="2000" b="1" dirty="0"/>
              <a:t>n. m.</a:t>
            </a:r>
            <a:r>
              <a:rPr lang="fr-FR" sz="2000" dirty="0"/>
              <a:t>, 1980 (PR) littéralement « courtier », 1. Opérateur sur les places financières anglo-saxonnes </a:t>
            </a:r>
            <a:r>
              <a:rPr lang="mk-MK" sz="2000" dirty="0"/>
              <a:t>2. </a:t>
            </a:r>
            <a:r>
              <a:rPr lang="fr-FR" sz="2000" i="1" dirty="0"/>
              <a:t>Par extension</a:t>
            </a:r>
            <a:r>
              <a:rPr lang="fr-FR" sz="2000" dirty="0"/>
              <a:t>, Intermédiaire dans des opérations financières, commerciales (PR), </a:t>
            </a:r>
            <a:r>
              <a:rPr lang="fr-FR" sz="2000" i="1" dirty="0"/>
              <a:t>Les Chinois n'ont, toutefois, pas encore pris pleinement conscience de leur capacité d'attirer des capitaux - encore que les mieux informés n'hésitent pas à tenter de se faire coter à New York, par l'entremise des grands </a:t>
            </a:r>
            <a:r>
              <a:rPr lang="fr-FR" sz="2000" dirty="0"/>
              <a:t>brokers</a:t>
            </a:r>
            <a:r>
              <a:rPr lang="fr-FR" sz="2000" i="1" dirty="0"/>
              <a:t> ou des cabinets d'audit américains</a:t>
            </a:r>
            <a:r>
              <a:rPr lang="fr-FR" sz="2000" dirty="0"/>
              <a:t> (</a:t>
            </a:r>
            <a:r>
              <a:rPr lang="fr-FR" sz="2000" i="1" dirty="0"/>
              <a:t>Le capital passe-muraille</a:t>
            </a:r>
            <a:r>
              <a:rPr lang="fr-FR" sz="2000" dirty="0"/>
              <a:t>, 22 juillet 1993, </a:t>
            </a:r>
            <a:r>
              <a:rPr lang="fr-FR" sz="2000" i="1" dirty="0"/>
              <a:t>L’Express</a:t>
            </a:r>
            <a:r>
              <a:rPr lang="fr-FR" sz="2000" dirty="0"/>
              <a:t>), Emprunt culturel peu utile. Le </a:t>
            </a:r>
            <a:r>
              <a:rPr lang="fr-FR" sz="2000" i="1" dirty="0"/>
              <a:t>Journal Officiel</a:t>
            </a:r>
            <a:r>
              <a:rPr lang="fr-FR" sz="2000" dirty="0"/>
              <a:t> du 28 juillet 2001 recommande </a:t>
            </a:r>
            <a:r>
              <a:rPr lang="fr-FR" sz="2000" i="1" dirty="0"/>
              <a:t>courtier</a:t>
            </a:r>
            <a:r>
              <a:rPr lang="fr-FR" sz="2000" dirty="0"/>
              <a:t>, n. m., </a:t>
            </a:r>
            <a:r>
              <a:rPr lang="mk-MK" sz="2000" dirty="0"/>
              <a:t>(PR, MAF, DAC, GDA, PL, </a:t>
            </a:r>
            <a:r>
              <a:rPr lang="mk-MK" sz="2000" dirty="0" err="1"/>
              <a:t>L’Express</a:t>
            </a:r>
            <a:r>
              <a:rPr lang="mk-MK" sz="2000" dirty="0"/>
              <a:t>).</a:t>
            </a:r>
            <a:endParaRPr lang="en-US" sz="2000" dirty="0"/>
          </a:p>
        </p:txBody>
      </p:sp>
    </p:spTree>
    <p:extLst>
      <p:ext uri="{BB962C8B-B14F-4D97-AF65-F5344CB8AC3E}">
        <p14:creationId xmlns:p14="http://schemas.microsoft.com/office/powerpoint/2010/main" val="923750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err="1"/>
              <a:t>брокер</a:t>
            </a:r>
            <a:r>
              <a:rPr lang="fr-FR" b="1" dirty="0"/>
              <a:t> n. m.</a:t>
            </a:r>
            <a:endParaRPr lang="en-US" dirty="0"/>
          </a:p>
        </p:txBody>
      </p:sp>
      <p:sp>
        <p:nvSpPr>
          <p:cNvPr id="3" name="Content Placeholder 2"/>
          <p:cNvSpPr>
            <a:spLocks noGrp="1"/>
          </p:cNvSpPr>
          <p:nvPr>
            <p:ph idx="1"/>
          </p:nvPr>
        </p:nvSpPr>
        <p:spPr/>
        <p:txBody>
          <a:bodyPr>
            <a:normAutofit/>
          </a:bodyPr>
          <a:lstStyle/>
          <a:p>
            <a:pPr algn="just"/>
            <a:r>
              <a:rPr lang="fr-FR" sz="2400" b="1" dirty="0" err="1"/>
              <a:t>брокер</a:t>
            </a:r>
            <a:r>
              <a:rPr lang="fr-FR" sz="2400" b="1" dirty="0"/>
              <a:t> n. m</a:t>
            </a:r>
            <a:r>
              <a:rPr lang="fr-FR" sz="2400" b="1" dirty="0" smtClean="0"/>
              <a:t>. </a:t>
            </a:r>
            <a:r>
              <a:rPr lang="fr-FR" sz="2400" dirty="0" err="1" smtClean="0"/>
              <a:t>Тој</a:t>
            </a:r>
            <a:r>
              <a:rPr lang="fr-FR" sz="2400" dirty="0" smtClean="0"/>
              <a:t> </a:t>
            </a:r>
            <a:r>
              <a:rPr lang="fr-FR" sz="2400" dirty="0" err="1"/>
              <a:t>што</a:t>
            </a:r>
            <a:r>
              <a:rPr lang="fr-FR" sz="2400" dirty="0"/>
              <a:t> </a:t>
            </a:r>
            <a:r>
              <a:rPr lang="fr-FR" sz="2400" dirty="0" err="1"/>
              <a:t>ги</a:t>
            </a:r>
            <a:r>
              <a:rPr lang="fr-FR" sz="2400" dirty="0"/>
              <a:t> </a:t>
            </a:r>
            <a:r>
              <a:rPr lang="fr-FR" sz="2400" dirty="0" err="1"/>
              <a:t>следи</a:t>
            </a:r>
            <a:r>
              <a:rPr lang="fr-FR" sz="2400" dirty="0"/>
              <a:t> </a:t>
            </a:r>
            <a:r>
              <a:rPr lang="fr-FR" sz="2400" dirty="0" err="1"/>
              <a:t>движењата</a:t>
            </a:r>
            <a:r>
              <a:rPr lang="fr-FR" sz="2400" dirty="0"/>
              <a:t> </a:t>
            </a:r>
            <a:r>
              <a:rPr lang="fr-FR" sz="2400" dirty="0" err="1"/>
              <a:t>на</a:t>
            </a:r>
            <a:r>
              <a:rPr lang="fr-FR" sz="2400" dirty="0"/>
              <a:t> </a:t>
            </a:r>
            <a:r>
              <a:rPr lang="fr-FR" sz="2400" dirty="0" err="1"/>
              <a:t>берзата</a:t>
            </a:r>
            <a:r>
              <a:rPr lang="fr-FR" sz="2400" dirty="0"/>
              <a:t>, </a:t>
            </a:r>
            <a:r>
              <a:rPr lang="fr-FR" sz="2400" dirty="0" err="1"/>
              <a:t>што</a:t>
            </a:r>
            <a:r>
              <a:rPr lang="fr-FR" sz="2400" dirty="0"/>
              <a:t> </a:t>
            </a:r>
            <a:r>
              <a:rPr lang="fr-FR" sz="2400" dirty="0" err="1"/>
              <a:t>тргува</a:t>
            </a:r>
            <a:r>
              <a:rPr lang="fr-FR" sz="2400" dirty="0"/>
              <a:t> </a:t>
            </a:r>
            <a:r>
              <a:rPr lang="fr-FR" sz="2400" dirty="0" err="1"/>
              <a:t>со</a:t>
            </a:r>
            <a:r>
              <a:rPr lang="fr-FR" sz="2400" dirty="0"/>
              <a:t> </a:t>
            </a:r>
            <a:r>
              <a:rPr lang="fr-FR" sz="2400" dirty="0" err="1"/>
              <a:t>вредносни</a:t>
            </a:r>
            <a:r>
              <a:rPr lang="fr-FR" sz="2400" dirty="0"/>
              <a:t> </a:t>
            </a:r>
            <a:r>
              <a:rPr lang="fr-FR" sz="2400" dirty="0" err="1"/>
              <a:t>хартии</a:t>
            </a:r>
            <a:r>
              <a:rPr lang="fr-FR" sz="2400" dirty="0"/>
              <a:t> и </a:t>
            </a:r>
            <a:r>
              <a:rPr lang="fr-FR" sz="2400" dirty="0" err="1"/>
              <a:t>посредува</a:t>
            </a:r>
            <a:r>
              <a:rPr lang="fr-FR" sz="2400" dirty="0"/>
              <a:t> </a:t>
            </a:r>
            <a:r>
              <a:rPr lang="fr-FR" sz="2400" dirty="0" err="1"/>
              <a:t>во</a:t>
            </a:r>
            <a:r>
              <a:rPr lang="fr-FR" sz="2400" dirty="0"/>
              <a:t> </a:t>
            </a:r>
            <a:r>
              <a:rPr lang="fr-FR" sz="2400" dirty="0" err="1"/>
              <a:t>берзанските</a:t>
            </a:r>
            <a:r>
              <a:rPr lang="fr-FR" sz="2400" dirty="0"/>
              <a:t> </a:t>
            </a:r>
            <a:r>
              <a:rPr lang="fr-FR" sz="2400" dirty="0" err="1"/>
              <a:t>работи</a:t>
            </a:r>
            <a:r>
              <a:rPr lang="mk-MK" sz="2400" dirty="0"/>
              <a:t> </a:t>
            </a:r>
            <a:r>
              <a:rPr lang="mk-MK" sz="2400" dirty="0" smtClean="0"/>
              <a:t>(ТРМЈ</a:t>
            </a:r>
            <a:r>
              <a:rPr lang="en-US" sz="2400" dirty="0" smtClean="0"/>
              <a:t> (</a:t>
            </a:r>
            <a:r>
              <a:rPr lang="mk-MK" sz="2400" dirty="0" smtClean="0"/>
              <a:t>2003</a:t>
            </a:r>
            <a:r>
              <a:rPr lang="en-US" sz="2400" dirty="0" smtClean="0"/>
              <a:t>)</a:t>
            </a:r>
            <a:r>
              <a:rPr lang="mk-MK" sz="2400" dirty="0" smtClean="0"/>
              <a:t>: 187</a:t>
            </a:r>
            <a:r>
              <a:rPr lang="en-US" sz="2400" dirty="0" smtClean="0"/>
              <a:t>, </a:t>
            </a:r>
            <a:r>
              <a:rPr lang="mk-MK" sz="2400" dirty="0" smtClean="0"/>
              <a:t>ДРМЈ), </a:t>
            </a:r>
            <a:r>
              <a:rPr lang="en-US" sz="2400" i="1" dirty="0" err="1"/>
              <a:t>Тоа</a:t>
            </a:r>
            <a:r>
              <a:rPr lang="en-US" sz="2400" i="1" dirty="0"/>
              <a:t> </a:t>
            </a:r>
            <a:r>
              <a:rPr lang="en-US" sz="2400" i="1" dirty="0" err="1"/>
              <a:t>ќе</a:t>
            </a:r>
            <a:r>
              <a:rPr lang="en-US" sz="2400" i="1" dirty="0"/>
              <a:t> </a:t>
            </a:r>
            <a:r>
              <a:rPr lang="en-US" sz="2400" i="1" dirty="0" err="1"/>
              <a:t>се</a:t>
            </a:r>
            <a:r>
              <a:rPr lang="en-US" sz="2400" i="1" dirty="0"/>
              <a:t> </a:t>
            </a:r>
            <a:r>
              <a:rPr lang="en-US" sz="2400" i="1" dirty="0" err="1"/>
              <a:t>овозможи</a:t>
            </a:r>
            <a:r>
              <a:rPr lang="en-US" sz="2400" i="1" dirty="0"/>
              <a:t> </a:t>
            </a:r>
            <a:r>
              <a:rPr lang="en-US" sz="2400" i="1" dirty="0" err="1"/>
              <a:t>преку</a:t>
            </a:r>
            <a:r>
              <a:rPr lang="en-US" sz="2400" i="1" dirty="0"/>
              <a:t> </a:t>
            </a:r>
            <a:r>
              <a:rPr lang="en-US" sz="2400" i="1" dirty="0" err="1"/>
              <a:t>создавање</a:t>
            </a:r>
            <a:r>
              <a:rPr lang="en-US" sz="2400" i="1" dirty="0"/>
              <a:t> </a:t>
            </a:r>
            <a:r>
              <a:rPr lang="en-US" sz="2400" i="1" dirty="0" err="1"/>
              <a:t>централизиран</a:t>
            </a:r>
            <a:r>
              <a:rPr lang="en-US" sz="2400" i="1" dirty="0"/>
              <a:t> </a:t>
            </a:r>
            <a:r>
              <a:rPr lang="en-US" sz="2400" i="1" dirty="0" err="1"/>
              <a:t>софтвер</a:t>
            </a:r>
            <a:r>
              <a:rPr lang="en-US" sz="2400" i="1" dirty="0"/>
              <a:t> </a:t>
            </a:r>
            <a:r>
              <a:rPr lang="en-US" sz="2400" i="1" dirty="0" err="1"/>
              <a:t>за</a:t>
            </a:r>
            <a:r>
              <a:rPr lang="en-US" sz="2400" i="1" dirty="0"/>
              <a:t> </a:t>
            </a:r>
            <a:r>
              <a:rPr lang="en-US" sz="2400" i="1" dirty="0" err="1"/>
              <a:t>пренасочување</a:t>
            </a:r>
            <a:r>
              <a:rPr lang="en-US" sz="2400" i="1" dirty="0"/>
              <a:t> </a:t>
            </a:r>
            <a:r>
              <a:rPr lang="en-US" sz="2400" i="1" dirty="0" err="1"/>
              <a:t>на</a:t>
            </a:r>
            <a:r>
              <a:rPr lang="en-US" sz="2400" i="1" dirty="0"/>
              <a:t> </a:t>
            </a:r>
            <a:r>
              <a:rPr lang="en-US" sz="2400" i="1" dirty="0" err="1"/>
              <a:t>налози</a:t>
            </a:r>
            <a:r>
              <a:rPr lang="en-US" sz="2400" i="1" dirty="0"/>
              <a:t> </a:t>
            </a:r>
            <a:r>
              <a:rPr lang="en-US" sz="2400" i="1" dirty="0" err="1"/>
              <a:t>за</a:t>
            </a:r>
            <a:r>
              <a:rPr lang="en-US" sz="2400" i="1" dirty="0"/>
              <a:t> </a:t>
            </a:r>
            <a:r>
              <a:rPr lang="en-US" sz="2400" i="1" dirty="0" err="1"/>
              <a:t>тргување</a:t>
            </a:r>
            <a:r>
              <a:rPr lang="fr-FR" sz="2400" i="1" dirty="0"/>
              <a:t>, </a:t>
            </a:r>
            <a:r>
              <a:rPr lang="en-US" sz="2400" i="1" dirty="0" err="1"/>
              <a:t>со</a:t>
            </a:r>
            <a:r>
              <a:rPr lang="en-US" sz="2400" i="1" dirty="0"/>
              <a:t> </a:t>
            </a:r>
            <a:r>
              <a:rPr lang="en-US" sz="2400" i="1" dirty="0" err="1"/>
              <a:t>кој</a:t>
            </a:r>
            <a:r>
              <a:rPr lang="en-US" sz="2400" i="1" dirty="0"/>
              <a:t> </a:t>
            </a:r>
            <a:r>
              <a:rPr lang="en-US" sz="2400" dirty="0" err="1"/>
              <a:t>брокерите</a:t>
            </a:r>
            <a:r>
              <a:rPr lang="en-US" sz="2400" i="1" dirty="0"/>
              <a:t> </a:t>
            </a:r>
            <a:r>
              <a:rPr lang="en-US" sz="2400" i="1" dirty="0" err="1"/>
              <a:t>од</a:t>
            </a:r>
            <a:r>
              <a:rPr lang="en-US" sz="2400" i="1" dirty="0"/>
              <a:t> </a:t>
            </a:r>
            <a:r>
              <a:rPr lang="en-US" sz="2400" i="1" dirty="0" err="1"/>
              <a:t>трите</a:t>
            </a:r>
            <a:r>
              <a:rPr lang="en-US" sz="2400" i="1" dirty="0"/>
              <a:t> </a:t>
            </a:r>
            <a:r>
              <a:rPr lang="en-US" sz="2400" i="1" dirty="0" err="1"/>
              <a:t>земји</a:t>
            </a:r>
            <a:r>
              <a:rPr lang="en-US" sz="2400" i="1" dirty="0"/>
              <a:t> </a:t>
            </a:r>
            <a:r>
              <a:rPr lang="en-US" sz="2400" i="1" dirty="0" err="1"/>
              <a:t>ќе</a:t>
            </a:r>
            <a:r>
              <a:rPr lang="en-US" sz="2400" i="1" dirty="0"/>
              <a:t> </a:t>
            </a:r>
            <a:r>
              <a:rPr lang="en-US" sz="2400" i="1" dirty="0" err="1"/>
              <a:t>се</a:t>
            </a:r>
            <a:r>
              <a:rPr lang="en-US" sz="2400" i="1" dirty="0"/>
              <a:t> </a:t>
            </a:r>
            <a:r>
              <a:rPr lang="en-US" sz="2400" i="1" dirty="0" err="1"/>
              <a:t>поврзат</a:t>
            </a:r>
            <a:r>
              <a:rPr lang="en-US" sz="2400" i="1" dirty="0"/>
              <a:t> </a:t>
            </a:r>
            <a:r>
              <a:rPr lang="en-US" sz="2400" i="1" dirty="0" err="1"/>
              <a:t>директно</a:t>
            </a:r>
            <a:r>
              <a:rPr lang="fr-FR" sz="2400" i="1" dirty="0"/>
              <a:t>, </a:t>
            </a:r>
            <a:r>
              <a:rPr lang="en-US" sz="2400" i="1" dirty="0" err="1"/>
              <a:t>односно</a:t>
            </a:r>
            <a:r>
              <a:rPr lang="en-US" sz="2400" i="1" dirty="0"/>
              <a:t> </a:t>
            </a:r>
            <a:r>
              <a:rPr lang="en-US" sz="2400" i="1" dirty="0" err="1"/>
              <a:t>ќе</a:t>
            </a:r>
            <a:r>
              <a:rPr lang="en-US" sz="2400" i="1" dirty="0"/>
              <a:t> </a:t>
            </a:r>
            <a:r>
              <a:rPr lang="en-US" sz="2400" i="1" dirty="0" err="1"/>
              <a:t>може</a:t>
            </a:r>
            <a:r>
              <a:rPr lang="en-US" sz="2400" i="1" dirty="0"/>
              <a:t> </a:t>
            </a:r>
            <a:r>
              <a:rPr lang="en-US" sz="2400" i="1" dirty="0" err="1"/>
              <a:t>да</a:t>
            </a:r>
            <a:r>
              <a:rPr lang="en-US" sz="2400" i="1" dirty="0"/>
              <a:t> </a:t>
            </a:r>
            <a:r>
              <a:rPr lang="en-US" sz="2400" i="1" dirty="0" err="1"/>
              <a:t>комуницираат</a:t>
            </a:r>
            <a:r>
              <a:rPr lang="en-US" sz="2400" i="1" dirty="0"/>
              <a:t> </a:t>
            </a:r>
            <a:r>
              <a:rPr lang="en-US" sz="2400" dirty="0" err="1"/>
              <a:t>брокер</a:t>
            </a:r>
            <a:r>
              <a:rPr lang="en-US" sz="2400" i="1" dirty="0"/>
              <a:t> </a:t>
            </a:r>
            <a:r>
              <a:rPr lang="en-US" sz="2400" i="1" dirty="0" err="1"/>
              <a:t>со</a:t>
            </a:r>
            <a:r>
              <a:rPr lang="en-US" sz="2400" i="1" dirty="0"/>
              <a:t> </a:t>
            </a:r>
            <a:r>
              <a:rPr lang="en-US" sz="2400" dirty="0" err="1"/>
              <a:t>брокер</a:t>
            </a:r>
            <a:r>
              <a:rPr lang="fr-FR" sz="2400" i="1" dirty="0"/>
              <a:t>, </a:t>
            </a:r>
            <a:r>
              <a:rPr lang="en-US" sz="2400" i="1" dirty="0" err="1"/>
              <a:t>како</a:t>
            </a:r>
            <a:r>
              <a:rPr lang="en-US" sz="2400" i="1" dirty="0"/>
              <a:t> и </a:t>
            </a:r>
            <a:r>
              <a:rPr lang="en-US" sz="2400" i="1" dirty="0" err="1"/>
              <a:t>да</a:t>
            </a:r>
            <a:r>
              <a:rPr lang="en-US" sz="2400" i="1" dirty="0"/>
              <a:t> </a:t>
            </a:r>
            <a:r>
              <a:rPr lang="en-US" sz="2400" i="1" dirty="0" err="1"/>
              <a:t>разменуваат</a:t>
            </a:r>
            <a:r>
              <a:rPr lang="en-US" sz="2400" i="1" dirty="0"/>
              <a:t> </a:t>
            </a:r>
            <a:r>
              <a:rPr lang="en-US" sz="2400" i="1" dirty="0" err="1"/>
              <a:t>налози</a:t>
            </a:r>
            <a:r>
              <a:rPr lang="en-US" sz="2400" i="1" dirty="0"/>
              <a:t> </a:t>
            </a:r>
            <a:r>
              <a:rPr lang="en-US" sz="2400" i="1" dirty="0" err="1"/>
              <a:t>за</a:t>
            </a:r>
            <a:r>
              <a:rPr lang="en-US" sz="2400" i="1" dirty="0"/>
              <a:t> </a:t>
            </a:r>
            <a:r>
              <a:rPr lang="en-US" sz="2400" i="1" dirty="0" err="1"/>
              <a:t>тргување</a:t>
            </a:r>
            <a:r>
              <a:rPr lang="en-US" sz="2400" i="1" dirty="0"/>
              <a:t> </a:t>
            </a:r>
            <a:r>
              <a:rPr lang="en-US" sz="2400" i="1" dirty="0" err="1"/>
              <a:t>од</a:t>
            </a:r>
            <a:r>
              <a:rPr lang="en-US" sz="2400" i="1" dirty="0"/>
              <a:t> </a:t>
            </a:r>
            <a:r>
              <a:rPr lang="en-US" sz="2400" i="1" dirty="0" err="1"/>
              <a:t>нивните</a:t>
            </a:r>
            <a:r>
              <a:rPr lang="en-US" sz="2400" i="1" dirty="0"/>
              <a:t> </a:t>
            </a:r>
            <a:r>
              <a:rPr lang="en-US" sz="2400" i="1" dirty="0" err="1"/>
              <a:t>клиенти</a:t>
            </a:r>
            <a:r>
              <a:rPr lang="fr-FR" sz="2400" dirty="0"/>
              <a:t>.</a:t>
            </a:r>
            <a:r>
              <a:rPr lang="mk-MK" sz="2400" dirty="0"/>
              <a:t> (</a:t>
            </a:r>
            <a:r>
              <a:rPr lang="mk-MK" sz="2400" i="1" dirty="0" smtClean="0"/>
              <a:t>Берзански преглед</a:t>
            </a:r>
            <a:r>
              <a:rPr lang="mk-MK" sz="2400" dirty="0" smtClean="0"/>
              <a:t>, </a:t>
            </a:r>
            <a:r>
              <a:rPr lang="mk-MK" sz="2400" dirty="0"/>
              <a:t>24.04.2015, </a:t>
            </a:r>
            <a:r>
              <a:rPr lang="mk-MK" sz="2400" i="1" dirty="0"/>
              <a:t>Утрински весник</a:t>
            </a:r>
            <a:r>
              <a:rPr lang="mk-MK" sz="2400" dirty="0"/>
              <a:t>).</a:t>
            </a:r>
            <a:endParaRPr lang="en-US" sz="2400" dirty="0"/>
          </a:p>
        </p:txBody>
      </p:sp>
    </p:spTree>
    <p:extLst>
      <p:ext uri="{BB962C8B-B14F-4D97-AF65-F5344CB8AC3E}">
        <p14:creationId xmlns:p14="http://schemas.microsoft.com/office/powerpoint/2010/main" val="5461715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t>leasing</a:t>
            </a:r>
            <a:r>
              <a:rPr lang="fr-FR" dirty="0"/>
              <a:t> [</a:t>
            </a:r>
            <a:r>
              <a:rPr lang="fr-FR" dirty="0" err="1"/>
              <a:t>liziŋ</a:t>
            </a:r>
            <a:r>
              <a:rPr lang="fr-FR" dirty="0"/>
              <a:t>] </a:t>
            </a:r>
            <a:r>
              <a:rPr lang="fr-FR" b="1" dirty="0"/>
              <a:t>n. m.</a:t>
            </a:r>
            <a:r>
              <a:rPr lang="fr-FR" dirty="0"/>
              <a:t>, </a:t>
            </a:r>
            <a:endParaRPr lang="en-US" dirty="0"/>
          </a:p>
        </p:txBody>
      </p:sp>
      <p:sp>
        <p:nvSpPr>
          <p:cNvPr id="3" name="Content Placeholder 2"/>
          <p:cNvSpPr>
            <a:spLocks noGrp="1"/>
          </p:cNvSpPr>
          <p:nvPr>
            <p:ph idx="1"/>
          </p:nvPr>
        </p:nvSpPr>
        <p:spPr/>
        <p:txBody>
          <a:bodyPr>
            <a:normAutofit fontScale="85000" lnSpcReduction="10000"/>
          </a:bodyPr>
          <a:lstStyle/>
          <a:p>
            <a:pPr algn="just"/>
            <a:r>
              <a:rPr lang="fr-FR" b="1" dirty="0"/>
              <a:t>leasing</a:t>
            </a:r>
            <a:r>
              <a:rPr lang="fr-FR" dirty="0"/>
              <a:t> [</a:t>
            </a:r>
            <a:r>
              <a:rPr lang="fr-FR" dirty="0" err="1"/>
              <a:t>liziŋ</a:t>
            </a:r>
            <a:r>
              <a:rPr lang="fr-FR" dirty="0"/>
              <a:t>] </a:t>
            </a:r>
            <a:r>
              <a:rPr lang="fr-FR" b="1" dirty="0"/>
              <a:t>n. m.</a:t>
            </a:r>
            <a:r>
              <a:rPr lang="fr-FR" dirty="0"/>
              <a:t>, 1963 (PR, RDHLF, DAH, TLF), emprunt d’un néologisme américain, apparu en 1952 dans la dénomination d’une société, </a:t>
            </a:r>
            <a:r>
              <a:rPr lang="fr-FR" i="1" dirty="0"/>
              <a:t>The U. S. Leasing Corporation</a:t>
            </a:r>
            <a:r>
              <a:rPr lang="fr-FR" dirty="0"/>
              <a:t> « Société de location des Etats-Unis », littéralement « location de bail, location à bail », de </a:t>
            </a:r>
            <a:r>
              <a:rPr lang="fr-FR" i="1" dirty="0"/>
              <a:t>to </a:t>
            </a:r>
            <a:r>
              <a:rPr lang="fr-FR" i="1" dirty="0" err="1"/>
              <a:t>lease</a:t>
            </a:r>
            <a:r>
              <a:rPr lang="fr-FR" dirty="0"/>
              <a:t> « louer, donner en location, donner à bail » qui est issu, dans un emploi spécialisé de l’anglo-normand correspondant à l’ancien français </a:t>
            </a:r>
            <a:r>
              <a:rPr lang="fr-FR" i="1" dirty="0" err="1"/>
              <a:t>lesser</a:t>
            </a:r>
            <a:r>
              <a:rPr lang="fr-FR" dirty="0"/>
              <a:t>, </a:t>
            </a:r>
            <a:r>
              <a:rPr lang="fr-FR" i="1" dirty="0" err="1"/>
              <a:t>laissier</a:t>
            </a:r>
            <a:r>
              <a:rPr lang="fr-FR" dirty="0"/>
              <a:t>, français moderne </a:t>
            </a:r>
            <a:r>
              <a:rPr lang="fr-FR" i="1" dirty="0"/>
              <a:t>laisser</a:t>
            </a:r>
            <a:r>
              <a:rPr lang="fr-FR" dirty="0"/>
              <a:t>, Location (avec achat en option, au terme d'une période déterminée) de biens d'équipement à une société financière qui se charge de l'investissement (PR), </a:t>
            </a:r>
            <a:r>
              <a:rPr lang="fr-FR" i="1" dirty="0"/>
              <a:t>Instauré en France à la fin de 1967, le crédit-bail complète les opérations de </a:t>
            </a:r>
            <a:r>
              <a:rPr lang="fr-FR" dirty="0"/>
              <a:t>« leasing » </a:t>
            </a:r>
            <a:r>
              <a:rPr lang="fr-FR" i="1" dirty="0"/>
              <a:t>location de matériel, qui depuis sept ans se sont fortement développées </a:t>
            </a:r>
            <a:r>
              <a:rPr lang="fr-FR" dirty="0"/>
              <a:t>(</a:t>
            </a:r>
            <a:r>
              <a:rPr lang="fr-FR" i="1" dirty="0"/>
              <a:t>Le monde, </a:t>
            </a:r>
            <a:r>
              <a:rPr lang="fr-FR" dirty="0"/>
              <a:t>25 mai 1969, p. 30, col. 2 </a:t>
            </a:r>
            <a:r>
              <a:rPr lang="fr-FR" dirty="0" err="1"/>
              <a:t>ds</a:t>
            </a:r>
            <a:r>
              <a:rPr lang="fr-FR" dirty="0"/>
              <a:t> GILB. 1971) (TLF), </a:t>
            </a:r>
            <a:r>
              <a:rPr lang="fr-FR" dirty="0" err="1"/>
              <a:t>Réemprunt</a:t>
            </a:r>
            <a:r>
              <a:rPr lang="fr-FR" dirty="0"/>
              <a:t> partiel, spécialisé, snob et inutile. Le </a:t>
            </a:r>
            <a:r>
              <a:rPr lang="fr-FR" i="1" dirty="0"/>
              <a:t>Journal Officiel</a:t>
            </a:r>
            <a:r>
              <a:rPr lang="fr-FR" dirty="0"/>
              <a:t> du 22 septembre 2000 recommande </a:t>
            </a:r>
            <a:r>
              <a:rPr lang="fr-FR" i="1" dirty="0"/>
              <a:t>crédit-bail</a:t>
            </a:r>
            <a:r>
              <a:rPr lang="fr-FR" dirty="0"/>
              <a:t> n. m. (« terme générique », qui recouvre diverses techniques de </a:t>
            </a:r>
            <a:r>
              <a:rPr lang="fr-FR" i="1" dirty="0"/>
              <a:t>leasing</a:t>
            </a:r>
            <a:r>
              <a:rPr lang="fr-FR" dirty="0"/>
              <a:t>). Le </a:t>
            </a:r>
            <a:r>
              <a:rPr lang="fr-FR" i="1" dirty="0"/>
              <a:t>Journal Officiel</a:t>
            </a:r>
            <a:r>
              <a:rPr lang="fr-FR" dirty="0"/>
              <a:t> du 31 janvier 1990 recommande </a:t>
            </a:r>
            <a:r>
              <a:rPr lang="fr-FR" i="1" dirty="0"/>
              <a:t>location avec option d’achat</a:t>
            </a:r>
            <a:r>
              <a:rPr lang="fr-FR" dirty="0"/>
              <a:t>, ou </a:t>
            </a:r>
            <a:r>
              <a:rPr lang="fr-FR" i="1" dirty="0"/>
              <a:t>L.O.A.</a:t>
            </a:r>
            <a:r>
              <a:rPr lang="fr-FR" dirty="0"/>
              <a:t>, pour bien à « usage non-professionnel » qui tend à reculer au profit de </a:t>
            </a:r>
            <a:r>
              <a:rPr lang="fr-FR" i="1" dirty="0"/>
              <a:t>crédit bail</a:t>
            </a:r>
            <a:r>
              <a:rPr lang="fr-FR" dirty="0"/>
              <a:t>, plus transparent et beaucoup plus parlant. Le </a:t>
            </a:r>
            <a:r>
              <a:rPr lang="fr-FR" i="1" dirty="0"/>
              <a:t>Comité d'étude des Termes techniques français </a:t>
            </a:r>
            <a:r>
              <a:rPr lang="fr-FR" dirty="0"/>
              <a:t>propose comme équivalents français :</a:t>
            </a:r>
            <a:r>
              <a:rPr lang="fr-FR" i="1" dirty="0"/>
              <a:t> </a:t>
            </a:r>
            <a:r>
              <a:rPr lang="fr-FR" i="1" dirty="0" err="1"/>
              <a:t>prêt-bail</a:t>
            </a:r>
            <a:r>
              <a:rPr lang="fr-FR" dirty="0"/>
              <a:t>, n. m., </a:t>
            </a:r>
            <a:r>
              <a:rPr lang="fr-FR" i="1" dirty="0"/>
              <a:t>crédit-bail</a:t>
            </a:r>
            <a:r>
              <a:rPr lang="fr-FR" dirty="0"/>
              <a:t>, n. m. et</a:t>
            </a:r>
            <a:r>
              <a:rPr lang="fr-FR" i="1" dirty="0"/>
              <a:t> location-financement</a:t>
            </a:r>
            <a:r>
              <a:rPr lang="fr-FR" dirty="0"/>
              <a:t>, n. f. </a:t>
            </a:r>
            <a:r>
              <a:rPr lang="fr-FR" i="1" dirty="0"/>
              <a:t>Leasing</a:t>
            </a:r>
            <a:r>
              <a:rPr lang="fr-FR" dirty="0"/>
              <a:t>, terme superflu, auquel correspondait le substantif </a:t>
            </a:r>
            <a:r>
              <a:rPr lang="fr-FR" i="1" dirty="0" err="1"/>
              <a:t>lease</a:t>
            </a:r>
            <a:r>
              <a:rPr lang="fr-FR" dirty="0"/>
              <a:t>, n’a pas survécu en anglais. Il a été adopté en français où les emprunts de mots en </a:t>
            </a:r>
            <a:r>
              <a:rPr lang="fr-FR" i="1" dirty="0"/>
              <a:t>–</a:t>
            </a:r>
            <a:r>
              <a:rPr lang="fr-FR" i="1" dirty="0" err="1"/>
              <a:t>ing</a:t>
            </a:r>
            <a:r>
              <a:rPr lang="fr-FR" dirty="0"/>
              <a:t> sont fréquents, (PR, RDHLF, DADG, DAH, DAC, MAF, AA, PL, DMOE, TLF). </a:t>
            </a:r>
            <a:endParaRPr lang="en-US" dirty="0"/>
          </a:p>
        </p:txBody>
      </p:sp>
    </p:spTree>
    <p:extLst>
      <p:ext uri="{BB962C8B-B14F-4D97-AF65-F5344CB8AC3E}">
        <p14:creationId xmlns:p14="http://schemas.microsoft.com/office/powerpoint/2010/main" val="16968944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b="1" dirty="0"/>
              <a:t>лизинг</a:t>
            </a:r>
            <a:r>
              <a:rPr lang="fr-FR" b="1" dirty="0"/>
              <a:t> n. m</a:t>
            </a:r>
            <a:r>
              <a:rPr lang="fr-FR" b="1" dirty="0" smtClean="0"/>
              <a:t>.</a:t>
            </a:r>
            <a:r>
              <a:rPr lang="fr-FR" dirty="0" smtClean="0"/>
              <a:t> </a:t>
            </a:r>
            <a:endParaRPr lang="en-US" dirty="0"/>
          </a:p>
        </p:txBody>
      </p:sp>
      <p:sp>
        <p:nvSpPr>
          <p:cNvPr id="3" name="Content Placeholder 2"/>
          <p:cNvSpPr>
            <a:spLocks noGrp="1"/>
          </p:cNvSpPr>
          <p:nvPr>
            <p:ph idx="1"/>
          </p:nvPr>
        </p:nvSpPr>
        <p:spPr/>
        <p:txBody>
          <a:bodyPr>
            <a:normAutofit/>
          </a:bodyPr>
          <a:lstStyle/>
          <a:p>
            <a:pPr algn="just"/>
            <a:r>
              <a:rPr lang="mk-MK" sz="2400" b="1" dirty="0"/>
              <a:t>лизинг</a:t>
            </a:r>
            <a:r>
              <a:rPr lang="fr-FR" sz="2400" b="1" dirty="0"/>
              <a:t> n. m.</a:t>
            </a:r>
            <a:r>
              <a:rPr lang="fr-FR" sz="2400" dirty="0"/>
              <a:t> </a:t>
            </a:r>
            <a:r>
              <a:rPr lang="fr-FR" sz="2400" dirty="0" err="1"/>
              <a:t>Давање</a:t>
            </a:r>
            <a:r>
              <a:rPr lang="fr-FR" sz="2400" dirty="0"/>
              <a:t> </a:t>
            </a:r>
            <a:r>
              <a:rPr lang="fr-FR" sz="2400" dirty="0" err="1"/>
              <a:t>под</a:t>
            </a:r>
            <a:r>
              <a:rPr lang="fr-FR" sz="2400" dirty="0"/>
              <a:t> </a:t>
            </a:r>
            <a:r>
              <a:rPr lang="fr-FR" sz="2400" dirty="0" err="1"/>
              <a:t>наем</a:t>
            </a:r>
            <a:r>
              <a:rPr lang="fr-FR" sz="2400" dirty="0"/>
              <a:t> </a:t>
            </a:r>
            <a:r>
              <a:rPr lang="fr-FR" sz="2400" dirty="0" err="1"/>
              <a:t>средства</a:t>
            </a:r>
            <a:r>
              <a:rPr lang="fr-FR" sz="2400" dirty="0"/>
              <a:t> </a:t>
            </a:r>
            <a:r>
              <a:rPr lang="fr-FR" sz="2400" dirty="0" err="1"/>
              <a:t>за</a:t>
            </a:r>
            <a:r>
              <a:rPr lang="fr-FR" sz="2400" dirty="0"/>
              <a:t> </a:t>
            </a:r>
            <a:r>
              <a:rPr lang="fr-FR" sz="2400" dirty="0" err="1"/>
              <a:t>производство</a:t>
            </a:r>
            <a:r>
              <a:rPr lang="fr-FR" sz="2400" dirty="0"/>
              <a:t> </a:t>
            </a:r>
            <a:r>
              <a:rPr lang="fr-FR" sz="2400" dirty="0" err="1"/>
              <a:t>со</a:t>
            </a:r>
            <a:r>
              <a:rPr lang="fr-FR" sz="2400" dirty="0"/>
              <a:t> </a:t>
            </a:r>
            <a:r>
              <a:rPr lang="fr-FR" sz="2400" dirty="0" err="1"/>
              <a:t>можност</a:t>
            </a:r>
            <a:r>
              <a:rPr lang="fr-FR" sz="2400" dirty="0"/>
              <a:t> </a:t>
            </a:r>
            <a:r>
              <a:rPr lang="fr-FR" sz="2400" dirty="0" err="1"/>
              <a:t>да</a:t>
            </a:r>
            <a:r>
              <a:rPr lang="fr-FR" sz="2400" dirty="0"/>
              <a:t> </a:t>
            </a:r>
            <a:r>
              <a:rPr lang="fr-FR" sz="2400" dirty="0" err="1"/>
              <a:t>бидат</a:t>
            </a:r>
            <a:r>
              <a:rPr lang="fr-FR" sz="2400" dirty="0"/>
              <a:t> </a:t>
            </a:r>
            <a:r>
              <a:rPr lang="fr-FR" sz="2400" dirty="0" err="1"/>
              <a:t>откупени</a:t>
            </a:r>
            <a:r>
              <a:rPr lang="fr-FR" sz="2400" dirty="0"/>
              <a:t> </a:t>
            </a:r>
            <a:r>
              <a:rPr lang="fr-FR" sz="2400" dirty="0" err="1"/>
              <a:t>во</a:t>
            </a:r>
            <a:r>
              <a:rPr lang="fr-FR" sz="2400" dirty="0"/>
              <a:t> </a:t>
            </a:r>
            <a:r>
              <a:rPr lang="fr-FR" sz="2400" dirty="0" err="1"/>
              <a:t>определен</a:t>
            </a:r>
            <a:r>
              <a:rPr lang="fr-FR" sz="2400" dirty="0"/>
              <a:t> </a:t>
            </a:r>
            <a:r>
              <a:rPr lang="fr-FR" sz="2400" dirty="0" err="1"/>
              <a:t>период</a:t>
            </a:r>
            <a:r>
              <a:rPr lang="fr-FR" sz="2400" dirty="0"/>
              <a:t>. </a:t>
            </a:r>
            <a:r>
              <a:rPr lang="fr-FR" sz="2400" dirty="0" smtClean="0"/>
              <a:t>(</a:t>
            </a:r>
            <a:r>
              <a:rPr lang="mk-MK" sz="2400" dirty="0"/>
              <a:t>ТРМЈ </a:t>
            </a:r>
            <a:r>
              <a:rPr lang="mk-MK" sz="2400" dirty="0">
                <a:solidFill>
                  <a:schemeClr val="tx1"/>
                </a:solidFill>
              </a:rPr>
              <a:t>(2006)</a:t>
            </a:r>
            <a:r>
              <a:rPr lang="mk-MK" sz="2400" dirty="0"/>
              <a:t>: 44</a:t>
            </a:r>
            <a:r>
              <a:rPr lang="mk-MK" sz="2400" dirty="0" smtClean="0"/>
              <a:t>,</a:t>
            </a:r>
            <a:r>
              <a:rPr lang="en-US" sz="2400" dirty="0" smtClean="0"/>
              <a:t> </a:t>
            </a:r>
            <a:r>
              <a:rPr lang="mk-MK" sz="2400" dirty="0" smtClean="0"/>
              <a:t>ДРМЈ</a:t>
            </a:r>
            <a:r>
              <a:rPr lang="mk-MK" sz="2400" dirty="0"/>
              <a:t>), </a:t>
            </a:r>
            <a:r>
              <a:rPr lang="mk-MK" sz="2400" i="1" dirty="0"/>
              <a:t>Овој инструмент за обезбедување на наплата не е потребен и кај </a:t>
            </a:r>
            <a:r>
              <a:rPr lang="mk-MK" sz="2400" i="1" dirty="0" err="1"/>
              <a:t>должничко-доверителски</a:t>
            </a:r>
            <a:r>
              <a:rPr lang="mk-MK" sz="2400" i="1" dirty="0"/>
              <a:t> односи со банки, осигурителни и </a:t>
            </a:r>
            <a:r>
              <a:rPr lang="mk-MK" sz="2400" dirty="0"/>
              <a:t>лизинг</a:t>
            </a:r>
            <a:r>
              <a:rPr lang="mk-MK" sz="2400" i="1" dirty="0"/>
              <a:t> компании.</a:t>
            </a:r>
            <a:r>
              <a:rPr lang="fr-FR" sz="2400" dirty="0"/>
              <a:t> (</a:t>
            </a:r>
            <a:r>
              <a:rPr lang="fr-FR" sz="2400" i="1" dirty="0"/>
              <a:t>ЗАДОЛЖИТЕЛНАТА ЗАДОЛЖНИЦА ОДЛОЖЕНА ЗА 1 АПРИЛ</a:t>
            </a:r>
            <a:r>
              <a:rPr lang="fr-FR" sz="2400" dirty="0"/>
              <a:t>, 18.12.2014, </a:t>
            </a:r>
            <a:r>
              <a:rPr lang="fr-FR" sz="2400" i="1" dirty="0"/>
              <a:t>ВЕСТ</a:t>
            </a:r>
            <a:r>
              <a:rPr lang="fr-FR" sz="2400" dirty="0"/>
              <a:t>).</a:t>
            </a:r>
            <a:endParaRPr lang="en-US" sz="2400" dirty="0"/>
          </a:p>
        </p:txBody>
      </p:sp>
    </p:spTree>
    <p:extLst>
      <p:ext uri="{BB962C8B-B14F-4D97-AF65-F5344CB8AC3E}">
        <p14:creationId xmlns:p14="http://schemas.microsoft.com/office/powerpoint/2010/main" val="36752170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Conclusion</a:t>
            </a:r>
            <a:endParaRPr lang="en-US" dirty="0"/>
          </a:p>
        </p:txBody>
      </p:sp>
      <p:sp>
        <p:nvSpPr>
          <p:cNvPr id="3" name="Content Placeholder 2"/>
          <p:cNvSpPr>
            <a:spLocks noGrp="1"/>
          </p:cNvSpPr>
          <p:nvPr>
            <p:ph idx="1"/>
          </p:nvPr>
        </p:nvSpPr>
        <p:spPr/>
        <p:txBody>
          <a:bodyPr>
            <a:normAutofit fontScale="85000" lnSpcReduction="20000"/>
          </a:bodyPr>
          <a:lstStyle/>
          <a:p>
            <a:pPr marL="0" indent="0" algn="just">
              <a:buNone/>
            </a:pPr>
            <a:r>
              <a:rPr lang="fr-FR" dirty="0" smtClean="0">
                <a:solidFill>
                  <a:schemeClr val="tx1"/>
                </a:solidFill>
              </a:rPr>
              <a:t>Présence des </a:t>
            </a:r>
            <a:r>
              <a:rPr lang="fr-FR" dirty="0">
                <a:solidFill>
                  <a:schemeClr val="tx1"/>
                </a:solidFill>
              </a:rPr>
              <a:t>emprunts lexicaux anglais en français dans le domaine de l’économie et des finances après la Deuxième Guerre </a:t>
            </a:r>
            <a:r>
              <a:rPr lang="fr-FR" dirty="0" smtClean="0">
                <a:solidFill>
                  <a:schemeClr val="tx1"/>
                </a:solidFill>
              </a:rPr>
              <a:t>mondiale en français</a:t>
            </a:r>
            <a:r>
              <a:rPr lang="en-US" dirty="0" smtClean="0">
                <a:solidFill>
                  <a:schemeClr val="tx1"/>
                </a:solidFill>
              </a:rPr>
              <a:t> </a:t>
            </a:r>
            <a:r>
              <a:rPr lang="en-US" dirty="0">
                <a:solidFill>
                  <a:schemeClr val="tx1"/>
                </a:solidFill>
              </a:rPr>
              <a:t>et </a:t>
            </a:r>
            <a:r>
              <a:rPr lang="fr-FR" dirty="0" smtClean="0">
                <a:solidFill>
                  <a:schemeClr val="tx1"/>
                </a:solidFill>
              </a:rPr>
              <a:t>en</a:t>
            </a:r>
            <a:r>
              <a:rPr lang="en-US" dirty="0" smtClean="0">
                <a:solidFill>
                  <a:schemeClr val="tx1"/>
                </a:solidFill>
              </a:rPr>
              <a:t> </a:t>
            </a:r>
            <a:r>
              <a:rPr lang="fr-FR" dirty="0" smtClean="0">
                <a:solidFill>
                  <a:schemeClr val="tx1"/>
                </a:solidFill>
              </a:rPr>
              <a:t>macédonien (44 unités en français, 24 unités en macédonien).</a:t>
            </a:r>
            <a:r>
              <a:rPr lang="en-US" dirty="0" smtClean="0">
                <a:solidFill>
                  <a:schemeClr val="tx1"/>
                </a:solidFill>
              </a:rPr>
              <a:t> </a:t>
            </a:r>
          </a:p>
          <a:p>
            <a:pPr marL="0" indent="0" algn="just">
              <a:buNone/>
            </a:pPr>
            <a:r>
              <a:rPr lang="en-US" dirty="0" smtClean="0">
                <a:solidFill>
                  <a:schemeClr val="tx1"/>
                </a:solidFill>
              </a:rPr>
              <a:t>Les m</a:t>
            </a:r>
            <a:r>
              <a:rPr lang="fr-FR" dirty="0" smtClean="0">
                <a:solidFill>
                  <a:schemeClr val="tx1"/>
                </a:solidFill>
              </a:rPr>
              <a:t>ê</a:t>
            </a:r>
            <a:r>
              <a:rPr lang="en-US" dirty="0" err="1" smtClean="0">
                <a:solidFill>
                  <a:schemeClr val="tx1"/>
                </a:solidFill>
              </a:rPr>
              <a:t>mes</a:t>
            </a:r>
            <a:r>
              <a:rPr lang="en-US" dirty="0" smtClean="0">
                <a:solidFill>
                  <a:schemeClr val="tx1"/>
                </a:solidFill>
              </a:rPr>
              <a:t> raisons (</a:t>
            </a:r>
            <a:r>
              <a:rPr lang="en-US" dirty="0" err="1" smtClean="0">
                <a:solidFill>
                  <a:schemeClr val="tx1"/>
                </a:solidFill>
              </a:rPr>
              <a:t>presque</a:t>
            </a:r>
            <a:r>
              <a:rPr lang="en-US" dirty="0" smtClean="0">
                <a:solidFill>
                  <a:schemeClr val="tx1"/>
                </a:solidFill>
              </a:rPr>
              <a:t>) </a:t>
            </a:r>
            <a:r>
              <a:rPr lang="fr-FR" dirty="0" smtClean="0">
                <a:solidFill>
                  <a:schemeClr val="tx1"/>
                </a:solidFill>
              </a:rPr>
              <a:t>de pénétration </a:t>
            </a:r>
            <a:r>
              <a:rPr lang="en-US" dirty="0" smtClean="0">
                <a:solidFill>
                  <a:schemeClr val="tx1"/>
                </a:solidFill>
              </a:rPr>
              <a:t>des </a:t>
            </a:r>
            <a:r>
              <a:rPr lang="fr-FR" dirty="0" smtClean="0">
                <a:solidFill>
                  <a:schemeClr val="tx1"/>
                </a:solidFill>
              </a:rPr>
              <a:t>emprunts</a:t>
            </a:r>
            <a:r>
              <a:rPr lang="en-US" dirty="0" smtClean="0">
                <a:solidFill>
                  <a:schemeClr val="tx1"/>
                </a:solidFill>
              </a:rPr>
              <a:t> </a:t>
            </a:r>
            <a:r>
              <a:rPr lang="fr-FR" dirty="0" smtClean="0">
                <a:solidFill>
                  <a:schemeClr val="tx1"/>
                </a:solidFill>
              </a:rPr>
              <a:t>lexicaux</a:t>
            </a:r>
            <a:r>
              <a:rPr lang="en-US" dirty="0" smtClean="0">
                <a:solidFill>
                  <a:schemeClr val="tx1"/>
                </a:solidFill>
              </a:rPr>
              <a:t> </a:t>
            </a:r>
            <a:r>
              <a:rPr lang="fr-FR" dirty="0" smtClean="0">
                <a:solidFill>
                  <a:schemeClr val="tx1"/>
                </a:solidFill>
              </a:rPr>
              <a:t>anglais</a:t>
            </a:r>
            <a:r>
              <a:rPr lang="en-US" dirty="0" smtClean="0">
                <a:solidFill>
                  <a:schemeClr val="tx1"/>
                </a:solidFill>
              </a:rPr>
              <a:t> </a:t>
            </a:r>
            <a:r>
              <a:rPr lang="fr-FR" dirty="0" smtClean="0">
                <a:solidFill>
                  <a:schemeClr val="tx1"/>
                </a:solidFill>
              </a:rPr>
              <a:t>en</a:t>
            </a:r>
            <a:r>
              <a:rPr lang="en-US" dirty="0" smtClean="0">
                <a:solidFill>
                  <a:schemeClr val="tx1"/>
                </a:solidFill>
              </a:rPr>
              <a:t> </a:t>
            </a:r>
            <a:r>
              <a:rPr lang="fr-FR" dirty="0" smtClean="0">
                <a:solidFill>
                  <a:schemeClr val="tx1"/>
                </a:solidFill>
              </a:rPr>
              <a:t>français</a:t>
            </a:r>
            <a:r>
              <a:rPr lang="en-US" dirty="0" smtClean="0">
                <a:solidFill>
                  <a:schemeClr val="tx1"/>
                </a:solidFill>
              </a:rPr>
              <a:t> et </a:t>
            </a:r>
            <a:r>
              <a:rPr lang="fr-FR" dirty="0" smtClean="0">
                <a:solidFill>
                  <a:schemeClr val="tx1"/>
                </a:solidFill>
              </a:rPr>
              <a:t>en</a:t>
            </a:r>
            <a:r>
              <a:rPr lang="en-US" dirty="0" smtClean="0">
                <a:solidFill>
                  <a:schemeClr val="tx1"/>
                </a:solidFill>
              </a:rPr>
              <a:t> </a:t>
            </a:r>
            <a:r>
              <a:rPr lang="fr-FR" dirty="0" smtClean="0">
                <a:solidFill>
                  <a:schemeClr val="tx1"/>
                </a:solidFill>
              </a:rPr>
              <a:t>macédonien</a:t>
            </a:r>
            <a:r>
              <a:rPr lang="en-US" dirty="0" smtClean="0">
                <a:solidFill>
                  <a:schemeClr val="tx1"/>
                </a:solidFill>
              </a:rPr>
              <a:t>. </a:t>
            </a:r>
            <a:endParaRPr lang="fr-FR" dirty="0" smtClean="0">
              <a:solidFill>
                <a:schemeClr val="tx1"/>
              </a:solidFill>
            </a:endParaRPr>
          </a:p>
          <a:p>
            <a:pPr marL="0" lvl="0" indent="0" algn="just">
              <a:buNone/>
            </a:pPr>
            <a:r>
              <a:rPr lang="fr-FR" dirty="0" smtClean="0">
                <a:solidFill>
                  <a:schemeClr val="tx1"/>
                </a:solidFill>
              </a:rPr>
              <a:t>Intervention </a:t>
            </a:r>
            <a:r>
              <a:rPr lang="fr-FR" dirty="0">
                <a:solidFill>
                  <a:schemeClr val="tx1"/>
                </a:solidFill>
              </a:rPr>
              <a:t>de la </a:t>
            </a:r>
            <a:r>
              <a:rPr lang="fr-FR" dirty="0" smtClean="0">
                <a:solidFill>
                  <a:schemeClr val="tx1"/>
                </a:solidFill>
              </a:rPr>
              <a:t>France: </a:t>
            </a:r>
            <a:r>
              <a:rPr lang="mk-MK" dirty="0" smtClean="0"/>
              <a:t>20</a:t>
            </a:r>
            <a:r>
              <a:rPr lang="en-US" dirty="0" smtClean="0"/>
              <a:t> </a:t>
            </a:r>
            <a:r>
              <a:rPr lang="fr-FR" dirty="0" smtClean="0"/>
              <a:t>unités (</a:t>
            </a:r>
            <a:r>
              <a:rPr lang="mk-MK" dirty="0" smtClean="0"/>
              <a:t>45,45</a:t>
            </a:r>
            <a:r>
              <a:rPr lang="mk-MK" dirty="0"/>
              <a:t>%</a:t>
            </a:r>
            <a:r>
              <a:rPr lang="en-US" dirty="0" smtClean="0"/>
              <a:t>); </a:t>
            </a:r>
            <a:r>
              <a:rPr lang="fr-FR" dirty="0" smtClean="0">
                <a:solidFill>
                  <a:schemeClr val="tx1"/>
                </a:solidFill>
              </a:rPr>
              <a:t>Intervention du Québec: </a:t>
            </a:r>
            <a:r>
              <a:rPr lang="mk-MK" dirty="0" smtClean="0"/>
              <a:t>9</a:t>
            </a:r>
            <a:r>
              <a:rPr lang="fr-FR" dirty="0" smtClean="0"/>
              <a:t> unités (20,45%)</a:t>
            </a:r>
            <a:r>
              <a:rPr lang="en-US" dirty="0" smtClean="0"/>
              <a:t>.</a:t>
            </a:r>
            <a:endParaRPr lang="fr-FR" dirty="0" smtClean="0"/>
          </a:p>
          <a:p>
            <a:pPr marL="0" indent="0" algn="just">
              <a:buNone/>
            </a:pPr>
            <a:r>
              <a:rPr lang="en-US" dirty="0" smtClean="0">
                <a:solidFill>
                  <a:schemeClr val="tx1"/>
                </a:solidFill>
              </a:rPr>
              <a:t>Travail </a:t>
            </a:r>
            <a:r>
              <a:rPr lang="fr-FR" dirty="0">
                <a:solidFill>
                  <a:schemeClr val="tx1"/>
                </a:solidFill>
              </a:rPr>
              <a:t>constant </a:t>
            </a:r>
            <a:r>
              <a:rPr lang="fr-FR" dirty="0" smtClean="0">
                <a:solidFill>
                  <a:schemeClr val="tx1"/>
                </a:solidFill>
              </a:rPr>
              <a:t>en</a:t>
            </a:r>
            <a:r>
              <a:rPr lang="en-US" dirty="0" smtClean="0">
                <a:solidFill>
                  <a:schemeClr val="tx1"/>
                </a:solidFill>
              </a:rPr>
              <a:t> </a:t>
            </a:r>
            <a:r>
              <a:rPr lang="fr-FR" dirty="0" smtClean="0">
                <a:solidFill>
                  <a:schemeClr val="tx1"/>
                </a:solidFill>
              </a:rPr>
              <a:t>français</a:t>
            </a:r>
            <a:r>
              <a:rPr lang="en-US" dirty="0" smtClean="0">
                <a:solidFill>
                  <a:schemeClr val="tx1"/>
                </a:solidFill>
              </a:rPr>
              <a:t> sur le </a:t>
            </a:r>
            <a:r>
              <a:rPr lang="fr-FR" dirty="0" smtClean="0">
                <a:solidFill>
                  <a:schemeClr val="tx1"/>
                </a:solidFill>
              </a:rPr>
              <a:t>remplacement</a:t>
            </a:r>
            <a:r>
              <a:rPr lang="en-US" dirty="0" smtClean="0">
                <a:solidFill>
                  <a:schemeClr val="tx1"/>
                </a:solidFill>
              </a:rPr>
              <a:t> des </a:t>
            </a:r>
            <a:r>
              <a:rPr lang="fr-FR" dirty="0" smtClean="0">
                <a:solidFill>
                  <a:schemeClr val="tx1"/>
                </a:solidFill>
              </a:rPr>
              <a:t>anglicismes</a:t>
            </a:r>
            <a:r>
              <a:rPr lang="en-US" dirty="0" smtClean="0">
                <a:solidFill>
                  <a:schemeClr val="tx1"/>
                </a:solidFill>
              </a:rPr>
              <a:t> (</a:t>
            </a:r>
            <a:r>
              <a:rPr lang="en-US" i="1" dirty="0" smtClean="0">
                <a:solidFill>
                  <a:schemeClr val="tx1"/>
                </a:solidFill>
              </a:rPr>
              <a:t>Petit Robert</a:t>
            </a:r>
            <a:r>
              <a:rPr lang="en-US" dirty="0" smtClean="0">
                <a:solidFill>
                  <a:schemeClr val="tx1"/>
                </a:solidFill>
              </a:rPr>
              <a:t>, </a:t>
            </a:r>
            <a:r>
              <a:rPr lang="en-US" i="1" dirty="0" smtClean="0">
                <a:solidFill>
                  <a:schemeClr val="tx1"/>
                </a:solidFill>
              </a:rPr>
              <a:t>Petit Larousse, </a:t>
            </a:r>
            <a:r>
              <a:rPr lang="fr-FR" i="1" dirty="0" err="1" smtClean="0">
                <a:solidFill>
                  <a:schemeClr val="tx1"/>
                </a:solidFill>
              </a:rPr>
              <a:t>FranceTerme</a:t>
            </a:r>
            <a:r>
              <a:rPr lang="en-US" dirty="0" smtClean="0">
                <a:solidFill>
                  <a:schemeClr val="tx1"/>
                </a:solidFill>
              </a:rPr>
              <a:t> du </a:t>
            </a:r>
            <a:r>
              <a:rPr lang="fr-FR" dirty="0" smtClean="0">
                <a:solidFill>
                  <a:schemeClr val="tx1"/>
                </a:solidFill>
              </a:rPr>
              <a:t>Ministère de la Culture et de la Communication)</a:t>
            </a:r>
            <a:r>
              <a:rPr lang="mk-MK" dirty="0" smtClean="0">
                <a:solidFill>
                  <a:schemeClr val="tx1"/>
                </a:solidFill>
              </a:rPr>
              <a:t>.</a:t>
            </a:r>
            <a:r>
              <a:rPr lang="en-US" dirty="0" smtClean="0">
                <a:solidFill>
                  <a:schemeClr val="tx1"/>
                </a:solidFill>
              </a:rPr>
              <a:t> </a:t>
            </a:r>
            <a:endParaRPr lang="mk-MK" dirty="0" smtClean="0">
              <a:solidFill>
                <a:schemeClr val="tx1"/>
              </a:solidFill>
            </a:endParaRPr>
          </a:p>
          <a:p>
            <a:pPr marL="0" indent="0" algn="just">
              <a:buNone/>
            </a:pPr>
            <a:r>
              <a:rPr lang="en-US" dirty="0" err="1" smtClean="0">
                <a:solidFill>
                  <a:schemeClr val="tx1"/>
                </a:solidFill>
              </a:rPr>
              <a:t>Moindre</a:t>
            </a:r>
            <a:r>
              <a:rPr lang="en-US" dirty="0" smtClean="0">
                <a:solidFill>
                  <a:schemeClr val="tx1"/>
                </a:solidFill>
              </a:rPr>
              <a:t> </a:t>
            </a:r>
            <a:r>
              <a:rPr lang="en-US" dirty="0" err="1" smtClean="0">
                <a:solidFill>
                  <a:schemeClr val="tx1"/>
                </a:solidFill>
              </a:rPr>
              <a:t>traitement</a:t>
            </a:r>
            <a:r>
              <a:rPr lang="en-US" dirty="0" smtClean="0">
                <a:solidFill>
                  <a:schemeClr val="tx1"/>
                </a:solidFill>
              </a:rPr>
              <a:t> </a:t>
            </a:r>
            <a:r>
              <a:rPr lang="en-US" dirty="0" err="1" smtClean="0">
                <a:solidFill>
                  <a:schemeClr val="tx1"/>
                </a:solidFill>
              </a:rPr>
              <a:t>en</a:t>
            </a:r>
            <a:r>
              <a:rPr lang="en-US" dirty="0" smtClean="0">
                <a:solidFill>
                  <a:schemeClr val="tx1"/>
                </a:solidFill>
              </a:rPr>
              <a:t> </a:t>
            </a:r>
            <a:r>
              <a:rPr lang="fr-FR" dirty="0" smtClean="0">
                <a:solidFill>
                  <a:schemeClr val="tx1"/>
                </a:solidFill>
              </a:rPr>
              <a:t>macédonien</a:t>
            </a:r>
            <a:r>
              <a:rPr lang="en-US" dirty="0" smtClean="0">
                <a:solidFill>
                  <a:schemeClr val="tx1"/>
                </a:solidFill>
              </a:rPr>
              <a:t> </a:t>
            </a:r>
            <a:r>
              <a:rPr lang="mk-MK" dirty="0" smtClean="0">
                <a:solidFill>
                  <a:schemeClr val="tx1"/>
                </a:solidFill>
              </a:rPr>
              <a:t>(</a:t>
            </a:r>
            <a:r>
              <a:rPr lang="en-US" dirty="0" smtClean="0">
                <a:solidFill>
                  <a:schemeClr val="tx1"/>
                </a:solidFill>
              </a:rPr>
              <a:t>14/</a:t>
            </a:r>
            <a:r>
              <a:rPr lang="mk-MK" dirty="0" smtClean="0">
                <a:solidFill>
                  <a:schemeClr val="tx1"/>
                </a:solidFill>
              </a:rPr>
              <a:t>24 </a:t>
            </a:r>
            <a:r>
              <a:rPr lang="en-US" dirty="0" smtClean="0">
                <a:solidFill>
                  <a:schemeClr val="tx1"/>
                </a:solidFill>
              </a:rPr>
              <a:t>unites </a:t>
            </a:r>
            <a:r>
              <a:rPr lang="mk-MK" dirty="0" smtClean="0">
                <a:solidFill>
                  <a:schemeClr val="tx1"/>
                </a:solidFill>
              </a:rPr>
              <a:t>(</a:t>
            </a:r>
            <a:r>
              <a:rPr lang="mk-MK" dirty="0">
                <a:solidFill>
                  <a:schemeClr val="tx1"/>
                </a:solidFill>
              </a:rPr>
              <a:t>58,33%)</a:t>
            </a:r>
            <a:r>
              <a:rPr lang="en-US" dirty="0">
                <a:solidFill>
                  <a:schemeClr val="tx1"/>
                </a:solidFill>
              </a:rPr>
              <a:t> </a:t>
            </a:r>
            <a:r>
              <a:rPr lang="en-US" dirty="0" smtClean="0">
                <a:solidFill>
                  <a:schemeClr val="tx1"/>
                </a:solidFill>
              </a:rPr>
              <a:t>avec des explications </a:t>
            </a:r>
            <a:r>
              <a:rPr lang="fr-FR" dirty="0" smtClean="0">
                <a:solidFill>
                  <a:schemeClr val="tx1"/>
                </a:solidFill>
              </a:rPr>
              <a:t>dans</a:t>
            </a:r>
            <a:r>
              <a:rPr lang="en-US" dirty="0" smtClean="0">
                <a:solidFill>
                  <a:schemeClr val="tx1"/>
                </a:solidFill>
              </a:rPr>
              <a:t> </a:t>
            </a:r>
            <a:r>
              <a:rPr lang="en-US" dirty="0">
                <a:solidFill>
                  <a:schemeClr val="tx1"/>
                </a:solidFill>
              </a:rPr>
              <a:t>les </a:t>
            </a:r>
            <a:r>
              <a:rPr lang="fr-FR" dirty="0" smtClean="0">
                <a:solidFill>
                  <a:schemeClr val="tx1"/>
                </a:solidFill>
              </a:rPr>
              <a:t>dictionnaires</a:t>
            </a:r>
            <a:r>
              <a:rPr lang="en-US" dirty="0" smtClean="0">
                <a:solidFill>
                  <a:schemeClr val="tx1"/>
                </a:solidFill>
              </a:rPr>
              <a:t>, </a:t>
            </a:r>
            <a:r>
              <a:rPr lang="mk-MK" dirty="0" smtClean="0">
                <a:solidFill>
                  <a:schemeClr val="tx1"/>
                </a:solidFill>
              </a:rPr>
              <a:t>9 </a:t>
            </a:r>
            <a:r>
              <a:rPr lang="en-US" dirty="0">
                <a:solidFill>
                  <a:schemeClr val="tx1"/>
                </a:solidFill>
              </a:rPr>
              <a:t>unites </a:t>
            </a:r>
            <a:r>
              <a:rPr lang="en-US" dirty="0" smtClean="0">
                <a:solidFill>
                  <a:schemeClr val="tx1"/>
                </a:solidFill>
              </a:rPr>
              <a:t>sans explications (</a:t>
            </a:r>
            <a:r>
              <a:rPr lang="fr-FR" dirty="0" smtClean="0">
                <a:solidFill>
                  <a:schemeClr val="tx1"/>
                </a:solidFill>
              </a:rPr>
              <a:t>exemples)</a:t>
            </a:r>
            <a:r>
              <a:rPr lang="en-US" dirty="0" smtClean="0">
                <a:solidFill>
                  <a:schemeClr val="tx1"/>
                </a:solidFill>
              </a:rPr>
              <a:t>. </a:t>
            </a:r>
          </a:p>
          <a:p>
            <a:pPr marL="0" indent="0" algn="just">
              <a:buNone/>
            </a:pPr>
            <a:r>
              <a:rPr lang="fr-FR" dirty="0" smtClean="0">
                <a:solidFill>
                  <a:schemeClr val="tx1"/>
                </a:solidFill>
              </a:rPr>
              <a:t>Intervention insatisfaisante de la part de la Macédoine envers les emprunts lexicaux anglais dans l’é</a:t>
            </a:r>
            <a:r>
              <a:rPr lang="en-US" dirty="0" smtClean="0">
                <a:solidFill>
                  <a:schemeClr val="tx1"/>
                </a:solidFill>
              </a:rPr>
              <a:t>c</a:t>
            </a:r>
            <a:r>
              <a:rPr lang="fr-FR" dirty="0" err="1" smtClean="0">
                <a:solidFill>
                  <a:schemeClr val="tx1"/>
                </a:solidFill>
              </a:rPr>
              <a:t>onomie</a:t>
            </a:r>
            <a:r>
              <a:rPr lang="fr-FR" dirty="0" smtClean="0">
                <a:solidFill>
                  <a:schemeClr val="tx1"/>
                </a:solidFill>
              </a:rPr>
              <a:t> (manque</a:t>
            </a:r>
            <a:r>
              <a:rPr lang="en-US" dirty="0" smtClean="0">
                <a:solidFill>
                  <a:schemeClr val="tx1"/>
                </a:solidFill>
              </a:rPr>
              <a:t> </a:t>
            </a:r>
            <a:r>
              <a:rPr lang="fr-FR" dirty="0" smtClean="0">
                <a:solidFill>
                  <a:schemeClr val="tx1"/>
                </a:solidFill>
              </a:rPr>
              <a:t>d’outils</a:t>
            </a:r>
            <a:r>
              <a:rPr lang="en-US" dirty="0" smtClean="0">
                <a:solidFill>
                  <a:schemeClr val="tx1"/>
                </a:solidFill>
              </a:rPr>
              <a:t> </a:t>
            </a:r>
            <a:r>
              <a:rPr lang="fr-FR" dirty="0" smtClean="0">
                <a:solidFill>
                  <a:schemeClr val="tx1"/>
                </a:solidFill>
              </a:rPr>
              <a:t>lexicographies</a:t>
            </a:r>
            <a:r>
              <a:rPr lang="en-US" dirty="0" smtClean="0">
                <a:solidFill>
                  <a:schemeClr val="tx1"/>
                </a:solidFill>
              </a:rPr>
              <a:t> </a:t>
            </a:r>
            <a:r>
              <a:rPr lang="fr-FR" dirty="0" smtClean="0">
                <a:solidFill>
                  <a:schemeClr val="tx1"/>
                </a:solidFill>
              </a:rPr>
              <a:t>comprenant</a:t>
            </a:r>
            <a:r>
              <a:rPr lang="en-US" dirty="0" smtClean="0">
                <a:solidFill>
                  <a:schemeClr val="tx1"/>
                </a:solidFill>
              </a:rPr>
              <a:t> les nouveaux </a:t>
            </a:r>
            <a:r>
              <a:rPr lang="fr-FR" dirty="0" smtClean="0">
                <a:solidFill>
                  <a:schemeClr val="tx1"/>
                </a:solidFill>
              </a:rPr>
              <a:t>emprunts</a:t>
            </a:r>
            <a:r>
              <a:rPr lang="en-US" dirty="0" smtClean="0">
                <a:solidFill>
                  <a:schemeClr val="tx1"/>
                </a:solidFill>
              </a:rPr>
              <a:t> </a:t>
            </a:r>
            <a:r>
              <a:rPr lang="fr-FR" dirty="0" smtClean="0">
                <a:solidFill>
                  <a:schemeClr val="tx1"/>
                </a:solidFill>
              </a:rPr>
              <a:t>lexicaux</a:t>
            </a:r>
            <a:r>
              <a:rPr lang="en-US" dirty="0" smtClean="0">
                <a:solidFill>
                  <a:schemeClr val="tx1"/>
                </a:solidFill>
              </a:rPr>
              <a:t> </a:t>
            </a:r>
            <a:r>
              <a:rPr lang="fr-FR" dirty="0" smtClean="0">
                <a:solidFill>
                  <a:schemeClr val="tx1"/>
                </a:solidFill>
              </a:rPr>
              <a:t>anglais</a:t>
            </a:r>
            <a:r>
              <a:rPr lang="en-US" dirty="0" smtClean="0">
                <a:solidFill>
                  <a:schemeClr val="tx1"/>
                </a:solidFill>
              </a:rPr>
              <a:t> </a:t>
            </a:r>
            <a:r>
              <a:rPr lang="fr-FR" dirty="0" smtClean="0">
                <a:solidFill>
                  <a:schemeClr val="tx1"/>
                </a:solidFill>
              </a:rPr>
              <a:t>dans</a:t>
            </a:r>
            <a:r>
              <a:rPr lang="en-US" dirty="0" smtClean="0">
                <a:solidFill>
                  <a:schemeClr val="tx1"/>
                </a:solidFill>
              </a:rPr>
              <a:t> </a:t>
            </a:r>
            <a:r>
              <a:rPr lang="fr-FR" dirty="0" smtClean="0">
                <a:solidFill>
                  <a:schemeClr val="tx1"/>
                </a:solidFill>
              </a:rPr>
              <a:t>ce</a:t>
            </a:r>
            <a:r>
              <a:rPr lang="en-US" dirty="0" smtClean="0">
                <a:solidFill>
                  <a:schemeClr val="tx1"/>
                </a:solidFill>
              </a:rPr>
              <a:t> </a:t>
            </a:r>
            <a:r>
              <a:rPr lang="fr-FR" dirty="0" smtClean="0">
                <a:solidFill>
                  <a:schemeClr val="tx1"/>
                </a:solidFill>
              </a:rPr>
              <a:t>domaine</a:t>
            </a:r>
            <a:r>
              <a:rPr lang="en-US" dirty="0" smtClean="0">
                <a:solidFill>
                  <a:schemeClr val="tx1"/>
                </a:solidFill>
              </a:rPr>
              <a:t> </a:t>
            </a:r>
            <a:r>
              <a:rPr lang="fr-FR" dirty="0" smtClean="0">
                <a:solidFill>
                  <a:schemeClr val="tx1"/>
                </a:solidFill>
              </a:rPr>
              <a:t>bien</a:t>
            </a:r>
            <a:r>
              <a:rPr lang="en-US" dirty="0" smtClean="0">
                <a:solidFill>
                  <a:schemeClr val="tx1"/>
                </a:solidFill>
              </a:rPr>
              <a:t> </a:t>
            </a:r>
            <a:r>
              <a:rPr lang="fr-FR" dirty="0" smtClean="0">
                <a:solidFill>
                  <a:schemeClr val="tx1"/>
                </a:solidFill>
              </a:rPr>
              <a:t>qu’ils</a:t>
            </a:r>
            <a:r>
              <a:rPr lang="en-US" dirty="0" smtClean="0">
                <a:solidFill>
                  <a:schemeClr val="tx1"/>
                </a:solidFill>
              </a:rPr>
              <a:t> existent </a:t>
            </a:r>
            <a:r>
              <a:rPr lang="fr-FR" dirty="0" smtClean="0">
                <a:solidFill>
                  <a:schemeClr val="tx1"/>
                </a:solidFill>
              </a:rPr>
              <a:t>dans</a:t>
            </a:r>
            <a:r>
              <a:rPr lang="en-US" dirty="0" smtClean="0">
                <a:solidFill>
                  <a:schemeClr val="tx1"/>
                </a:solidFill>
              </a:rPr>
              <a:t> la langue (radio, television, internet, langue </a:t>
            </a:r>
            <a:r>
              <a:rPr lang="fr-FR" dirty="0" smtClean="0">
                <a:solidFill>
                  <a:schemeClr val="tx1"/>
                </a:solidFill>
              </a:rPr>
              <a:t>orale</a:t>
            </a:r>
            <a:r>
              <a:rPr lang="en-US" dirty="0" smtClean="0">
                <a:solidFill>
                  <a:schemeClr val="tx1"/>
                </a:solidFill>
              </a:rPr>
              <a:t>). </a:t>
            </a:r>
          </a:p>
          <a:p>
            <a:pPr marL="0" indent="0" algn="just">
              <a:buNone/>
            </a:pPr>
            <a:r>
              <a:rPr lang="fr-FR" dirty="0" smtClean="0">
                <a:solidFill>
                  <a:schemeClr val="tx1"/>
                </a:solidFill>
              </a:rPr>
              <a:t>Recommandation</a:t>
            </a:r>
            <a:r>
              <a:rPr lang="en-US" dirty="0" smtClean="0">
                <a:solidFill>
                  <a:schemeClr val="tx1"/>
                </a:solidFill>
              </a:rPr>
              <a:t> des </a:t>
            </a:r>
            <a:r>
              <a:rPr lang="fr-FR" dirty="0" smtClean="0">
                <a:solidFill>
                  <a:schemeClr val="tx1"/>
                </a:solidFill>
              </a:rPr>
              <a:t>recherches</a:t>
            </a:r>
            <a:r>
              <a:rPr lang="en-US" dirty="0" smtClean="0">
                <a:solidFill>
                  <a:schemeClr val="tx1"/>
                </a:solidFill>
              </a:rPr>
              <a:t> </a:t>
            </a:r>
            <a:r>
              <a:rPr lang="fr-FR" dirty="0" smtClean="0">
                <a:solidFill>
                  <a:schemeClr val="tx1"/>
                </a:solidFill>
              </a:rPr>
              <a:t>profondes</a:t>
            </a:r>
            <a:r>
              <a:rPr lang="en-US" dirty="0" smtClean="0">
                <a:solidFill>
                  <a:schemeClr val="tx1"/>
                </a:solidFill>
              </a:rPr>
              <a:t> et </a:t>
            </a:r>
            <a:r>
              <a:rPr lang="fr-FR" dirty="0" smtClean="0">
                <a:solidFill>
                  <a:schemeClr val="tx1"/>
                </a:solidFill>
              </a:rPr>
              <a:t>constantes</a:t>
            </a:r>
            <a:r>
              <a:rPr lang="en-US" dirty="0" smtClean="0">
                <a:solidFill>
                  <a:schemeClr val="tx1"/>
                </a:solidFill>
              </a:rPr>
              <a:t> </a:t>
            </a:r>
            <a:r>
              <a:rPr lang="en-US" dirty="0">
                <a:solidFill>
                  <a:schemeClr val="tx1"/>
                </a:solidFill>
              </a:rPr>
              <a:t>des </a:t>
            </a:r>
            <a:r>
              <a:rPr lang="fr-FR" dirty="0" smtClean="0">
                <a:solidFill>
                  <a:schemeClr val="tx1"/>
                </a:solidFill>
              </a:rPr>
              <a:t>anglicismes</a:t>
            </a:r>
            <a:r>
              <a:rPr lang="en-US" dirty="0" smtClean="0">
                <a:solidFill>
                  <a:schemeClr val="tx1"/>
                </a:solidFill>
              </a:rPr>
              <a:t> </a:t>
            </a:r>
            <a:r>
              <a:rPr lang="fr-FR" dirty="0" smtClean="0">
                <a:solidFill>
                  <a:schemeClr val="tx1"/>
                </a:solidFill>
              </a:rPr>
              <a:t>dans</a:t>
            </a:r>
            <a:r>
              <a:rPr lang="en-US" dirty="0" smtClean="0">
                <a:solidFill>
                  <a:schemeClr val="tx1"/>
                </a:solidFill>
              </a:rPr>
              <a:t> </a:t>
            </a:r>
            <a:r>
              <a:rPr lang="fr-FR" dirty="0">
                <a:solidFill>
                  <a:schemeClr val="tx1"/>
                </a:solidFill>
              </a:rPr>
              <a:t>l’économie</a:t>
            </a:r>
            <a:r>
              <a:rPr lang="en-US" dirty="0">
                <a:solidFill>
                  <a:schemeClr val="tx1"/>
                </a:solidFill>
              </a:rPr>
              <a:t> et les </a:t>
            </a:r>
            <a:r>
              <a:rPr lang="en-US" dirty="0" smtClean="0">
                <a:solidFill>
                  <a:schemeClr val="tx1"/>
                </a:solidFill>
              </a:rPr>
              <a:t>finance, </a:t>
            </a:r>
            <a:r>
              <a:rPr lang="fr-FR" dirty="0" smtClean="0">
                <a:solidFill>
                  <a:schemeClr val="tx1"/>
                </a:solidFill>
              </a:rPr>
              <a:t>particulièrement</a:t>
            </a:r>
            <a:r>
              <a:rPr lang="en-US" dirty="0" smtClean="0">
                <a:solidFill>
                  <a:schemeClr val="tx1"/>
                </a:solidFill>
              </a:rPr>
              <a:t> </a:t>
            </a:r>
            <a:r>
              <a:rPr lang="fr-FR" dirty="0" smtClean="0">
                <a:solidFill>
                  <a:schemeClr val="tx1"/>
                </a:solidFill>
              </a:rPr>
              <a:t>en</a:t>
            </a:r>
            <a:r>
              <a:rPr lang="en-US" dirty="0" smtClean="0">
                <a:solidFill>
                  <a:schemeClr val="tx1"/>
                </a:solidFill>
              </a:rPr>
              <a:t> </a:t>
            </a:r>
            <a:r>
              <a:rPr lang="fr-FR" dirty="0" smtClean="0">
                <a:solidFill>
                  <a:schemeClr val="tx1"/>
                </a:solidFill>
              </a:rPr>
              <a:t>macédonien</a:t>
            </a:r>
            <a:r>
              <a:rPr lang="en-US" dirty="0" smtClean="0">
                <a:solidFill>
                  <a:schemeClr val="tx1"/>
                </a:solidFill>
              </a:rPr>
              <a:t>. </a:t>
            </a:r>
            <a:endParaRPr lang="en-US" dirty="0">
              <a:solidFill>
                <a:srgbClr val="FF0000"/>
              </a:solidFill>
            </a:endParaRPr>
          </a:p>
        </p:txBody>
      </p:sp>
    </p:spTree>
    <p:extLst>
      <p:ext uri="{BB962C8B-B14F-4D97-AF65-F5344CB8AC3E}">
        <p14:creationId xmlns:p14="http://schemas.microsoft.com/office/powerpoint/2010/main" val="12404090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CS" b="1" dirty="0"/>
              <a:t>Réferences bibliographiques:</a:t>
            </a:r>
            <a:r>
              <a:rPr lang="en-US" dirty="0"/>
              <a:t/>
            </a:r>
            <a:br>
              <a:rPr lang="en-US" dirty="0"/>
            </a:br>
            <a:endParaRPr lang="en-US" dirty="0"/>
          </a:p>
        </p:txBody>
      </p:sp>
      <p:sp>
        <p:nvSpPr>
          <p:cNvPr id="3" name="Content Placeholder 2"/>
          <p:cNvSpPr>
            <a:spLocks noGrp="1"/>
          </p:cNvSpPr>
          <p:nvPr>
            <p:ph idx="1"/>
          </p:nvPr>
        </p:nvSpPr>
        <p:spPr/>
        <p:txBody>
          <a:bodyPr>
            <a:normAutofit fontScale="55000" lnSpcReduction="20000"/>
          </a:bodyPr>
          <a:lstStyle/>
          <a:p>
            <a:pPr lvl="0"/>
            <a:r>
              <a:rPr lang="fr-FR" dirty="0" smtClean="0"/>
              <a:t>Forest</a:t>
            </a:r>
            <a:r>
              <a:rPr lang="fr-FR" dirty="0"/>
              <a:t>, C. et Boudreau, D. (1999). </a:t>
            </a:r>
            <a:r>
              <a:rPr lang="fr-FR" i="1" dirty="0"/>
              <a:t>Dictionnaire des anglicismes</a:t>
            </a:r>
            <a:r>
              <a:rPr lang="fr-FR" dirty="0"/>
              <a:t>, </a:t>
            </a:r>
            <a:r>
              <a:rPr lang="fr-FR" i="1" dirty="0"/>
              <a:t>Le </a:t>
            </a:r>
            <a:r>
              <a:rPr lang="fr-FR" i="1" dirty="0" err="1"/>
              <a:t>Colpron</a:t>
            </a:r>
            <a:r>
              <a:rPr lang="fr-FR" dirty="0"/>
              <a:t>, Laval : Beauchemin.</a:t>
            </a:r>
            <a:endParaRPr lang="en-US" dirty="0"/>
          </a:p>
          <a:p>
            <a:pPr lvl="0"/>
            <a:r>
              <a:rPr lang="fr-FR" dirty="0"/>
              <a:t>Rey-</a:t>
            </a:r>
            <a:r>
              <a:rPr lang="fr-FR" dirty="0" err="1"/>
              <a:t>Debove</a:t>
            </a:r>
            <a:r>
              <a:rPr lang="fr-FR" dirty="0"/>
              <a:t>, J. </a:t>
            </a:r>
            <a:r>
              <a:rPr lang="fr-FR" dirty="0" smtClean="0"/>
              <a:t>&amp; </a:t>
            </a:r>
            <a:r>
              <a:rPr lang="fr-FR" dirty="0"/>
              <a:t>Gagnon, G. (1990). </a:t>
            </a:r>
            <a:r>
              <a:rPr lang="fr-FR" i="1" dirty="0"/>
              <a:t>Dictionnaire des anglicismes : les mots anglais et américains en français</a:t>
            </a:r>
            <a:r>
              <a:rPr lang="fr-FR" dirty="0"/>
              <a:t>. Paris : Le Robert.</a:t>
            </a:r>
            <a:endParaRPr lang="en-US" dirty="0"/>
          </a:p>
          <a:p>
            <a:pPr lvl="0"/>
            <a:r>
              <a:rPr lang="fr-FR" dirty="0" err="1"/>
              <a:t>Höfler</a:t>
            </a:r>
            <a:r>
              <a:rPr lang="fr-FR" dirty="0"/>
              <a:t>, M. (1982). </a:t>
            </a:r>
            <a:r>
              <a:rPr lang="fr-FR" i="1" dirty="0"/>
              <a:t>Dictionnaire des anglicismes</a:t>
            </a:r>
            <a:r>
              <a:rPr lang="fr-FR" dirty="0"/>
              <a:t>. Paris : Larousse. </a:t>
            </a:r>
            <a:endParaRPr lang="en-US" dirty="0"/>
          </a:p>
          <a:p>
            <a:pPr lvl="0"/>
            <a:r>
              <a:rPr lang="fr-FR" i="1" dirty="0" smtClean="0"/>
              <a:t>Le </a:t>
            </a:r>
            <a:r>
              <a:rPr lang="fr-FR" i="1" dirty="0"/>
              <a:t>Grand dictionnaire </a:t>
            </a:r>
            <a:r>
              <a:rPr lang="fr-FR" i="1" dirty="0" smtClean="0"/>
              <a:t>terminologique, </a:t>
            </a:r>
            <a:r>
              <a:rPr lang="fr-FR" dirty="0" smtClean="0"/>
              <a:t>&lt;</a:t>
            </a:r>
            <a:r>
              <a:rPr lang="fr-FR" dirty="0"/>
              <a:t>http://www.gdt.oqlf.gouv.qc.ca/&gt; </a:t>
            </a:r>
            <a:endParaRPr lang="en-US" dirty="0"/>
          </a:p>
          <a:p>
            <a:pPr lvl="0"/>
            <a:r>
              <a:rPr lang="fr-FR" dirty="0" err="1" smtClean="0"/>
              <a:t>Humbley</a:t>
            </a:r>
            <a:r>
              <a:rPr lang="fr-FR" dirty="0"/>
              <a:t>, J. (1974-II). Vers une typologie de l’emprunt linguistique, </a:t>
            </a:r>
            <a:r>
              <a:rPr lang="fr-FR" i="1" dirty="0"/>
              <a:t>Cahiers de Lexicologie</a:t>
            </a:r>
            <a:r>
              <a:rPr lang="fr-FR" dirty="0"/>
              <a:t>, 25. Paris : Didier Larousse, 46-70.</a:t>
            </a:r>
            <a:endParaRPr lang="en-US" dirty="0"/>
          </a:p>
          <a:p>
            <a:pPr lvl="0"/>
            <a:r>
              <a:rPr lang="fr-FR" dirty="0" err="1" smtClean="0"/>
              <a:t>Lenoble</a:t>
            </a:r>
            <a:r>
              <a:rPr lang="fr-FR" dirty="0" smtClean="0"/>
              <a:t>-Pinson</a:t>
            </a:r>
            <a:r>
              <a:rPr lang="fr-FR" dirty="0"/>
              <a:t>, Micheline (1991). </a:t>
            </a:r>
            <a:r>
              <a:rPr lang="fr-FR" i="1" dirty="0"/>
              <a:t>Anglicismes et substituts français</a:t>
            </a:r>
            <a:r>
              <a:rPr lang="fr-FR" dirty="0"/>
              <a:t>. Paris, Louvain-la-Neuve : </a:t>
            </a:r>
            <a:r>
              <a:rPr lang="fr-FR" dirty="0" err="1"/>
              <a:t>Duculot</a:t>
            </a:r>
            <a:r>
              <a:rPr lang="fr-FR" dirty="0"/>
              <a:t>, (L’esprit des mots).</a:t>
            </a:r>
            <a:endParaRPr lang="en-US" dirty="0"/>
          </a:p>
          <a:p>
            <a:pPr lvl="0"/>
            <a:r>
              <a:rPr lang="fr-FR" dirty="0"/>
              <a:t>Tournier, J. (1998). </a:t>
            </a:r>
            <a:r>
              <a:rPr lang="fr-FR" i="1" dirty="0"/>
              <a:t>Les mots anglais du français</a:t>
            </a:r>
            <a:r>
              <a:rPr lang="fr-FR" dirty="0"/>
              <a:t>. Paris : Belin, (coll. Le français retrouvé).</a:t>
            </a:r>
            <a:endParaRPr lang="en-US" dirty="0"/>
          </a:p>
          <a:p>
            <a:pPr lvl="0"/>
            <a:r>
              <a:rPr lang="mk-MK" dirty="0"/>
              <a:t>Николовски, З. (2012). </a:t>
            </a:r>
            <a:r>
              <a:rPr lang="mk-MK" i="1" dirty="0"/>
              <a:t>Англиските лексички заемки во францускиот јазик од 1945 до 2005 година (лингвистички и </a:t>
            </a:r>
            <a:r>
              <a:rPr lang="mk-MK" i="1" dirty="0" err="1"/>
              <a:t>социокултурен</a:t>
            </a:r>
            <a:r>
              <a:rPr lang="mk-MK" i="1" dirty="0"/>
              <a:t> аспект)</a:t>
            </a:r>
            <a:r>
              <a:rPr lang="mk-MK" dirty="0"/>
              <a:t>, Докторска дисертација. Скопје : </a:t>
            </a:r>
            <a:r>
              <a:rPr lang="mk-MK" dirty="0" err="1"/>
              <a:t>Филoлошки</a:t>
            </a:r>
            <a:r>
              <a:rPr lang="mk-MK" dirty="0"/>
              <a:t> факултет „Блаже Конески“.</a:t>
            </a:r>
            <a:endParaRPr lang="en-US" dirty="0"/>
          </a:p>
          <a:p>
            <a:pPr lvl="0"/>
            <a:r>
              <a:rPr lang="mk-MK" i="1" dirty="0"/>
              <a:t>Office </a:t>
            </a:r>
            <a:r>
              <a:rPr lang="mk-MK" i="1" dirty="0" err="1"/>
              <a:t>québécois</a:t>
            </a:r>
            <a:r>
              <a:rPr lang="mk-MK" i="1" dirty="0"/>
              <a:t> </a:t>
            </a:r>
            <a:r>
              <a:rPr lang="mk-MK" i="1" dirty="0" err="1"/>
              <a:t>de</a:t>
            </a:r>
            <a:r>
              <a:rPr lang="mk-MK" i="1" dirty="0"/>
              <a:t> </a:t>
            </a:r>
            <a:r>
              <a:rPr lang="mk-MK" i="1" dirty="0" err="1"/>
              <a:t>la</a:t>
            </a:r>
            <a:r>
              <a:rPr lang="mk-MK" i="1" dirty="0"/>
              <a:t> </a:t>
            </a:r>
            <a:r>
              <a:rPr lang="mk-MK" i="1" dirty="0" err="1"/>
              <a:t>langue</a:t>
            </a:r>
            <a:r>
              <a:rPr lang="mk-MK" i="1" dirty="0"/>
              <a:t> </a:t>
            </a:r>
            <a:r>
              <a:rPr lang="mk-MK" i="1" dirty="0" err="1"/>
              <a:t>française</a:t>
            </a:r>
            <a:r>
              <a:rPr lang="fr-FR" dirty="0" smtClean="0"/>
              <a:t>. &lt;</a:t>
            </a:r>
            <a:r>
              <a:rPr lang="fr-FR" dirty="0"/>
              <a:t>http://www.oqlf.gouv.qc.ca/&gt; </a:t>
            </a:r>
            <a:endParaRPr lang="en-US" dirty="0"/>
          </a:p>
          <a:p>
            <a:pPr lvl="0"/>
            <a:r>
              <a:rPr lang="fr-FR" dirty="0" err="1" smtClean="0"/>
              <a:t>Pergnier</a:t>
            </a:r>
            <a:r>
              <a:rPr lang="fr-FR" dirty="0"/>
              <a:t>, M. (1989). </a:t>
            </a:r>
            <a:r>
              <a:rPr lang="fr-FR" i="1" dirty="0"/>
              <a:t>Les anglicismes. Dangers ou enrichissement pour la langue française?</a:t>
            </a:r>
            <a:r>
              <a:rPr lang="fr-FR" dirty="0"/>
              <a:t>. Paris : P.U.F. (coll. Linguistique nouvelle). </a:t>
            </a:r>
            <a:endParaRPr lang="en-US" dirty="0"/>
          </a:p>
          <a:p>
            <a:pPr lvl="0"/>
            <a:r>
              <a:rPr lang="fr-FR" i="1" dirty="0" smtClean="0"/>
              <a:t>Petit </a:t>
            </a:r>
            <a:r>
              <a:rPr lang="fr-FR" i="1" dirty="0"/>
              <a:t>Larousse illustré</a:t>
            </a:r>
            <a:r>
              <a:rPr lang="fr-FR" dirty="0"/>
              <a:t>. (2005), Paris : Larousse. </a:t>
            </a:r>
            <a:endParaRPr lang="en-US" dirty="0"/>
          </a:p>
          <a:p>
            <a:pPr lvl="0"/>
            <a:r>
              <a:rPr lang="en-US" dirty="0"/>
              <a:t>Rey, A. &amp; Rey-</a:t>
            </a:r>
            <a:r>
              <a:rPr lang="en-US" dirty="0" err="1"/>
              <a:t>Debove</a:t>
            </a:r>
            <a:r>
              <a:rPr lang="en-US" dirty="0"/>
              <a:t>, J. dir. </a:t>
            </a:r>
            <a:r>
              <a:rPr lang="fr-FR" dirty="0"/>
              <a:t>(2004). </a:t>
            </a:r>
            <a:r>
              <a:rPr lang="fr-FR" i="1" dirty="0"/>
              <a:t>Le Nouveau Petit Robert</a:t>
            </a:r>
            <a:r>
              <a:rPr lang="fr-FR" dirty="0"/>
              <a:t>, </a:t>
            </a:r>
            <a:r>
              <a:rPr lang="fr-FR" i="1" dirty="0"/>
              <a:t>Dictionnaire alphabétique et analogique de la langue française</a:t>
            </a:r>
            <a:r>
              <a:rPr lang="fr-FR" dirty="0"/>
              <a:t>, Paris : Dictionnaires</a:t>
            </a:r>
            <a:r>
              <a:rPr lang="fr-FR" i="1" dirty="0"/>
              <a:t> </a:t>
            </a:r>
            <a:r>
              <a:rPr lang="fr-FR" dirty="0"/>
              <a:t>Le Robert.</a:t>
            </a:r>
            <a:endParaRPr lang="en-US" dirty="0"/>
          </a:p>
          <a:p>
            <a:pPr lvl="0"/>
            <a:r>
              <a:rPr lang="fr-FR" i="1" dirty="0"/>
              <a:t>Le Robert, Dictionnaire historique de la langue française</a:t>
            </a:r>
            <a:r>
              <a:rPr lang="fr-FR" dirty="0"/>
              <a:t>, (sous la direction d’Alain Rey), Paris : Dictionnaires Le Robert. 2000. </a:t>
            </a:r>
            <a:endParaRPr lang="en-US" dirty="0"/>
          </a:p>
          <a:p>
            <a:pPr lvl="0"/>
            <a:r>
              <a:rPr lang="fr-FR" i="1" dirty="0"/>
              <a:t>Trésor de la langue française </a:t>
            </a:r>
            <a:r>
              <a:rPr lang="fr-FR" i="1" dirty="0" smtClean="0"/>
              <a:t>informatisé</a:t>
            </a:r>
            <a:r>
              <a:rPr lang="mk-MK" dirty="0"/>
              <a:t>,</a:t>
            </a:r>
            <a:r>
              <a:rPr lang="it-IT" dirty="0" smtClean="0"/>
              <a:t> </a:t>
            </a:r>
            <a:r>
              <a:rPr lang="it-IT" dirty="0"/>
              <a:t>&lt;http://atilf.atilf.fr/ </a:t>
            </a:r>
            <a:r>
              <a:rPr lang="it-IT" dirty="0" smtClean="0"/>
              <a:t>&gt;</a:t>
            </a:r>
            <a:endParaRPr lang="en-US" dirty="0"/>
          </a:p>
        </p:txBody>
      </p:sp>
    </p:spTree>
    <p:extLst>
      <p:ext uri="{BB962C8B-B14F-4D97-AF65-F5344CB8AC3E}">
        <p14:creationId xmlns:p14="http://schemas.microsoft.com/office/powerpoint/2010/main" val="4237083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i="1" dirty="0"/>
              <a:t>L'emprunt lexical </a:t>
            </a:r>
            <a:r>
              <a:rPr lang="fr-FR" i="1" dirty="0" smtClean="0"/>
              <a:t>–</a:t>
            </a:r>
            <a:r>
              <a:rPr lang="mk-MK" i="1" dirty="0" smtClean="0"/>
              <a:t> </a:t>
            </a:r>
            <a:r>
              <a:rPr lang="fr-FR" dirty="0" smtClean="0"/>
              <a:t>Humbley:1974, 52</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pPr marL="0" indent="0">
              <a:buNone/>
            </a:pPr>
            <a:r>
              <a:rPr lang="fr-FR" sz="3600" dirty="0"/>
              <a:t>«</a:t>
            </a:r>
            <a:r>
              <a:rPr lang="fr-FR" sz="3600" i="1" dirty="0"/>
              <a:t>L'emprunt lexical au sens strict du terme /est/ le processus par lequel une langue L1 dont le lexique est fini et déterminé dans l'instant T, acquiert un mot M2 (expression et contenu) qu'elle n'avait pas et qui appartient au lexique d'une Langue L2 (également fixe et déterminé</a:t>
            </a:r>
            <a:r>
              <a:rPr lang="fr-FR" sz="3600" dirty="0" smtClean="0"/>
              <a:t>)» </a:t>
            </a:r>
            <a:endParaRPr lang="en-US" sz="3600" dirty="0"/>
          </a:p>
        </p:txBody>
      </p:sp>
    </p:spTree>
    <p:extLst>
      <p:ext uri="{BB962C8B-B14F-4D97-AF65-F5344CB8AC3E}">
        <p14:creationId xmlns:p14="http://schemas.microsoft.com/office/powerpoint/2010/main" val="1047328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sz="2800" dirty="0"/>
              <a:t>Raisons de </a:t>
            </a:r>
            <a:r>
              <a:rPr lang="fr-FR" sz="2800" dirty="0" smtClean="0"/>
              <a:t>pénétration </a:t>
            </a:r>
            <a:r>
              <a:rPr lang="fr-FR" sz="2800" dirty="0"/>
              <a:t>des anglicismes </a:t>
            </a:r>
            <a:r>
              <a:rPr lang="fr-FR" sz="2800" dirty="0" smtClean="0"/>
              <a:t>de l’économie </a:t>
            </a:r>
            <a:r>
              <a:rPr lang="fr-FR" sz="2800" dirty="0"/>
              <a:t>après</a:t>
            </a:r>
            <a:r>
              <a:rPr lang="mk-MK" sz="2800" dirty="0"/>
              <a:t> </a:t>
            </a:r>
            <a:r>
              <a:rPr lang="fr-FR" sz="2800" dirty="0"/>
              <a:t>la</a:t>
            </a:r>
            <a:r>
              <a:rPr lang="mk-MK" sz="2800" dirty="0"/>
              <a:t> </a:t>
            </a:r>
            <a:r>
              <a:rPr lang="fr-FR" sz="2800" dirty="0" smtClean="0"/>
              <a:t>Deuxième</a:t>
            </a:r>
            <a:r>
              <a:rPr lang="en-US" sz="2800" dirty="0" smtClean="0"/>
              <a:t> </a:t>
            </a:r>
            <a:r>
              <a:rPr lang="fr-FR" sz="2800" dirty="0"/>
              <a:t>Guerre</a:t>
            </a:r>
            <a:r>
              <a:rPr lang="mk-MK" sz="2800" dirty="0"/>
              <a:t> </a:t>
            </a:r>
            <a:r>
              <a:rPr lang="fr-FR" sz="2800" dirty="0"/>
              <a:t>mondiale</a:t>
            </a:r>
            <a:r>
              <a:rPr lang="en-US" sz="2800" dirty="0"/>
              <a:t> </a:t>
            </a:r>
            <a:r>
              <a:rPr lang="en-US" sz="2800" dirty="0" smtClean="0"/>
              <a:t>1</a:t>
            </a:r>
            <a:endParaRPr lang="en-US" sz="2800" dirty="0"/>
          </a:p>
        </p:txBody>
      </p:sp>
      <p:sp>
        <p:nvSpPr>
          <p:cNvPr id="3" name="Content Placeholder 2"/>
          <p:cNvSpPr>
            <a:spLocks noGrp="1"/>
          </p:cNvSpPr>
          <p:nvPr>
            <p:ph idx="1"/>
          </p:nvPr>
        </p:nvSpPr>
        <p:spPr/>
        <p:txBody>
          <a:bodyPr>
            <a:normAutofit lnSpcReduction="10000"/>
          </a:bodyPr>
          <a:lstStyle/>
          <a:p>
            <a:pPr algn="just"/>
            <a:r>
              <a:rPr lang="fr-FR" dirty="0" smtClean="0"/>
              <a:t>États-Unis: </a:t>
            </a:r>
            <a:r>
              <a:rPr lang="mk-MK" dirty="0" err="1" smtClean="0"/>
              <a:t>grande</a:t>
            </a:r>
            <a:r>
              <a:rPr lang="mk-MK" dirty="0" smtClean="0"/>
              <a:t> </a:t>
            </a:r>
            <a:r>
              <a:rPr lang="mk-MK" dirty="0" err="1" smtClean="0"/>
              <a:t>puissance</a:t>
            </a:r>
            <a:r>
              <a:rPr lang="mk-MK" dirty="0" smtClean="0"/>
              <a:t> </a:t>
            </a:r>
            <a:r>
              <a:rPr lang="mk-MK" dirty="0" err="1" smtClean="0"/>
              <a:t>économique</a:t>
            </a:r>
            <a:r>
              <a:rPr lang="en-US" dirty="0" smtClean="0"/>
              <a:t> </a:t>
            </a:r>
            <a:r>
              <a:rPr lang="en-US" dirty="0" err="1" smtClean="0"/>
              <a:t>mondiale</a:t>
            </a:r>
            <a:r>
              <a:rPr lang="en-US" dirty="0" smtClean="0"/>
              <a:t> avec un p</a:t>
            </a:r>
            <a:r>
              <a:rPr lang="mk-MK" dirty="0" err="1" smtClean="0"/>
              <a:t>rogrès</a:t>
            </a:r>
            <a:r>
              <a:rPr lang="mk-MK" dirty="0" smtClean="0"/>
              <a:t> </a:t>
            </a:r>
            <a:r>
              <a:rPr lang="mk-MK" dirty="0" err="1"/>
              <a:t>dans</a:t>
            </a:r>
            <a:r>
              <a:rPr lang="mk-MK" dirty="0"/>
              <a:t> </a:t>
            </a:r>
            <a:r>
              <a:rPr lang="fr-FR" dirty="0"/>
              <a:t>tous </a:t>
            </a:r>
            <a:r>
              <a:rPr lang="mk-MK" dirty="0" err="1"/>
              <a:t>les</a:t>
            </a:r>
            <a:r>
              <a:rPr lang="mk-MK" dirty="0"/>
              <a:t> </a:t>
            </a:r>
            <a:r>
              <a:rPr lang="mk-MK" dirty="0" err="1"/>
              <a:t>domaines</a:t>
            </a:r>
            <a:r>
              <a:rPr lang="mk-MK" dirty="0"/>
              <a:t> </a:t>
            </a:r>
            <a:r>
              <a:rPr lang="mk-MK" dirty="0" err="1"/>
              <a:t>de</a:t>
            </a:r>
            <a:r>
              <a:rPr lang="mk-MK" dirty="0"/>
              <a:t> </a:t>
            </a:r>
            <a:r>
              <a:rPr lang="mk-MK" dirty="0" err="1"/>
              <a:t>l'économie</a:t>
            </a:r>
            <a:r>
              <a:rPr lang="fr-FR" dirty="0"/>
              <a:t>. </a:t>
            </a:r>
            <a:endParaRPr lang="fr-FR" dirty="0" smtClean="0"/>
          </a:p>
          <a:p>
            <a:pPr algn="just"/>
            <a:r>
              <a:rPr lang="en-US" dirty="0" smtClean="0"/>
              <a:t>G</a:t>
            </a:r>
            <a:r>
              <a:rPr lang="mk-MK" dirty="0" err="1" smtClean="0"/>
              <a:t>rande</a:t>
            </a:r>
            <a:r>
              <a:rPr lang="mk-MK" dirty="0" smtClean="0"/>
              <a:t> </a:t>
            </a:r>
            <a:r>
              <a:rPr lang="mk-MK" dirty="0" err="1"/>
              <a:t>production</a:t>
            </a:r>
            <a:r>
              <a:rPr lang="mk-MK" dirty="0"/>
              <a:t> </a:t>
            </a:r>
            <a:r>
              <a:rPr lang="mk-MK" dirty="0" err="1"/>
              <a:t>industrielle</a:t>
            </a:r>
            <a:r>
              <a:rPr lang="mk-MK" dirty="0"/>
              <a:t>, </a:t>
            </a:r>
            <a:r>
              <a:rPr lang="en-US" dirty="0" smtClean="0"/>
              <a:t>riches </a:t>
            </a:r>
            <a:r>
              <a:rPr lang="mk-MK" dirty="0" err="1" smtClean="0"/>
              <a:t>échanges</a:t>
            </a:r>
            <a:r>
              <a:rPr lang="mk-MK" dirty="0" smtClean="0"/>
              <a:t> </a:t>
            </a:r>
            <a:r>
              <a:rPr lang="mk-MK" dirty="0" err="1"/>
              <a:t>économiques</a:t>
            </a:r>
            <a:r>
              <a:rPr lang="mk-MK" dirty="0"/>
              <a:t> </a:t>
            </a:r>
            <a:r>
              <a:rPr lang="mk-MK" dirty="0" err="1"/>
              <a:t>avec</a:t>
            </a:r>
            <a:r>
              <a:rPr lang="mk-MK" dirty="0"/>
              <a:t> </a:t>
            </a:r>
            <a:r>
              <a:rPr lang="mk-MK" dirty="0" err="1"/>
              <a:t>les</a:t>
            </a:r>
            <a:r>
              <a:rPr lang="mk-MK" dirty="0"/>
              <a:t> </a:t>
            </a:r>
            <a:r>
              <a:rPr lang="mk-MK" dirty="0" err="1"/>
              <a:t>autres</a:t>
            </a:r>
            <a:r>
              <a:rPr lang="mk-MK" dirty="0"/>
              <a:t> </a:t>
            </a:r>
            <a:r>
              <a:rPr lang="mk-MK" dirty="0" err="1" smtClean="0"/>
              <a:t>pays</a:t>
            </a:r>
            <a:r>
              <a:rPr lang="en-US" dirty="0" smtClean="0"/>
              <a:t>, </a:t>
            </a:r>
            <a:r>
              <a:rPr lang="mk-MK" dirty="0" err="1" smtClean="0"/>
              <a:t>taux</a:t>
            </a:r>
            <a:r>
              <a:rPr lang="mk-MK" dirty="0" smtClean="0"/>
              <a:t> </a:t>
            </a:r>
            <a:r>
              <a:rPr lang="mk-MK" dirty="0" err="1"/>
              <a:t>d'emploi</a:t>
            </a:r>
            <a:r>
              <a:rPr lang="mk-MK" dirty="0"/>
              <a:t> </a:t>
            </a:r>
            <a:r>
              <a:rPr lang="mk-MK" dirty="0" err="1" smtClean="0"/>
              <a:t>élevés</a:t>
            </a:r>
            <a:r>
              <a:rPr lang="en-US" dirty="0" smtClean="0"/>
              <a:t>, </a:t>
            </a:r>
            <a:r>
              <a:rPr lang="mk-MK" dirty="0" err="1" smtClean="0"/>
              <a:t>position</a:t>
            </a:r>
            <a:r>
              <a:rPr lang="mk-MK" dirty="0" smtClean="0"/>
              <a:t> </a:t>
            </a:r>
            <a:r>
              <a:rPr lang="mk-MK" dirty="0" err="1"/>
              <a:t>forte</a:t>
            </a:r>
            <a:r>
              <a:rPr lang="mk-MK" dirty="0"/>
              <a:t> </a:t>
            </a:r>
            <a:r>
              <a:rPr lang="mk-MK" dirty="0" err="1"/>
              <a:t>dans</a:t>
            </a:r>
            <a:r>
              <a:rPr lang="mk-MK" dirty="0"/>
              <a:t> </a:t>
            </a:r>
            <a:r>
              <a:rPr lang="mk-MK" dirty="0" err="1"/>
              <a:t>le</a:t>
            </a:r>
            <a:r>
              <a:rPr lang="mk-MK" dirty="0"/>
              <a:t> </a:t>
            </a:r>
            <a:r>
              <a:rPr lang="mk-MK" dirty="0" err="1"/>
              <a:t>commerce</a:t>
            </a:r>
            <a:r>
              <a:rPr lang="mk-MK" dirty="0"/>
              <a:t> </a:t>
            </a:r>
            <a:r>
              <a:rPr lang="mk-MK" dirty="0" err="1"/>
              <a:t>mondial</a:t>
            </a:r>
            <a:r>
              <a:rPr lang="mk-MK" dirty="0"/>
              <a:t> </a:t>
            </a:r>
            <a:r>
              <a:rPr lang="mk-MK" dirty="0" err="1"/>
              <a:t>et</a:t>
            </a:r>
            <a:r>
              <a:rPr lang="mk-MK" dirty="0"/>
              <a:t> </a:t>
            </a:r>
            <a:r>
              <a:rPr lang="mk-MK" dirty="0" err="1"/>
              <a:t>les</a:t>
            </a:r>
            <a:r>
              <a:rPr lang="mk-MK" dirty="0"/>
              <a:t> </a:t>
            </a:r>
            <a:r>
              <a:rPr lang="mk-MK" dirty="0" err="1"/>
              <a:t>négociations</a:t>
            </a:r>
            <a:r>
              <a:rPr lang="mk-MK" dirty="0"/>
              <a:t> </a:t>
            </a:r>
            <a:r>
              <a:rPr lang="mk-MK" dirty="0" err="1" smtClean="0"/>
              <a:t>diplomatiques</a:t>
            </a:r>
            <a:r>
              <a:rPr lang="en-US" dirty="0" smtClean="0"/>
              <a:t>.</a:t>
            </a:r>
            <a:endParaRPr lang="fr-FR" dirty="0" smtClean="0"/>
          </a:p>
          <a:p>
            <a:pPr algn="just"/>
            <a:r>
              <a:rPr lang="en-US" dirty="0" smtClean="0"/>
              <a:t>R</a:t>
            </a:r>
            <a:r>
              <a:rPr lang="mk-MK" dirty="0" err="1" smtClean="0"/>
              <a:t>éserves</a:t>
            </a:r>
            <a:r>
              <a:rPr lang="mk-MK" dirty="0" smtClean="0"/>
              <a:t> </a:t>
            </a:r>
            <a:r>
              <a:rPr lang="mk-MK" dirty="0" err="1"/>
              <a:t>d'or</a:t>
            </a:r>
            <a:r>
              <a:rPr lang="mk-MK" dirty="0"/>
              <a:t> </a:t>
            </a:r>
            <a:r>
              <a:rPr lang="mk-MK" dirty="0" err="1"/>
              <a:t>américaines</a:t>
            </a:r>
            <a:r>
              <a:rPr lang="mk-MK" dirty="0"/>
              <a:t> </a:t>
            </a:r>
            <a:r>
              <a:rPr lang="en-US" dirty="0" err="1" smtClean="0">
                <a:solidFill>
                  <a:schemeClr val="tx1"/>
                </a:solidFill>
              </a:rPr>
              <a:t>restent</a:t>
            </a:r>
            <a:r>
              <a:rPr lang="en-US" dirty="0" smtClean="0">
                <a:solidFill>
                  <a:schemeClr val="tx1"/>
                </a:solidFill>
              </a:rPr>
              <a:t> </a:t>
            </a:r>
            <a:r>
              <a:rPr lang="mk-MK" dirty="0" err="1" smtClean="0"/>
              <a:t>inchangées</a:t>
            </a:r>
            <a:r>
              <a:rPr lang="en-US" dirty="0" smtClean="0"/>
              <a:t> après la </a:t>
            </a:r>
            <a:r>
              <a:rPr lang="en-US" dirty="0" err="1" smtClean="0"/>
              <a:t>Deuxieme</a:t>
            </a:r>
            <a:r>
              <a:rPr lang="en-US" dirty="0" smtClean="0"/>
              <a:t> Guerre </a:t>
            </a:r>
            <a:r>
              <a:rPr lang="en-US" dirty="0" err="1" smtClean="0"/>
              <a:t>mondiale</a:t>
            </a:r>
            <a:r>
              <a:rPr lang="en-US" dirty="0" smtClean="0"/>
              <a:t>.</a:t>
            </a:r>
            <a:endParaRPr lang="fr-FR" dirty="0" smtClean="0"/>
          </a:p>
          <a:p>
            <a:pPr algn="just"/>
            <a:r>
              <a:rPr lang="en-US" dirty="0" smtClean="0"/>
              <a:t>S</a:t>
            </a:r>
            <a:r>
              <a:rPr lang="mk-MK" dirty="0" err="1" smtClean="0"/>
              <a:t>ituation</a:t>
            </a:r>
            <a:r>
              <a:rPr lang="mk-MK" dirty="0" smtClean="0"/>
              <a:t> </a:t>
            </a:r>
            <a:r>
              <a:rPr lang="mk-MK" dirty="0" err="1" smtClean="0"/>
              <a:t>favorable</a:t>
            </a:r>
            <a:r>
              <a:rPr lang="en-US" dirty="0" smtClean="0"/>
              <a:t> </a:t>
            </a:r>
            <a:r>
              <a:rPr lang="mk-MK" dirty="0" err="1" smtClean="0"/>
              <a:t>dans</a:t>
            </a:r>
            <a:r>
              <a:rPr lang="mk-MK" dirty="0" smtClean="0"/>
              <a:t> </a:t>
            </a:r>
            <a:r>
              <a:rPr lang="mk-MK" dirty="0" err="1"/>
              <a:t>l'agriculture</a:t>
            </a:r>
            <a:r>
              <a:rPr lang="mk-MK" dirty="0"/>
              <a:t> </a:t>
            </a:r>
            <a:r>
              <a:rPr lang="mk-MK" dirty="0" err="1"/>
              <a:t>et</a:t>
            </a:r>
            <a:r>
              <a:rPr lang="mk-MK" dirty="0"/>
              <a:t> </a:t>
            </a:r>
            <a:r>
              <a:rPr lang="mk-MK" dirty="0" err="1" smtClean="0"/>
              <a:t>l'industrie</a:t>
            </a:r>
            <a:r>
              <a:rPr lang="en-US" dirty="0" smtClean="0"/>
              <a:t>.</a:t>
            </a:r>
            <a:r>
              <a:rPr lang="mk-MK" dirty="0" smtClean="0"/>
              <a:t> </a:t>
            </a:r>
            <a:endParaRPr lang="en-US" dirty="0" smtClean="0"/>
          </a:p>
          <a:p>
            <a:pPr algn="just"/>
            <a:r>
              <a:rPr lang="fr-FR" dirty="0" smtClean="0"/>
              <a:t>Le </a:t>
            </a:r>
            <a:r>
              <a:rPr lang="fr-FR" dirty="0"/>
              <a:t>dollar </a:t>
            </a:r>
            <a:r>
              <a:rPr lang="fr-FR" dirty="0" smtClean="0"/>
              <a:t>américain </a:t>
            </a:r>
            <a:r>
              <a:rPr lang="fr-FR" dirty="0"/>
              <a:t>devient la monnaie de </a:t>
            </a:r>
            <a:r>
              <a:rPr lang="fr-FR" dirty="0" smtClean="0"/>
              <a:t>référence ne perdant pas de </a:t>
            </a:r>
            <a:r>
              <a:rPr lang="fr-FR" dirty="0"/>
              <a:t>sa </a:t>
            </a:r>
            <a:r>
              <a:rPr lang="fr-FR" dirty="0" smtClean="0"/>
              <a:t>valeur.</a:t>
            </a:r>
          </a:p>
          <a:p>
            <a:pPr algn="just"/>
            <a:r>
              <a:rPr lang="fr-FR" dirty="0" smtClean="0"/>
              <a:t>États-Unis protègent les </a:t>
            </a:r>
            <a:r>
              <a:rPr lang="fr-FR" dirty="0"/>
              <a:t>principes du libre-échange et sans barrières douanières dans </a:t>
            </a:r>
            <a:r>
              <a:rPr lang="fr-FR" dirty="0" smtClean="0"/>
              <a:t>la </a:t>
            </a:r>
            <a:r>
              <a:rPr lang="fr-FR" dirty="0"/>
              <a:t>circulation des biens et des services. </a:t>
            </a:r>
            <a:endParaRPr lang="en-US" dirty="0"/>
          </a:p>
        </p:txBody>
      </p:sp>
    </p:spTree>
    <p:extLst>
      <p:ext uri="{BB962C8B-B14F-4D97-AF65-F5344CB8AC3E}">
        <p14:creationId xmlns:p14="http://schemas.microsoft.com/office/powerpoint/2010/main" val="3963930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sz="2800" dirty="0"/>
              <a:t>Raisons de pénétration des anglicismes de l’économie après</a:t>
            </a:r>
            <a:r>
              <a:rPr lang="mk-MK" sz="2800" dirty="0"/>
              <a:t> </a:t>
            </a:r>
            <a:r>
              <a:rPr lang="fr-FR" sz="2800" dirty="0"/>
              <a:t>la</a:t>
            </a:r>
            <a:r>
              <a:rPr lang="mk-MK" sz="2800" dirty="0"/>
              <a:t> </a:t>
            </a:r>
            <a:r>
              <a:rPr lang="fr-FR" sz="2800" dirty="0"/>
              <a:t>Deuxième</a:t>
            </a:r>
            <a:r>
              <a:rPr lang="en-US" sz="2800" dirty="0"/>
              <a:t> </a:t>
            </a:r>
            <a:r>
              <a:rPr lang="fr-FR" sz="2800" dirty="0"/>
              <a:t>Guerre</a:t>
            </a:r>
            <a:r>
              <a:rPr lang="mk-MK" sz="2800" dirty="0"/>
              <a:t> </a:t>
            </a:r>
            <a:r>
              <a:rPr lang="fr-FR" sz="2800" dirty="0"/>
              <a:t>mondiale</a:t>
            </a:r>
            <a:r>
              <a:rPr lang="en-US" sz="2800" dirty="0"/>
              <a:t> 2</a:t>
            </a:r>
          </a:p>
        </p:txBody>
      </p:sp>
      <p:sp>
        <p:nvSpPr>
          <p:cNvPr id="3" name="Content Placeholder 2"/>
          <p:cNvSpPr>
            <a:spLocks noGrp="1"/>
          </p:cNvSpPr>
          <p:nvPr>
            <p:ph idx="1"/>
          </p:nvPr>
        </p:nvSpPr>
        <p:spPr/>
        <p:txBody>
          <a:bodyPr>
            <a:normAutofit/>
          </a:bodyPr>
          <a:lstStyle/>
          <a:p>
            <a:pPr algn="just"/>
            <a:r>
              <a:rPr lang="en-US" dirty="0" smtClean="0"/>
              <a:t>Encouragement des </a:t>
            </a:r>
            <a:r>
              <a:rPr lang="fr-FR" dirty="0" smtClean="0"/>
              <a:t>échanges </a:t>
            </a:r>
            <a:r>
              <a:rPr lang="fr-FR" dirty="0"/>
              <a:t>commerciaux </a:t>
            </a:r>
            <a:r>
              <a:rPr lang="mk-MK" dirty="0" err="1" smtClean="0"/>
              <a:t>par</a:t>
            </a:r>
            <a:r>
              <a:rPr lang="mk-MK" dirty="0" smtClean="0"/>
              <a:t> </a:t>
            </a:r>
            <a:r>
              <a:rPr lang="mk-MK" dirty="0" err="1" smtClean="0"/>
              <a:t>la</a:t>
            </a:r>
            <a:r>
              <a:rPr lang="mk-MK" dirty="0" smtClean="0"/>
              <a:t> </a:t>
            </a:r>
            <a:r>
              <a:rPr lang="mk-MK" dirty="0" err="1"/>
              <a:t>signature</a:t>
            </a:r>
            <a:r>
              <a:rPr lang="mk-MK" dirty="0"/>
              <a:t> </a:t>
            </a:r>
            <a:r>
              <a:rPr lang="mk-MK" dirty="0" err="1"/>
              <a:t>de</a:t>
            </a:r>
            <a:r>
              <a:rPr lang="mk-MK" dirty="0"/>
              <a:t> </a:t>
            </a:r>
            <a:r>
              <a:rPr lang="mk-MK" dirty="0" err="1"/>
              <a:t>nombreux</a:t>
            </a:r>
            <a:r>
              <a:rPr lang="mk-MK" dirty="0"/>
              <a:t> </a:t>
            </a:r>
            <a:r>
              <a:rPr lang="mk-MK" dirty="0" err="1"/>
              <a:t>accords</a:t>
            </a:r>
            <a:r>
              <a:rPr lang="mk-MK" dirty="0"/>
              <a:t> </a:t>
            </a:r>
            <a:r>
              <a:rPr lang="mk-MK" dirty="0" err="1"/>
              <a:t>bilatéraux</a:t>
            </a:r>
            <a:r>
              <a:rPr lang="mk-MK" dirty="0"/>
              <a:t> </a:t>
            </a:r>
            <a:r>
              <a:rPr lang="mk-MK" dirty="0" err="1"/>
              <a:t>et</a:t>
            </a:r>
            <a:r>
              <a:rPr lang="mk-MK" dirty="0"/>
              <a:t> </a:t>
            </a:r>
            <a:r>
              <a:rPr lang="mk-MK" dirty="0" err="1"/>
              <a:t>multilatéraux</a:t>
            </a:r>
            <a:r>
              <a:rPr lang="mk-MK" dirty="0"/>
              <a:t> </a:t>
            </a:r>
            <a:r>
              <a:rPr lang="mk-MK" dirty="0" err="1"/>
              <a:t>avec</a:t>
            </a:r>
            <a:r>
              <a:rPr lang="mk-MK" dirty="0"/>
              <a:t> </a:t>
            </a:r>
            <a:r>
              <a:rPr lang="mk-MK" dirty="0" err="1"/>
              <a:t>d'autres</a:t>
            </a:r>
            <a:r>
              <a:rPr lang="mk-MK" dirty="0"/>
              <a:t> </a:t>
            </a:r>
            <a:r>
              <a:rPr lang="mk-MK" dirty="0" err="1"/>
              <a:t>pays</a:t>
            </a:r>
            <a:r>
              <a:rPr lang="mk-MK" dirty="0" smtClean="0"/>
              <a:t>.</a:t>
            </a:r>
            <a:endParaRPr lang="en-US" dirty="0" smtClean="0"/>
          </a:p>
          <a:p>
            <a:pPr algn="just"/>
            <a:r>
              <a:rPr lang="en-US" dirty="0" smtClean="0"/>
              <a:t>E</a:t>
            </a:r>
            <a:r>
              <a:rPr lang="mk-MK" dirty="0" err="1" smtClean="0"/>
              <a:t>ncourage</a:t>
            </a:r>
            <a:r>
              <a:rPr lang="en-US" dirty="0" err="1" smtClean="0"/>
              <a:t>ment</a:t>
            </a:r>
            <a:r>
              <a:rPr lang="en-US" dirty="0" smtClean="0"/>
              <a:t>,</a:t>
            </a:r>
            <a:r>
              <a:rPr lang="mk-MK" dirty="0" smtClean="0"/>
              <a:t> </a:t>
            </a:r>
            <a:r>
              <a:rPr lang="mk-MK" dirty="0" err="1" smtClean="0"/>
              <a:t>assur</a:t>
            </a:r>
            <a:r>
              <a:rPr lang="en-US" dirty="0" err="1" smtClean="0"/>
              <a:t>ance</a:t>
            </a:r>
            <a:r>
              <a:rPr lang="en-US" dirty="0" smtClean="0"/>
              <a:t> </a:t>
            </a:r>
            <a:r>
              <a:rPr lang="mk-MK" dirty="0" err="1"/>
              <a:t>et</a:t>
            </a:r>
            <a:r>
              <a:rPr lang="mk-MK" dirty="0"/>
              <a:t> </a:t>
            </a:r>
            <a:r>
              <a:rPr lang="en-US" dirty="0" smtClean="0"/>
              <a:t>s</a:t>
            </a:r>
            <a:r>
              <a:rPr lang="fr-FR" dirty="0" err="1" smtClean="0"/>
              <a:t>outien</a:t>
            </a:r>
            <a:r>
              <a:rPr lang="en-US" dirty="0" smtClean="0"/>
              <a:t> </a:t>
            </a:r>
            <a:r>
              <a:rPr lang="en-US" dirty="0"/>
              <a:t>de</a:t>
            </a:r>
            <a:r>
              <a:rPr lang="mk-MK" dirty="0" smtClean="0"/>
              <a:t> </a:t>
            </a:r>
            <a:r>
              <a:rPr lang="mk-MK" dirty="0" err="1"/>
              <a:t>la</a:t>
            </a:r>
            <a:r>
              <a:rPr lang="mk-MK" dirty="0"/>
              <a:t> </a:t>
            </a:r>
            <a:r>
              <a:rPr lang="fr-FR" dirty="0" smtClean="0"/>
              <a:t>libre</a:t>
            </a:r>
            <a:r>
              <a:rPr lang="mk-MK" dirty="0" smtClean="0"/>
              <a:t> </a:t>
            </a:r>
            <a:r>
              <a:rPr lang="fr-FR" dirty="0" smtClean="0"/>
              <a:t>concurrence, </a:t>
            </a:r>
            <a:r>
              <a:rPr lang="en-US" dirty="0" smtClean="0"/>
              <a:t>des </a:t>
            </a:r>
            <a:r>
              <a:rPr lang="fr-FR" dirty="0" smtClean="0"/>
              <a:t>exportation</a:t>
            </a:r>
            <a:r>
              <a:rPr lang="en-US" dirty="0" smtClean="0"/>
              <a:t>s</a:t>
            </a:r>
            <a:r>
              <a:rPr lang="mk-MK" dirty="0" smtClean="0"/>
              <a:t> </a:t>
            </a:r>
            <a:r>
              <a:rPr lang="fr-FR" dirty="0" smtClean="0"/>
              <a:t>des</a:t>
            </a:r>
            <a:r>
              <a:rPr lang="mk-MK" dirty="0" smtClean="0"/>
              <a:t> </a:t>
            </a:r>
            <a:r>
              <a:rPr lang="fr-FR" dirty="0" smtClean="0"/>
              <a:t>entreprises et </a:t>
            </a:r>
            <a:r>
              <a:rPr lang="en-US" dirty="0" smtClean="0"/>
              <a:t>d</a:t>
            </a:r>
            <a:r>
              <a:rPr lang="fr-FR" dirty="0" smtClean="0"/>
              <a:t>es</a:t>
            </a:r>
            <a:r>
              <a:rPr lang="mk-MK" dirty="0" smtClean="0"/>
              <a:t> </a:t>
            </a:r>
            <a:r>
              <a:rPr lang="fr-FR" dirty="0" smtClean="0"/>
              <a:t>secteurs</a:t>
            </a:r>
            <a:r>
              <a:rPr lang="mk-MK" dirty="0" smtClean="0"/>
              <a:t> </a:t>
            </a:r>
            <a:r>
              <a:rPr lang="fr-FR" dirty="0" smtClean="0"/>
              <a:t>en</a:t>
            </a:r>
            <a:r>
              <a:rPr lang="mk-MK" dirty="0" smtClean="0"/>
              <a:t> </a:t>
            </a:r>
            <a:r>
              <a:rPr lang="fr-FR" dirty="0" smtClean="0"/>
              <a:t>difficulté. </a:t>
            </a:r>
          </a:p>
          <a:p>
            <a:pPr algn="just"/>
            <a:r>
              <a:rPr lang="fr-FR" dirty="0" smtClean="0"/>
              <a:t>Diffusion des</a:t>
            </a:r>
            <a:r>
              <a:rPr lang="mk-MK" dirty="0" smtClean="0"/>
              <a:t> </a:t>
            </a:r>
            <a:r>
              <a:rPr lang="fr-FR" dirty="0" smtClean="0"/>
              <a:t>méthodes</a:t>
            </a:r>
            <a:r>
              <a:rPr lang="mk-MK" dirty="0" smtClean="0"/>
              <a:t> </a:t>
            </a:r>
            <a:r>
              <a:rPr lang="fr-FR" dirty="0" smtClean="0"/>
              <a:t>de</a:t>
            </a:r>
            <a:r>
              <a:rPr lang="mk-MK" dirty="0" smtClean="0"/>
              <a:t> </a:t>
            </a:r>
            <a:r>
              <a:rPr lang="fr-FR" dirty="0" smtClean="0"/>
              <a:t>travail</a:t>
            </a:r>
            <a:r>
              <a:rPr lang="mk-MK" dirty="0" smtClean="0"/>
              <a:t> </a:t>
            </a:r>
            <a:r>
              <a:rPr lang="fr-FR" dirty="0" smtClean="0"/>
              <a:t>américaines</a:t>
            </a:r>
            <a:r>
              <a:rPr lang="en-US" dirty="0" smtClean="0"/>
              <a:t>: </a:t>
            </a:r>
            <a:r>
              <a:rPr lang="fr-FR" i="1" dirty="0" smtClean="0"/>
              <a:t>fordisme</a:t>
            </a:r>
            <a:r>
              <a:rPr lang="mk-MK" dirty="0" smtClean="0"/>
              <a:t>, </a:t>
            </a:r>
            <a:r>
              <a:rPr lang="fr-FR" i="1" dirty="0" smtClean="0"/>
              <a:t>taylorisme</a:t>
            </a:r>
            <a:r>
              <a:rPr lang="fr-FR" dirty="0" smtClean="0"/>
              <a:t> et</a:t>
            </a:r>
            <a:r>
              <a:rPr lang="mk-MK" dirty="0" smtClean="0"/>
              <a:t> </a:t>
            </a:r>
            <a:r>
              <a:rPr lang="fr-FR" i="1" dirty="0" smtClean="0"/>
              <a:t>marketing</a:t>
            </a:r>
            <a:r>
              <a:rPr lang="fr-FR" dirty="0" smtClean="0"/>
              <a:t>.</a:t>
            </a:r>
          </a:p>
          <a:p>
            <a:pPr algn="just"/>
            <a:r>
              <a:rPr lang="fr-FR" dirty="0" smtClean="0"/>
              <a:t>Transmission de </a:t>
            </a:r>
            <a:r>
              <a:rPr lang="fr-FR" dirty="0"/>
              <a:t>l</a:t>
            </a:r>
            <a:r>
              <a:rPr lang="mk-MK" dirty="0"/>
              <a:t>a </a:t>
            </a:r>
            <a:r>
              <a:rPr lang="mk-MK" dirty="0" err="1"/>
              <a:t>société</a:t>
            </a:r>
            <a:r>
              <a:rPr lang="mk-MK" dirty="0"/>
              <a:t> </a:t>
            </a:r>
            <a:r>
              <a:rPr lang="mk-MK" dirty="0" err="1"/>
              <a:t>de</a:t>
            </a:r>
            <a:r>
              <a:rPr lang="mk-MK" dirty="0"/>
              <a:t> </a:t>
            </a:r>
            <a:r>
              <a:rPr lang="mk-MK" dirty="0" err="1" smtClean="0"/>
              <a:t>cons</a:t>
            </a:r>
            <a:r>
              <a:rPr lang="en-US" dirty="0" smtClean="0"/>
              <a:t>u</a:t>
            </a:r>
            <a:r>
              <a:rPr lang="mk-MK" dirty="0" err="1" smtClean="0"/>
              <a:t>mmation</a:t>
            </a:r>
            <a:r>
              <a:rPr lang="en-US" dirty="0" smtClean="0"/>
              <a:t> et</a:t>
            </a:r>
            <a:r>
              <a:rPr lang="mk-MK" dirty="0" smtClean="0"/>
              <a:t> </a:t>
            </a:r>
            <a:r>
              <a:rPr lang="en-US" dirty="0" smtClean="0"/>
              <a:t>de l’</a:t>
            </a:r>
            <a:r>
              <a:rPr lang="fr-FR" i="1" dirty="0" smtClean="0"/>
              <a:t>American </a:t>
            </a:r>
            <a:r>
              <a:rPr lang="fr-FR" i="1" dirty="0" err="1"/>
              <a:t>Way</a:t>
            </a:r>
            <a:r>
              <a:rPr lang="fr-FR" i="1" dirty="0"/>
              <a:t> of </a:t>
            </a:r>
            <a:r>
              <a:rPr lang="fr-FR" i="1" dirty="0" smtClean="0"/>
              <a:t>Life</a:t>
            </a:r>
            <a:r>
              <a:rPr lang="mk-MK" dirty="0" smtClean="0"/>
              <a:t> </a:t>
            </a:r>
            <a:r>
              <a:rPr lang="en-US" dirty="0" smtClean="0"/>
              <a:t>par l’</a:t>
            </a:r>
            <a:r>
              <a:rPr lang="mk-MK" dirty="0" err="1" smtClean="0"/>
              <a:t>industrie</a:t>
            </a:r>
            <a:r>
              <a:rPr lang="mk-MK" dirty="0" smtClean="0"/>
              <a:t> </a:t>
            </a:r>
            <a:r>
              <a:rPr lang="fr-FR" dirty="0" err="1" smtClean="0"/>
              <a:t>cinematographique</a:t>
            </a:r>
            <a:r>
              <a:rPr lang="fr-FR" dirty="0" smtClean="0"/>
              <a:t>. </a:t>
            </a:r>
            <a:endParaRPr lang="en-US" dirty="0" smtClean="0"/>
          </a:p>
          <a:p>
            <a:pPr algn="just"/>
            <a:r>
              <a:rPr lang="en-US" dirty="0" smtClean="0"/>
              <a:t>Riches </a:t>
            </a:r>
            <a:r>
              <a:rPr lang="en-US" dirty="0" err="1" smtClean="0"/>
              <a:t>investissements</a:t>
            </a:r>
            <a:r>
              <a:rPr lang="en-US" dirty="0" smtClean="0"/>
              <a:t> </a:t>
            </a:r>
            <a:r>
              <a:rPr lang="mk-MK" dirty="0" err="1" smtClean="0"/>
              <a:t>dans</a:t>
            </a:r>
            <a:r>
              <a:rPr lang="mk-MK" dirty="0" smtClean="0"/>
              <a:t> l</a:t>
            </a:r>
            <a:r>
              <a:rPr lang="en-US" dirty="0" err="1" smtClean="0"/>
              <a:t>es</a:t>
            </a:r>
            <a:r>
              <a:rPr lang="mk-MK" dirty="0" smtClean="0"/>
              <a:t> </a:t>
            </a:r>
            <a:r>
              <a:rPr lang="mk-MK" dirty="0" err="1" smtClean="0"/>
              <a:t>recherche</a:t>
            </a:r>
            <a:r>
              <a:rPr lang="en-US" dirty="0" smtClean="0"/>
              <a:t>s</a:t>
            </a:r>
            <a:r>
              <a:rPr lang="mk-MK" dirty="0" smtClean="0"/>
              <a:t> </a:t>
            </a:r>
            <a:r>
              <a:rPr lang="mk-MK" dirty="0" err="1" smtClean="0"/>
              <a:t>scientifique</a:t>
            </a:r>
            <a:r>
              <a:rPr lang="en-US" dirty="0" smtClean="0"/>
              <a:t>s</a:t>
            </a:r>
            <a:r>
              <a:rPr lang="mk-MK" dirty="0" smtClean="0"/>
              <a:t>, </a:t>
            </a:r>
            <a:r>
              <a:rPr lang="mk-MK" dirty="0" err="1"/>
              <a:t>l'innovation</a:t>
            </a:r>
            <a:r>
              <a:rPr lang="mk-MK" dirty="0"/>
              <a:t> </a:t>
            </a:r>
            <a:r>
              <a:rPr lang="mk-MK" dirty="0" err="1"/>
              <a:t>et</a:t>
            </a:r>
            <a:r>
              <a:rPr lang="mk-MK" dirty="0"/>
              <a:t> l</a:t>
            </a:r>
            <a:r>
              <a:rPr lang="fr-FR" dirty="0"/>
              <a:t>es</a:t>
            </a:r>
            <a:r>
              <a:rPr lang="mk-MK" dirty="0"/>
              <a:t> </a:t>
            </a:r>
            <a:r>
              <a:rPr lang="mk-MK" dirty="0" err="1"/>
              <a:t>technologies</a:t>
            </a:r>
            <a:r>
              <a:rPr lang="mk-MK" dirty="0"/>
              <a:t> </a:t>
            </a:r>
            <a:r>
              <a:rPr lang="mk-MK" dirty="0" err="1"/>
              <a:t>de</a:t>
            </a:r>
            <a:r>
              <a:rPr lang="mk-MK" dirty="0"/>
              <a:t> </a:t>
            </a:r>
            <a:r>
              <a:rPr lang="mk-MK" dirty="0" err="1"/>
              <a:t>pointe</a:t>
            </a:r>
            <a:r>
              <a:rPr lang="mk-MK" dirty="0"/>
              <a:t>. </a:t>
            </a:r>
            <a:endParaRPr lang="en-US" dirty="0"/>
          </a:p>
          <a:p>
            <a:pPr algn="just"/>
            <a:endParaRPr lang="en-US" dirty="0"/>
          </a:p>
        </p:txBody>
      </p:sp>
    </p:spTree>
    <p:extLst>
      <p:ext uri="{BB962C8B-B14F-4D97-AF65-F5344CB8AC3E}">
        <p14:creationId xmlns:p14="http://schemas.microsoft.com/office/powerpoint/2010/main" val="687158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sz="2800" dirty="0"/>
              <a:t>Raisons de pénétration des anglicismes de l’économie après</a:t>
            </a:r>
            <a:r>
              <a:rPr lang="mk-MK" sz="2800" dirty="0"/>
              <a:t> </a:t>
            </a:r>
            <a:r>
              <a:rPr lang="fr-FR" sz="2800" dirty="0"/>
              <a:t>la</a:t>
            </a:r>
            <a:r>
              <a:rPr lang="mk-MK" sz="2800" dirty="0"/>
              <a:t> </a:t>
            </a:r>
            <a:r>
              <a:rPr lang="fr-FR" sz="2800" dirty="0"/>
              <a:t>Deuxième</a:t>
            </a:r>
            <a:r>
              <a:rPr lang="en-US" sz="2800" dirty="0"/>
              <a:t> </a:t>
            </a:r>
            <a:r>
              <a:rPr lang="fr-FR" sz="2800" dirty="0"/>
              <a:t>Guerre</a:t>
            </a:r>
            <a:r>
              <a:rPr lang="mk-MK" sz="2800" dirty="0"/>
              <a:t> </a:t>
            </a:r>
            <a:r>
              <a:rPr lang="fr-FR" sz="2800" dirty="0"/>
              <a:t>mondiale</a:t>
            </a:r>
            <a:r>
              <a:rPr lang="en-US" sz="2800" dirty="0"/>
              <a:t> </a:t>
            </a:r>
            <a:r>
              <a:rPr lang="en-US" sz="2800" dirty="0" smtClean="0"/>
              <a:t>3</a:t>
            </a:r>
            <a:endParaRPr lang="en-US" sz="2800" dirty="0"/>
          </a:p>
        </p:txBody>
      </p:sp>
      <p:sp>
        <p:nvSpPr>
          <p:cNvPr id="3" name="Content Placeholder 2"/>
          <p:cNvSpPr>
            <a:spLocks noGrp="1"/>
          </p:cNvSpPr>
          <p:nvPr>
            <p:ph idx="1"/>
          </p:nvPr>
        </p:nvSpPr>
        <p:spPr/>
        <p:txBody>
          <a:bodyPr>
            <a:normAutofit/>
          </a:bodyPr>
          <a:lstStyle/>
          <a:p>
            <a:pPr algn="just"/>
            <a:r>
              <a:rPr lang="en-US" dirty="0"/>
              <a:t>C</a:t>
            </a:r>
            <a:r>
              <a:rPr lang="fr-FR" dirty="0" err="1"/>
              <a:t>ollaboration</a:t>
            </a:r>
            <a:r>
              <a:rPr lang="fr-FR" dirty="0"/>
              <a:t> économique intensive entre la France et le Québec avec les États-Unis et les autres pays anglophones</a:t>
            </a:r>
            <a:r>
              <a:rPr lang="mk-MK" dirty="0"/>
              <a:t>. </a:t>
            </a:r>
            <a:endParaRPr lang="fr-FR" dirty="0" smtClean="0"/>
          </a:p>
          <a:p>
            <a:pPr algn="just"/>
            <a:r>
              <a:rPr lang="fr-FR" dirty="0" smtClean="0"/>
              <a:t>États-Unis-première </a:t>
            </a:r>
            <a:r>
              <a:rPr lang="fr-FR" dirty="0"/>
              <a:t>destination pour les investissements </a:t>
            </a:r>
            <a:r>
              <a:rPr lang="fr-FR" dirty="0">
                <a:solidFill>
                  <a:schemeClr val="tx1"/>
                </a:solidFill>
              </a:rPr>
              <a:t>directs</a:t>
            </a:r>
            <a:r>
              <a:rPr lang="fr-FR" dirty="0">
                <a:solidFill>
                  <a:srgbClr val="FF0000"/>
                </a:solidFill>
              </a:rPr>
              <a:t> </a:t>
            </a:r>
            <a:r>
              <a:rPr lang="fr-FR" dirty="0"/>
              <a:t>français à </a:t>
            </a:r>
            <a:r>
              <a:rPr lang="fr-FR" dirty="0" smtClean="0"/>
              <a:t>l’étranger</a:t>
            </a:r>
            <a:r>
              <a:rPr lang="fr-FR" dirty="0"/>
              <a:t>. </a:t>
            </a:r>
            <a:r>
              <a:rPr lang="fr-FR" dirty="0" smtClean="0"/>
              <a:t>Plus </a:t>
            </a:r>
            <a:r>
              <a:rPr lang="fr-FR" dirty="0"/>
              <a:t>de </a:t>
            </a:r>
            <a:r>
              <a:rPr lang="fr-FR" dirty="0" smtClean="0"/>
              <a:t>3600 filiales </a:t>
            </a:r>
            <a:r>
              <a:rPr lang="fr-FR" dirty="0"/>
              <a:t>d’entreprises françaises </a:t>
            </a:r>
            <a:r>
              <a:rPr lang="fr-FR" dirty="0" smtClean="0"/>
              <a:t>sont </a:t>
            </a:r>
            <a:r>
              <a:rPr lang="fr-FR" dirty="0"/>
              <a:t>implantées aux </a:t>
            </a:r>
            <a:r>
              <a:rPr lang="fr-FR" dirty="0" smtClean="0"/>
              <a:t>États-Unis avec plus </a:t>
            </a:r>
            <a:r>
              <a:rPr lang="fr-FR" dirty="0"/>
              <a:t>de 560 000 </a:t>
            </a:r>
            <a:r>
              <a:rPr lang="fr-FR" dirty="0" smtClean="0"/>
              <a:t>emplois principalement </a:t>
            </a:r>
            <a:r>
              <a:rPr lang="fr-FR" dirty="0"/>
              <a:t>dans l’industrie manufacturière (43%), dans les services financiers (25%) et dans le secteur de l’information (12</a:t>
            </a:r>
            <a:r>
              <a:rPr lang="fr-FR" dirty="0" smtClean="0"/>
              <a:t>%), transports publics, industries </a:t>
            </a:r>
            <a:r>
              <a:rPr lang="fr-FR" dirty="0"/>
              <a:t>de sécurité </a:t>
            </a:r>
            <a:r>
              <a:rPr lang="fr-FR" dirty="0" smtClean="0"/>
              <a:t>etc. </a:t>
            </a:r>
          </a:p>
          <a:p>
            <a:pPr algn="just"/>
            <a:r>
              <a:rPr lang="fr-FR" dirty="0" smtClean="0"/>
              <a:t>États-Unis-premiers investisseurs directs étrangers en France, principalement dans l’industrie manufacturière (50%), les services financiers (26%), les activités immobilières (9%) et le </a:t>
            </a:r>
            <a:r>
              <a:rPr lang="fr-FR" dirty="0"/>
              <a:t>premier employeur étranger en France (</a:t>
            </a:r>
            <a:r>
              <a:rPr lang="fr-FR" dirty="0" smtClean="0"/>
              <a:t>environ </a:t>
            </a:r>
            <a:r>
              <a:rPr lang="fr-FR" dirty="0"/>
              <a:t>450 000 </a:t>
            </a:r>
            <a:r>
              <a:rPr lang="fr-FR" dirty="0" smtClean="0"/>
              <a:t>emplois). </a:t>
            </a:r>
            <a:endParaRPr lang="en-US" dirty="0"/>
          </a:p>
          <a:p>
            <a:pPr algn="just"/>
            <a:endParaRPr lang="en-US" dirty="0"/>
          </a:p>
          <a:p>
            <a:pPr algn="just"/>
            <a:endParaRPr lang="en-US" dirty="0"/>
          </a:p>
        </p:txBody>
      </p:sp>
    </p:spTree>
    <p:extLst>
      <p:ext uri="{BB962C8B-B14F-4D97-AF65-F5344CB8AC3E}">
        <p14:creationId xmlns:p14="http://schemas.microsoft.com/office/powerpoint/2010/main" val="35968914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r-FR" sz="2200" dirty="0" smtClean="0">
                <a:solidFill>
                  <a:schemeClr val="tx1"/>
                </a:solidFill>
              </a:rPr>
              <a:t>Projet « Les emprunts lexicaux anglais dans la langue française de 1945 à 2005 (aspect linguistique et socioculturel): </a:t>
            </a:r>
            <a:r>
              <a:rPr lang="fr-FR" sz="2200" dirty="0">
                <a:solidFill>
                  <a:schemeClr val="tx1"/>
                </a:solidFill>
              </a:rPr>
              <a:t>1170 unités.</a:t>
            </a:r>
            <a:r>
              <a:rPr lang="fr-FR" sz="2200" b="1" dirty="0">
                <a:solidFill>
                  <a:schemeClr val="tx1"/>
                </a:solidFill>
              </a:rPr>
              <a:t> </a:t>
            </a:r>
            <a:r>
              <a:rPr lang="fr-FR" sz="2200" b="1" dirty="0"/>
              <a:t/>
            </a:r>
            <a:br>
              <a:rPr lang="fr-FR" sz="2200" b="1" dirty="0"/>
            </a:br>
            <a:r>
              <a:rPr lang="fr-FR" sz="2200" b="1" dirty="0"/>
              <a:t>Corpus de recherche: 44 unités (3,76%) </a:t>
            </a:r>
            <a:endParaRPr lang="en-US" sz="2200" dirty="0"/>
          </a:p>
        </p:txBody>
      </p:sp>
      <p:sp>
        <p:nvSpPr>
          <p:cNvPr id="3" name="Content Placeholder 2"/>
          <p:cNvSpPr>
            <a:spLocks noGrp="1"/>
          </p:cNvSpPr>
          <p:nvPr>
            <p:ph idx="1"/>
          </p:nvPr>
        </p:nvSpPr>
        <p:spPr/>
        <p:txBody>
          <a:bodyPr>
            <a:normAutofit fontScale="70000" lnSpcReduction="20000"/>
          </a:bodyPr>
          <a:lstStyle/>
          <a:p>
            <a:r>
              <a:rPr lang="en-US" sz="3200" dirty="0" smtClean="0"/>
              <a:t>Sciences </a:t>
            </a:r>
            <a:r>
              <a:rPr lang="fr-FR" sz="3200" dirty="0" smtClean="0"/>
              <a:t>humaines</a:t>
            </a:r>
            <a:r>
              <a:rPr lang="en-US" sz="3200" dirty="0" smtClean="0"/>
              <a:t>, sciences </a:t>
            </a:r>
            <a:r>
              <a:rPr lang="fr-FR" sz="3200" dirty="0" smtClean="0"/>
              <a:t>juridiques</a:t>
            </a:r>
            <a:r>
              <a:rPr lang="en-US" sz="3200" dirty="0" smtClean="0"/>
              <a:t>, </a:t>
            </a:r>
            <a:r>
              <a:rPr lang="fr-FR" sz="3200" dirty="0" smtClean="0"/>
              <a:t>politiques</a:t>
            </a:r>
            <a:r>
              <a:rPr lang="en-US" sz="3200" dirty="0" smtClean="0"/>
              <a:t> et </a:t>
            </a:r>
            <a:r>
              <a:rPr lang="fr-FR" sz="3200" dirty="0" smtClean="0"/>
              <a:t>économiques:</a:t>
            </a:r>
          </a:p>
          <a:p>
            <a:pPr lvl="2"/>
            <a:r>
              <a:rPr lang="en-US" sz="2800" dirty="0"/>
              <a:t>Le droit, les institutions, la </a:t>
            </a:r>
            <a:r>
              <a:rPr lang="fr-FR" sz="2800" dirty="0" smtClean="0"/>
              <a:t>politique.</a:t>
            </a:r>
            <a:endParaRPr lang="fr-FR" sz="2800" dirty="0"/>
          </a:p>
          <a:p>
            <a:pPr lvl="2"/>
            <a:r>
              <a:rPr lang="en-US" sz="2800" dirty="0"/>
              <a:t>L’</a:t>
            </a:r>
            <a:r>
              <a:rPr lang="fr-FR" sz="2800" dirty="0"/>
              <a:t>économie et </a:t>
            </a:r>
            <a:r>
              <a:rPr lang="en-US" sz="2800" dirty="0"/>
              <a:t>les </a:t>
            </a:r>
            <a:r>
              <a:rPr lang="en-US" sz="2800" dirty="0" smtClean="0"/>
              <a:t>finances.</a:t>
            </a:r>
            <a:endParaRPr lang="en-US" sz="2800" dirty="0"/>
          </a:p>
          <a:p>
            <a:pPr lvl="2"/>
            <a:r>
              <a:rPr lang="en-US" sz="2800" dirty="0"/>
              <a:t>Le commerce et la </a:t>
            </a:r>
            <a:r>
              <a:rPr lang="fr-FR" sz="2800" dirty="0" smtClean="0"/>
              <a:t>publicité.</a:t>
            </a:r>
            <a:r>
              <a:rPr lang="en-US" sz="2800" dirty="0" smtClean="0"/>
              <a:t> </a:t>
            </a:r>
            <a:endParaRPr lang="fr-FR" sz="3000" dirty="0" smtClean="0"/>
          </a:p>
          <a:p>
            <a:r>
              <a:rPr lang="en-US" sz="3200" dirty="0" smtClean="0"/>
              <a:t>Sciences et techniques.</a:t>
            </a:r>
          </a:p>
          <a:p>
            <a:r>
              <a:rPr lang="en-US" sz="3200" dirty="0" smtClean="0"/>
              <a:t>Les arts.</a:t>
            </a:r>
          </a:p>
          <a:p>
            <a:r>
              <a:rPr lang="en-US" sz="3200" dirty="0" smtClean="0"/>
              <a:t>La vie </a:t>
            </a:r>
            <a:r>
              <a:rPr lang="fr-FR" sz="3200" dirty="0" smtClean="0"/>
              <a:t>quotidienne.</a:t>
            </a:r>
          </a:p>
          <a:p>
            <a:r>
              <a:rPr lang="en-US" sz="3200" dirty="0" smtClean="0"/>
              <a:t>Sport et </a:t>
            </a:r>
            <a:r>
              <a:rPr lang="fr-FR" sz="3200" dirty="0" smtClean="0"/>
              <a:t>loisirs.</a:t>
            </a:r>
          </a:p>
          <a:p>
            <a:r>
              <a:rPr lang="en-US" sz="3200" dirty="0" smtClean="0"/>
              <a:t>Divers.</a:t>
            </a:r>
          </a:p>
          <a:p>
            <a:pPr marL="0" indent="0">
              <a:buNone/>
            </a:pPr>
            <a:endParaRPr lang="en-US" sz="3200" dirty="0"/>
          </a:p>
        </p:txBody>
      </p:sp>
    </p:spTree>
    <p:extLst>
      <p:ext uri="{BB962C8B-B14F-4D97-AF65-F5344CB8AC3E}">
        <p14:creationId xmlns:p14="http://schemas.microsoft.com/office/powerpoint/2010/main" val="3072044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smtClean="0"/>
              <a:t>Économie et finances (français): </a:t>
            </a:r>
            <a:r>
              <a:rPr lang="mk-MK" b="1" dirty="0" smtClean="0"/>
              <a:t>44</a:t>
            </a:r>
            <a:r>
              <a:rPr lang="en-US" b="1" dirty="0" smtClean="0"/>
              <a:t> </a:t>
            </a:r>
            <a:r>
              <a:rPr lang="fr-FR" b="1" dirty="0" smtClean="0"/>
              <a:t>unités </a:t>
            </a:r>
            <a:endParaRPr lang="en-US" dirty="0"/>
          </a:p>
        </p:txBody>
      </p:sp>
      <p:sp>
        <p:nvSpPr>
          <p:cNvPr id="3" name="Content Placeholder 2"/>
          <p:cNvSpPr>
            <a:spLocks noGrp="1"/>
          </p:cNvSpPr>
          <p:nvPr>
            <p:ph idx="1"/>
          </p:nvPr>
        </p:nvSpPr>
        <p:spPr/>
        <p:txBody>
          <a:bodyPr>
            <a:normAutofit fontScale="85000" lnSpcReduction="10000"/>
          </a:bodyPr>
          <a:lstStyle/>
          <a:p>
            <a:pPr marL="0" indent="0" algn="ctr">
              <a:buNone/>
            </a:pPr>
            <a:r>
              <a:rPr lang="fr-FR" sz="3200" i="1" dirty="0" smtClean="0"/>
              <a:t>Asiadollar, </a:t>
            </a:r>
            <a:r>
              <a:rPr lang="fr-FR" sz="3200" i="1" dirty="0" err="1" smtClean="0"/>
              <a:t>benchmarking</a:t>
            </a:r>
            <a:r>
              <a:rPr lang="fr-FR" sz="3200" i="1" dirty="0" smtClean="0"/>
              <a:t>, broker, cash-flow, économétrie, écu/</a:t>
            </a:r>
            <a:r>
              <a:rPr lang="fr-FR" sz="3200" i="1" dirty="0" err="1" smtClean="0"/>
              <a:t>e.c.u</a:t>
            </a:r>
            <a:r>
              <a:rPr lang="fr-FR" sz="3200" i="1" dirty="0" smtClean="0"/>
              <a:t>., employabilité, eurodollar, externaliser, factoring, </a:t>
            </a:r>
            <a:r>
              <a:rPr lang="mk-MK" sz="3200" i="1" dirty="0" err="1" smtClean="0"/>
              <a:t>gap</a:t>
            </a:r>
            <a:r>
              <a:rPr lang="en-US" sz="3200" i="1" dirty="0" smtClean="0"/>
              <a:t>, </a:t>
            </a:r>
            <a:r>
              <a:rPr lang="fr-FR" sz="3200" i="1" dirty="0" smtClean="0"/>
              <a:t>GATT, hot money, input, intermédiation, keynésien</a:t>
            </a:r>
            <a:r>
              <a:rPr lang="fr-FR" sz="3200" i="1" dirty="0"/>
              <a:t>, </a:t>
            </a:r>
            <a:r>
              <a:rPr lang="fr-FR" sz="3200" i="1" dirty="0" err="1" smtClean="0"/>
              <a:t>lease</a:t>
            </a:r>
            <a:r>
              <a:rPr lang="fr-FR" sz="3200" i="1" dirty="0" smtClean="0"/>
              <a:t>-back, leasing, marginalisme, narcodollar, obsolescence, </a:t>
            </a:r>
            <a:r>
              <a:rPr lang="fr-FR" sz="3200" i="1" dirty="0"/>
              <a:t>open </a:t>
            </a:r>
            <a:r>
              <a:rPr lang="fr-FR" sz="3200" i="1" dirty="0" err="1" smtClean="0"/>
              <a:t>door</a:t>
            </a:r>
            <a:r>
              <a:rPr lang="fr-FR" sz="3200" i="1" dirty="0" smtClean="0"/>
              <a:t>, outplacement, output, </a:t>
            </a:r>
            <a:r>
              <a:rPr lang="fr-FR" sz="3200" i="1" dirty="0"/>
              <a:t>package </a:t>
            </a:r>
            <a:r>
              <a:rPr lang="fr-FR" sz="3200" i="1" dirty="0" smtClean="0"/>
              <a:t>deal, pétrodollars, </a:t>
            </a:r>
            <a:r>
              <a:rPr lang="mk-MK" sz="3200" i="1" dirty="0" err="1"/>
              <a:t>poll</a:t>
            </a:r>
            <a:r>
              <a:rPr lang="mk-MK" sz="3200" i="1" dirty="0"/>
              <a:t> </a:t>
            </a:r>
            <a:r>
              <a:rPr lang="mk-MK" sz="3200" i="1" dirty="0" err="1" smtClean="0"/>
              <a:t>tax</a:t>
            </a:r>
            <a:r>
              <a:rPr lang="en-US" sz="3200" i="1" dirty="0" smtClean="0"/>
              <a:t>, </a:t>
            </a:r>
            <a:r>
              <a:rPr lang="fr-FR" sz="3200" i="1" dirty="0" smtClean="0"/>
              <a:t>privatiser, raider, rand, ratio, revolving, sectoriel, </a:t>
            </a:r>
            <a:r>
              <a:rPr lang="fr-FR" sz="3200" i="1" dirty="0"/>
              <a:t>soft </a:t>
            </a:r>
            <a:r>
              <a:rPr lang="fr-FR" sz="3200" i="1" dirty="0" smtClean="0"/>
              <a:t>landing, stagflation, start-up, stock-option, stop-and-go, swap, take-off, technostructure, trader/tradeur, trend, </a:t>
            </a:r>
            <a:r>
              <a:rPr lang="fr-FR" sz="3200" i="1" dirty="0"/>
              <a:t>venture </a:t>
            </a:r>
            <a:r>
              <a:rPr lang="fr-FR" sz="3200" i="1" dirty="0" smtClean="0"/>
              <a:t>capital.               </a:t>
            </a:r>
            <a:r>
              <a:rPr lang="mk-MK" sz="3200" i="1" dirty="0" smtClean="0"/>
              <a:t> </a:t>
            </a:r>
            <a:r>
              <a:rPr lang="fr-FR" sz="3200" i="1" dirty="0" smtClean="0"/>
              <a:t>       </a:t>
            </a:r>
            <a:endParaRPr lang="en-US" sz="3200" i="1" dirty="0"/>
          </a:p>
        </p:txBody>
      </p:sp>
    </p:spTree>
    <p:extLst>
      <p:ext uri="{BB962C8B-B14F-4D97-AF65-F5344CB8AC3E}">
        <p14:creationId xmlns:p14="http://schemas.microsoft.com/office/powerpoint/2010/main" val="20518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t>Économie </a:t>
            </a:r>
            <a:r>
              <a:rPr lang="mk-MK" i="1" dirty="0" smtClean="0"/>
              <a:t>:</a:t>
            </a:r>
            <a:r>
              <a:rPr lang="mk-MK" dirty="0" smtClean="0"/>
              <a:t> 26 </a:t>
            </a:r>
            <a:r>
              <a:rPr lang="en-US" dirty="0" smtClean="0"/>
              <a:t>unit</a:t>
            </a:r>
            <a:r>
              <a:rPr lang="fr-FR" dirty="0" smtClean="0"/>
              <a:t>é</a:t>
            </a:r>
            <a:r>
              <a:rPr lang="en-US" dirty="0" smtClean="0"/>
              <a:t>s  </a:t>
            </a:r>
            <a:endParaRPr lang="en-US" dirty="0"/>
          </a:p>
        </p:txBody>
      </p:sp>
      <p:sp>
        <p:nvSpPr>
          <p:cNvPr id="3" name="Content Placeholder 2"/>
          <p:cNvSpPr>
            <a:spLocks noGrp="1"/>
          </p:cNvSpPr>
          <p:nvPr>
            <p:ph idx="1"/>
          </p:nvPr>
        </p:nvSpPr>
        <p:spPr/>
        <p:txBody>
          <a:bodyPr>
            <a:normAutofit/>
          </a:bodyPr>
          <a:lstStyle/>
          <a:p>
            <a:pPr algn="ctr"/>
            <a:r>
              <a:rPr lang="fr-FR" sz="2800" i="1" dirty="0" err="1" smtClean="0"/>
              <a:t>Benchmarking</a:t>
            </a:r>
            <a:r>
              <a:rPr lang="fr-FR" sz="2800" i="1" dirty="0" smtClean="0"/>
              <a:t>; économétrie (</a:t>
            </a:r>
            <a:r>
              <a:rPr lang="fr-FR" sz="2800" i="1" dirty="0" err="1" smtClean="0"/>
              <a:t>econometrics</a:t>
            </a:r>
            <a:r>
              <a:rPr lang="fr-FR" sz="2800" i="1" dirty="0" smtClean="0"/>
              <a:t>);</a:t>
            </a:r>
            <a:r>
              <a:rPr lang="en-US" sz="2800" i="1" dirty="0" smtClean="0"/>
              <a:t> </a:t>
            </a:r>
            <a:r>
              <a:rPr lang="fr-FR" sz="2800" i="1" dirty="0"/>
              <a:t>employabilité (</a:t>
            </a:r>
            <a:r>
              <a:rPr lang="fr-FR" sz="2800" i="1" dirty="0" err="1" smtClean="0"/>
              <a:t>employability</a:t>
            </a:r>
            <a:r>
              <a:rPr lang="fr-FR" sz="2800" i="1" dirty="0" smtClean="0"/>
              <a:t>); </a:t>
            </a:r>
            <a:r>
              <a:rPr lang="fr-FR" sz="2800" i="1" dirty="0"/>
              <a:t>externaliser (to </a:t>
            </a:r>
            <a:r>
              <a:rPr lang="fr-FR" sz="2800" i="1" dirty="0" err="1" smtClean="0"/>
              <a:t>externalize</a:t>
            </a:r>
            <a:r>
              <a:rPr lang="fr-FR" sz="2800" i="1" dirty="0" smtClean="0"/>
              <a:t>); </a:t>
            </a:r>
            <a:r>
              <a:rPr lang="mk-MK" sz="2800" i="1" dirty="0" err="1" smtClean="0"/>
              <a:t>gap</a:t>
            </a:r>
            <a:r>
              <a:rPr lang="en-US" sz="2800" i="1" dirty="0" smtClean="0"/>
              <a:t>; </a:t>
            </a:r>
            <a:r>
              <a:rPr lang="fr-FR" sz="2800" i="1" dirty="0" smtClean="0"/>
              <a:t>GATT; input; keynésien, keynésianisme; marginalisme, obsolescence; </a:t>
            </a:r>
            <a:r>
              <a:rPr lang="fr-FR" sz="2800" i="1" dirty="0"/>
              <a:t>open </a:t>
            </a:r>
            <a:r>
              <a:rPr lang="fr-FR" sz="2800" i="1" dirty="0" err="1" smtClean="0"/>
              <a:t>door</a:t>
            </a:r>
            <a:r>
              <a:rPr lang="fr-FR" sz="2800" i="1" dirty="0" smtClean="0"/>
              <a:t>; outplacement; output; </a:t>
            </a:r>
            <a:r>
              <a:rPr lang="fr-FR" sz="2800" i="1" dirty="0"/>
              <a:t>package </a:t>
            </a:r>
            <a:r>
              <a:rPr lang="fr-FR" sz="2800" i="1" dirty="0" smtClean="0"/>
              <a:t>deal; </a:t>
            </a:r>
            <a:r>
              <a:rPr lang="mk-MK" sz="2800" i="1" dirty="0" err="1"/>
              <a:t>poll</a:t>
            </a:r>
            <a:r>
              <a:rPr lang="mk-MK" sz="2800" i="1" dirty="0"/>
              <a:t> </a:t>
            </a:r>
            <a:r>
              <a:rPr lang="mk-MK" sz="2800" i="1" dirty="0" err="1" smtClean="0"/>
              <a:t>tax</a:t>
            </a:r>
            <a:r>
              <a:rPr lang="en-US" sz="2800" i="1" dirty="0" smtClean="0"/>
              <a:t>; </a:t>
            </a:r>
            <a:r>
              <a:rPr lang="fr-FR" sz="2800" i="1" dirty="0"/>
              <a:t>privatiser (to </a:t>
            </a:r>
            <a:r>
              <a:rPr lang="fr-FR" sz="2800" i="1" dirty="0" err="1" smtClean="0"/>
              <a:t>privatize</a:t>
            </a:r>
            <a:r>
              <a:rPr lang="fr-FR" sz="2800" i="1" dirty="0" smtClean="0"/>
              <a:t>); </a:t>
            </a:r>
            <a:r>
              <a:rPr lang="fr-FR" sz="2800" i="1" u="sng" dirty="0" smtClean="0"/>
              <a:t>ratio</a:t>
            </a:r>
            <a:r>
              <a:rPr lang="fr-FR" sz="2800" i="1" dirty="0" smtClean="0"/>
              <a:t>; sectoriel; </a:t>
            </a:r>
            <a:r>
              <a:rPr lang="fr-FR" sz="2800" i="1" dirty="0"/>
              <a:t>soft </a:t>
            </a:r>
            <a:r>
              <a:rPr lang="fr-FR" sz="2800" i="1" dirty="0" smtClean="0"/>
              <a:t>landing; stagflation; start-up; </a:t>
            </a:r>
            <a:r>
              <a:rPr lang="fr-FR" sz="2800" i="1" u="sng" dirty="0" smtClean="0"/>
              <a:t>stock-option</a:t>
            </a:r>
            <a:r>
              <a:rPr lang="fr-FR" sz="2800" i="1" dirty="0" smtClean="0"/>
              <a:t>; stop-and-go; take-off; technostructure; </a:t>
            </a:r>
            <a:r>
              <a:rPr lang="fr-FR" sz="2800" i="1" dirty="0"/>
              <a:t>trend</a:t>
            </a:r>
            <a:r>
              <a:rPr lang="fr-FR" sz="2800" i="1" dirty="0" smtClean="0"/>
              <a:t> </a:t>
            </a:r>
            <a:r>
              <a:rPr lang="mk-MK" sz="2800" i="1" dirty="0" smtClean="0"/>
              <a:t> </a:t>
            </a:r>
            <a:endParaRPr lang="en-US" sz="2800" i="1" dirty="0"/>
          </a:p>
        </p:txBody>
      </p:sp>
    </p:spTree>
    <p:extLst>
      <p:ext uri="{BB962C8B-B14F-4D97-AF65-F5344CB8AC3E}">
        <p14:creationId xmlns:p14="http://schemas.microsoft.com/office/powerpoint/2010/main" val="967678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2210</TotalTime>
  <Words>1704</Words>
  <Application>Microsoft Office PowerPoint</Application>
  <PresentationFormat>Widescreen</PresentationFormat>
  <Paragraphs>185</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Trebuchet MS</vt:lpstr>
      <vt:lpstr>Wingdings 3</vt:lpstr>
      <vt:lpstr>Facet</vt:lpstr>
      <vt:lpstr>Les emprunts lexicaux anglais en français dans l'économie et les finances et leurs équivalents en macédonien</vt:lpstr>
      <vt:lpstr>Оbjectifs de la communication</vt:lpstr>
      <vt:lpstr>L'emprunt lexical – Humbley:1974, 52</vt:lpstr>
      <vt:lpstr>Raisons de pénétration des anglicismes de l’économie après la Deuxième Guerre mondiale 1</vt:lpstr>
      <vt:lpstr>Raisons de pénétration des anglicismes de l’économie après la Deuxième Guerre mondiale 2</vt:lpstr>
      <vt:lpstr>Raisons de pénétration des anglicismes de l’économie après la Deuxième Guerre mondiale 3</vt:lpstr>
      <vt:lpstr>Projet « Les emprunts lexicaux anglais dans la langue française de 1945 à 2005 (aspect linguistique et socioculturel): 1170 unités.  Corpus de recherche: 44 unités (3,76%) </vt:lpstr>
      <vt:lpstr>Économie et finances (français): 44 unités </vt:lpstr>
      <vt:lpstr>Économie : 26 unités  </vt:lpstr>
      <vt:lpstr>Finances : 20 unités</vt:lpstr>
      <vt:lpstr>2 unités à deux graphies </vt:lpstr>
      <vt:lpstr>8 formes francisées</vt:lpstr>
      <vt:lpstr>5 unités à plusieurs sens </vt:lpstr>
      <vt:lpstr>input : 2 sens </vt:lpstr>
      <vt:lpstr>Le Journal officiel de la République française - Commission générale de terminologie et de néologie: 20 unités (45,45%)</vt:lpstr>
      <vt:lpstr>Le Grand dictionnaire terminologique (GDT) - Office québécois de la langue française: 9 unités (20,45%)</vt:lpstr>
      <vt:lpstr>ÉCONOMIE-FINANCES (MACÉDONIEN): 24 UNITÉS  </vt:lpstr>
      <vt:lpstr>EMPRUNTS LEXICAUX ANGLAIS:  FRANÇAIS /MACEDONIEN</vt:lpstr>
      <vt:lpstr>24 unités communes </vt:lpstr>
      <vt:lpstr>broker [bʀɔkœʀ] n. m.</vt:lpstr>
      <vt:lpstr>брокер n. m.</vt:lpstr>
      <vt:lpstr>leasing [liziŋ] n. m., </vt:lpstr>
      <vt:lpstr>лизинг n. m. </vt:lpstr>
      <vt:lpstr>Conclusion</vt:lpstr>
      <vt:lpstr>Réferences bibliographiques: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zoran zoran</dc:creator>
  <cp:lastModifiedBy>zoran zoran</cp:lastModifiedBy>
  <cp:revision>377</cp:revision>
  <dcterms:created xsi:type="dcterms:W3CDTF">2015-09-27T21:37:21Z</dcterms:created>
  <dcterms:modified xsi:type="dcterms:W3CDTF">2015-10-29T22:33:29Z</dcterms:modified>
</cp:coreProperties>
</file>