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4" r:id="rId1"/>
  </p:sldMasterIdLst>
  <p:sldIdLst>
    <p:sldId id="256" r:id="rId2"/>
    <p:sldId id="400" r:id="rId3"/>
    <p:sldId id="410" r:id="rId4"/>
    <p:sldId id="263" r:id="rId5"/>
    <p:sldId id="396" r:id="rId6"/>
    <p:sldId id="376" r:id="rId7"/>
    <p:sldId id="290" r:id="rId8"/>
    <p:sldId id="380" r:id="rId9"/>
    <p:sldId id="381" r:id="rId10"/>
    <p:sldId id="393" r:id="rId11"/>
    <p:sldId id="389" r:id="rId12"/>
    <p:sldId id="390" r:id="rId13"/>
    <p:sldId id="314" r:id="rId14"/>
    <p:sldId id="315" r:id="rId15"/>
    <p:sldId id="317" r:id="rId16"/>
    <p:sldId id="321" r:id="rId17"/>
    <p:sldId id="316" r:id="rId18"/>
    <p:sldId id="318" r:id="rId19"/>
    <p:sldId id="320" r:id="rId20"/>
    <p:sldId id="322" r:id="rId21"/>
    <p:sldId id="323" r:id="rId22"/>
    <p:sldId id="325" r:id="rId23"/>
    <p:sldId id="418" r:id="rId24"/>
    <p:sldId id="423" r:id="rId25"/>
    <p:sldId id="363" r:id="rId26"/>
    <p:sldId id="364" r:id="rId27"/>
    <p:sldId id="365" r:id="rId28"/>
    <p:sldId id="366" r:id="rId29"/>
    <p:sldId id="419" r:id="rId30"/>
    <p:sldId id="370" r:id="rId31"/>
    <p:sldId id="341" r:id="rId32"/>
    <p:sldId id="342" r:id="rId33"/>
    <p:sldId id="343" r:id="rId34"/>
    <p:sldId id="412" r:id="rId35"/>
    <p:sldId id="397" r:id="rId36"/>
    <p:sldId id="420" r:id="rId37"/>
    <p:sldId id="346" r:id="rId38"/>
    <p:sldId id="415" r:id="rId39"/>
    <p:sldId id="416" r:id="rId40"/>
    <p:sldId id="409" r:id="rId41"/>
    <p:sldId id="407" r:id="rId42"/>
    <p:sldId id="408" r:id="rId43"/>
    <p:sldId id="353" r:id="rId44"/>
    <p:sldId id="355" r:id="rId45"/>
    <p:sldId id="401" r:id="rId46"/>
    <p:sldId id="417" r:id="rId47"/>
    <p:sldId id="283" r:id="rId48"/>
    <p:sldId id="395"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3" autoAdjust="0"/>
    <p:restoredTop sz="94660"/>
  </p:normalViewPr>
  <p:slideViewPr>
    <p:cSldViewPr snapToGrid="0">
      <p:cViewPr varScale="1">
        <p:scale>
          <a:sx n="89" d="100"/>
          <a:sy n="89" d="100"/>
        </p:scale>
        <p:origin x="42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fr-FR"/>
              <a:t>JORF</a:t>
            </a:r>
            <a:endParaRPr lang="en-US"/>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69C0-41C2-A8DE-160BA5819B6F}"/>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69C0-41C2-A8DE-160BA5819B6F}"/>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69C0-41C2-A8DE-160BA5819B6F}"/>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69C0-41C2-A8DE-160BA5819B6F}"/>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Sheet1!$A$2:$A$5</c:f>
              <c:strCache>
                <c:ptCount val="4"/>
                <c:pt idx="0">
                  <c:v>EFCP</c:v>
                </c:pt>
                <c:pt idx="1">
                  <c:v>LLEE</c:v>
                </c:pt>
                <c:pt idx="2">
                  <c:v>PP</c:v>
                </c:pt>
                <c:pt idx="3">
                  <c:v>SC</c:v>
                </c:pt>
              </c:strCache>
            </c:strRef>
          </c:cat>
          <c:val>
            <c:numRef>
              <c:f>Sheet1!$B$2:$B$5</c:f>
              <c:numCache>
                <c:formatCode>0.00%</c:formatCode>
                <c:ptCount val="4"/>
                <c:pt idx="0">
                  <c:v>41.51</c:v>
                </c:pt>
                <c:pt idx="1">
                  <c:v>15.38</c:v>
                </c:pt>
                <c:pt idx="2" formatCode="General">
                  <c:v>7.81</c:v>
                </c:pt>
                <c:pt idx="3" formatCode="General">
                  <c:v>4.4000000000000004</c:v>
                </c:pt>
              </c:numCache>
            </c:numRef>
          </c:val>
          <c:extLst xmlns:c16r2="http://schemas.microsoft.com/office/drawing/2015/06/chart">
            <c:ext xmlns:c16="http://schemas.microsoft.com/office/drawing/2014/chart" uri="{C3380CC4-5D6E-409C-BE32-E72D297353CC}">
              <c16:uniqueId val="{00000000-3235-4655-B98F-C4D9462CFB69}"/>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5F0531-4417-4E97-8F09-D998EC9C7457}" type="datetimeFigureOut">
              <a:rPr lang="en-US" smtClean="0"/>
              <a:t>13-Nov-21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8720B-BE53-40FD-B9E3-6CF380B6C009}" type="slidenum">
              <a:rPr lang="en-US" smtClean="0"/>
              <a:t>‹#›</a:t>
            </a:fld>
            <a:endParaRPr lang="en-US"/>
          </a:p>
        </p:txBody>
      </p:sp>
    </p:spTree>
    <p:extLst>
      <p:ext uri="{BB962C8B-B14F-4D97-AF65-F5344CB8AC3E}">
        <p14:creationId xmlns:p14="http://schemas.microsoft.com/office/powerpoint/2010/main" val="275872461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5F0531-4417-4E97-8F09-D998EC9C7457}" type="datetimeFigureOut">
              <a:rPr lang="en-US" smtClean="0"/>
              <a:t>13-Nov-21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8720B-BE53-40FD-B9E3-6CF380B6C009}" type="slidenum">
              <a:rPr lang="en-US" smtClean="0"/>
              <a:t>‹#›</a:t>
            </a:fld>
            <a:endParaRPr lang="en-US"/>
          </a:p>
        </p:txBody>
      </p:sp>
    </p:spTree>
    <p:extLst>
      <p:ext uri="{BB962C8B-B14F-4D97-AF65-F5344CB8AC3E}">
        <p14:creationId xmlns:p14="http://schemas.microsoft.com/office/powerpoint/2010/main" val="2377251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5F0531-4417-4E97-8F09-D998EC9C7457}" type="datetimeFigureOut">
              <a:rPr lang="en-US" smtClean="0"/>
              <a:t>13-Nov-21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8720B-BE53-40FD-B9E3-6CF380B6C009}" type="slidenum">
              <a:rPr lang="en-US" smtClean="0"/>
              <a:t>‹#›</a:t>
            </a:fld>
            <a:endParaRPr lang="en-US"/>
          </a:p>
        </p:txBody>
      </p:sp>
    </p:spTree>
    <p:extLst>
      <p:ext uri="{BB962C8B-B14F-4D97-AF65-F5344CB8AC3E}">
        <p14:creationId xmlns:p14="http://schemas.microsoft.com/office/powerpoint/2010/main" val="3082925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5F0531-4417-4E97-8F09-D998EC9C7457}" type="datetimeFigureOut">
              <a:rPr lang="en-US" smtClean="0"/>
              <a:t>13-Nov-21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8720B-BE53-40FD-B9E3-6CF380B6C009}" type="slidenum">
              <a:rPr lang="en-US" smtClean="0"/>
              <a:t>‹#›</a:t>
            </a:fld>
            <a:endParaRPr lang="en-US"/>
          </a:p>
        </p:txBody>
      </p:sp>
    </p:spTree>
    <p:extLst>
      <p:ext uri="{BB962C8B-B14F-4D97-AF65-F5344CB8AC3E}">
        <p14:creationId xmlns:p14="http://schemas.microsoft.com/office/powerpoint/2010/main" val="250468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55F0531-4417-4E97-8F09-D998EC9C7457}" type="datetimeFigureOut">
              <a:rPr lang="en-US" smtClean="0"/>
              <a:t>13-Nov-21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8720B-BE53-40FD-B9E3-6CF380B6C009}" type="slidenum">
              <a:rPr lang="en-US" smtClean="0"/>
              <a:t>‹#›</a:t>
            </a:fld>
            <a:endParaRPr lang="en-US"/>
          </a:p>
        </p:txBody>
      </p:sp>
    </p:spTree>
    <p:extLst>
      <p:ext uri="{BB962C8B-B14F-4D97-AF65-F5344CB8AC3E}">
        <p14:creationId xmlns:p14="http://schemas.microsoft.com/office/powerpoint/2010/main" val="13216872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5F0531-4417-4E97-8F09-D998EC9C7457}" type="datetimeFigureOut">
              <a:rPr lang="en-US" smtClean="0"/>
              <a:t>13-Nov-21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8720B-BE53-40FD-B9E3-6CF380B6C009}" type="slidenum">
              <a:rPr lang="en-US" smtClean="0"/>
              <a:t>‹#›</a:t>
            </a:fld>
            <a:endParaRPr lang="en-US"/>
          </a:p>
        </p:txBody>
      </p:sp>
    </p:spTree>
    <p:extLst>
      <p:ext uri="{BB962C8B-B14F-4D97-AF65-F5344CB8AC3E}">
        <p14:creationId xmlns:p14="http://schemas.microsoft.com/office/powerpoint/2010/main" val="4168500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5F0531-4417-4E97-8F09-D998EC9C7457}" type="datetimeFigureOut">
              <a:rPr lang="en-US" smtClean="0"/>
              <a:t>13-Nov-21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A8720B-BE53-40FD-B9E3-6CF380B6C009}" type="slidenum">
              <a:rPr lang="en-US" smtClean="0"/>
              <a:t>‹#›</a:t>
            </a:fld>
            <a:endParaRPr lang="en-US"/>
          </a:p>
        </p:txBody>
      </p:sp>
    </p:spTree>
    <p:extLst>
      <p:ext uri="{BB962C8B-B14F-4D97-AF65-F5344CB8AC3E}">
        <p14:creationId xmlns:p14="http://schemas.microsoft.com/office/powerpoint/2010/main" val="3133102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5F0531-4417-4E97-8F09-D998EC9C7457}" type="datetimeFigureOut">
              <a:rPr lang="en-US" smtClean="0"/>
              <a:t>13-Nov-21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A8720B-BE53-40FD-B9E3-6CF380B6C009}" type="slidenum">
              <a:rPr lang="en-US" smtClean="0"/>
              <a:t>‹#›</a:t>
            </a:fld>
            <a:endParaRPr lang="en-US"/>
          </a:p>
        </p:txBody>
      </p:sp>
    </p:spTree>
    <p:extLst>
      <p:ext uri="{BB962C8B-B14F-4D97-AF65-F5344CB8AC3E}">
        <p14:creationId xmlns:p14="http://schemas.microsoft.com/office/powerpoint/2010/main" val="289904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5F0531-4417-4E97-8F09-D998EC9C7457}" type="datetimeFigureOut">
              <a:rPr lang="en-US" smtClean="0"/>
              <a:t>13-Nov-21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A8720B-BE53-40FD-B9E3-6CF380B6C009}" type="slidenum">
              <a:rPr lang="en-US" smtClean="0"/>
              <a:t>‹#›</a:t>
            </a:fld>
            <a:endParaRPr lang="en-US"/>
          </a:p>
        </p:txBody>
      </p:sp>
    </p:spTree>
    <p:extLst>
      <p:ext uri="{BB962C8B-B14F-4D97-AF65-F5344CB8AC3E}">
        <p14:creationId xmlns:p14="http://schemas.microsoft.com/office/powerpoint/2010/main" val="308548239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55F0531-4417-4E97-8F09-D998EC9C7457}" type="datetimeFigureOut">
              <a:rPr lang="en-US" smtClean="0"/>
              <a:t>13-Nov-21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8720B-BE53-40FD-B9E3-6CF380B6C009}" type="slidenum">
              <a:rPr lang="en-US" smtClean="0"/>
              <a:t>‹#›</a:t>
            </a:fld>
            <a:endParaRPr lang="en-US"/>
          </a:p>
        </p:txBody>
      </p:sp>
    </p:spTree>
    <p:extLst>
      <p:ext uri="{BB962C8B-B14F-4D97-AF65-F5344CB8AC3E}">
        <p14:creationId xmlns:p14="http://schemas.microsoft.com/office/powerpoint/2010/main" val="412830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55F0531-4417-4E97-8F09-D998EC9C7457}" type="datetimeFigureOut">
              <a:rPr lang="en-US" smtClean="0"/>
              <a:t>13-Nov-21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8720B-BE53-40FD-B9E3-6CF380B6C009}" type="slidenum">
              <a:rPr lang="en-US" smtClean="0"/>
              <a:t>‹#›</a:t>
            </a:fld>
            <a:endParaRPr lang="en-US"/>
          </a:p>
        </p:txBody>
      </p:sp>
    </p:spTree>
    <p:extLst>
      <p:ext uri="{BB962C8B-B14F-4D97-AF65-F5344CB8AC3E}">
        <p14:creationId xmlns:p14="http://schemas.microsoft.com/office/powerpoint/2010/main" val="828318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5F0531-4417-4E97-8F09-D998EC9C7457}" type="datetimeFigureOut">
              <a:rPr lang="en-US" smtClean="0"/>
              <a:t>13-Nov-21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A8720B-BE53-40FD-B9E3-6CF380B6C009}" type="slidenum">
              <a:rPr lang="en-US" smtClean="0"/>
              <a:t>‹#›</a:t>
            </a:fld>
            <a:endParaRPr lang="en-US"/>
          </a:p>
        </p:txBody>
      </p:sp>
    </p:spTree>
    <p:extLst>
      <p:ext uri="{BB962C8B-B14F-4D97-AF65-F5344CB8AC3E}">
        <p14:creationId xmlns:p14="http://schemas.microsoft.com/office/powerpoint/2010/main" val="2671978420"/>
      </p:ext>
    </p:extLst>
  </p:cSld>
  <p:clrMap bg1="lt1" tx1="dk1" bg2="lt2" tx2="dk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 id="2147484084" r:id="rId10"/>
    <p:sldLayoutId id="21474840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r-FR" b="1" dirty="0"/>
              <a:t>Anglicismes lexicaux en français dans les domaines des sciences humaines et </a:t>
            </a:r>
            <a:r>
              <a:rPr lang="fr-FR" b="1" dirty="0" smtClean="0"/>
              <a:t>sociales</a:t>
            </a:r>
            <a:endParaRPr lang="en-US" sz="4800" dirty="0"/>
          </a:p>
        </p:txBody>
      </p:sp>
      <p:sp>
        <p:nvSpPr>
          <p:cNvPr id="3" name="Subtitle 2"/>
          <p:cNvSpPr>
            <a:spLocks noGrp="1"/>
          </p:cNvSpPr>
          <p:nvPr>
            <p:ph type="subTitle" idx="1"/>
          </p:nvPr>
        </p:nvSpPr>
        <p:spPr/>
        <p:txBody>
          <a:bodyPr>
            <a:normAutofit/>
          </a:bodyPr>
          <a:lstStyle/>
          <a:p>
            <a:r>
              <a:rPr lang="fr-FR" dirty="0"/>
              <a:t>Zoran </a:t>
            </a:r>
            <a:r>
              <a:rPr lang="fr-FR" dirty="0" err="1"/>
              <a:t>Nikolovski</a:t>
            </a:r>
            <a:endParaRPr lang="en-US" dirty="0"/>
          </a:p>
          <a:p>
            <a:r>
              <a:rPr lang="fr-FR" dirty="0"/>
              <a:t>Université de Bitola « Saint Clément d’Ohrid », Macédoine du Nord</a:t>
            </a:r>
            <a:endParaRPr lang="en-US" dirty="0"/>
          </a:p>
          <a:p>
            <a:r>
              <a:rPr lang="fr-FR" dirty="0" smtClean="0"/>
              <a:t>zoran.nikolovski@uklo.edu.mk</a:t>
            </a:r>
            <a:endParaRPr lang="en-US" dirty="0"/>
          </a:p>
          <a:p>
            <a:endParaRPr lang="en-US" dirty="0"/>
          </a:p>
        </p:txBody>
      </p:sp>
    </p:spTree>
    <p:extLst>
      <p:ext uri="{BB962C8B-B14F-4D97-AF65-F5344CB8AC3E}">
        <p14:creationId xmlns:p14="http://schemas.microsoft.com/office/powerpoint/2010/main" val="34642534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mk-MK" dirty="0"/>
              <a:t>1 </a:t>
            </a:r>
            <a:r>
              <a:rPr lang="en-US" dirty="0"/>
              <a:t>unite à </a:t>
            </a:r>
            <a:r>
              <a:rPr lang="fr-FR" dirty="0"/>
              <a:t>deux </a:t>
            </a:r>
            <a:r>
              <a:rPr lang="fr-FR" dirty="0" smtClean="0"/>
              <a:t>prononciations: </a:t>
            </a:r>
            <a:r>
              <a:rPr lang="fr-FR" i="1" dirty="0"/>
              <a:t>rewriting</a:t>
            </a:r>
            <a:r>
              <a:rPr lang="fr-FR" dirty="0"/>
              <a:t> [</a:t>
            </a:r>
            <a:r>
              <a:rPr lang="fr-FR" dirty="0" err="1"/>
              <a:t>ʀiʀajtiŋ</a:t>
            </a:r>
            <a:r>
              <a:rPr lang="fr-FR" dirty="0"/>
              <a:t>] / [</a:t>
            </a:r>
            <a:r>
              <a:rPr lang="fr-FR" dirty="0" err="1"/>
              <a:t>ʀǝʀajtiŋ</a:t>
            </a:r>
            <a:r>
              <a:rPr lang="en-US" dirty="0"/>
              <a:t>]</a:t>
            </a:r>
            <a:r>
              <a:rPr lang="fr-FR" dirty="0"/>
              <a:t> </a:t>
            </a:r>
            <a:endParaRPr lang="en-US" dirty="0"/>
          </a:p>
        </p:txBody>
      </p:sp>
      <p:sp>
        <p:nvSpPr>
          <p:cNvPr id="3" name="Text Placeholder 2"/>
          <p:cNvSpPr>
            <a:spLocks noGrp="1"/>
          </p:cNvSpPr>
          <p:nvPr>
            <p:ph type="body" idx="1"/>
          </p:nvPr>
        </p:nvSpPr>
        <p:spPr/>
        <p:txBody>
          <a:bodyPr/>
          <a:lstStyle/>
          <a:p>
            <a:pPr algn="ctr"/>
            <a:r>
              <a:rPr lang="mk-MK" dirty="0"/>
              <a:t>3 </a:t>
            </a:r>
            <a:r>
              <a:rPr lang="en-US" dirty="0"/>
              <a:t>unites à</a:t>
            </a:r>
            <a:r>
              <a:rPr lang="en-US" dirty="0" smtClean="0"/>
              <a:t> </a:t>
            </a:r>
            <a:r>
              <a:rPr lang="fr-FR" dirty="0" smtClean="0"/>
              <a:t>deux formes graphiques</a:t>
            </a:r>
            <a:endParaRPr lang="fr-FR" dirty="0"/>
          </a:p>
        </p:txBody>
      </p:sp>
      <p:sp>
        <p:nvSpPr>
          <p:cNvPr id="4" name="Content Placeholder 3"/>
          <p:cNvSpPr>
            <a:spLocks noGrp="1"/>
          </p:cNvSpPr>
          <p:nvPr>
            <p:ph sz="half" idx="2"/>
          </p:nvPr>
        </p:nvSpPr>
        <p:spPr/>
        <p:txBody>
          <a:bodyPr/>
          <a:lstStyle/>
          <a:p>
            <a:endParaRPr lang="fr-FR" i="1" dirty="0" smtClean="0"/>
          </a:p>
          <a:p>
            <a:r>
              <a:rPr lang="fr-FR" i="1" dirty="0" smtClean="0"/>
              <a:t>cooccurrence </a:t>
            </a:r>
            <a:r>
              <a:rPr lang="fr-FR" i="1" dirty="0"/>
              <a:t>/</a:t>
            </a:r>
            <a:r>
              <a:rPr lang="fr-FR" i="1" dirty="0" err="1" smtClean="0"/>
              <a:t>co-occurrence</a:t>
            </a:r>
            <a:r>
              <a:rPr lang="fr-FR" i="1" dirty="0" smtClean="0"/>
              <a:t> </a:t>
            </a:r>
          </a:p>
          <a:p>
            <a:r>
              <a:rPr lang="fr-FR" i="1" dirty="0" smtClean="0"/>
              <a:t>icône </a:t>
            </a:r>
            <a:r>
              <a:rPr lang="fr-FR" i="1" dirty="0"/>
              <a:t>/ </a:t>
            </a:r>
            <a:r>
              <a:rPr lang="fr-FR" i="1" dirty="0" smtClean="0"/>
              <a:t>icone </a:t>
            </a:r>
          </a:p>
          <a:p>
            <a:r>
              <a:rPr lang="fr-FR" i="1" dirty="0" smtClean="0"/>
              <a:t>novélisation/novellisation</a:t>
            </a:r>
            <a:r>
              <a:rPr lang="mk-MK" i="1" dirty="0" smtClean="0"/>
              <a:t> </a:t>
            </a:r>
            <a:endParaRPr lang="en-US" i="1" dirty="0"/>
          </a:p>
          <a:p>
            <a:endParaRPr lang="en-US" i="1" dirty="0"/>
          </a:p>
        </p:txBody>
      </p:sp>
      <p:sp>
        <p:nvSpPr>
          <p:cNvPr id="5" name="Text Placeholder 4"/>
          <p:cNvSpPr>
            <a:spLocks noGrp="1"/>
          </p:cNvSpPr>
          <p:nvPr>
            <p:ph type="body" sz="quarter" idx="3"/>
          </p:nvPr>
        </p:nvSpPr>
        <p:spPr/>
        <p:txBody>
          <a:bodyPr/>
          <a:lstStyle/>
          <a:p>
            <a:pPr algn="ctr"/>
            <a:r>
              <a:rPr lang="mk-MK" dirty="0" smtClean="0"/>
              <a:t>14 </a:t>
            </a:r>
            <a:r>
              <a:rPr lang="fr-FR" dirty="0"/>
              <a:t>forme</a:t>
            </a:r>
            <a:r>
              <a:rPr lang="en-US" dirty="0"/>
              <a:t>s</a:t>
            </a:r>
            <a:r>
              <a:rPr lang="fr-FR" dirty="0"/>
              <a:t> francisé</a:t>
            </a:r>
            <a:r>
              <a:rPr lang="en-US" dirty="0"/>
              <a:t>s</a:t>
            </a:r>
            <a:r>
              <a:rPr lang="fr-FR" dirty="0"/>
              <a:t>  (</a:t>
            </a:r>
            <a:r>
              <a:rPr lang="mk-MK" dirty="0"/>
              <a:t>35, 89%</a:t>
            </a:r>
            <a:r>
              <a:rPr lang="en-US" dirty="0"/>
              <a:t>):</a:t>
            </a:r>
            <a:br>
              <a:rPr lang="en-US" dirty="0"/>
            </a:br>
            <a:endParaRPr lang="fr-FR" dirty="0"/>
          </a:p>
        </p:txBody>
      </p:sp>
      <p:sp>
        <p:nvSpPr>
          <p:cNvPr id="6" name="Content Placeholder 5"/>
          <p:cNvSpPr>
            <a:spLocks noGrp="1"/>
          </p:cNvSpPr>
          <p:nvPr>
            <p:ph sz="quarter" idx="4"/>
          </p:nvPr>
        </p:nvSpPr>
        <p:spPr/>
        <p:txBody>
          <a:bodyPr numCol="2">
            <a:normAutofit fontScale="62500" lnSpcReduction="20000"/>
          </a:bodyPr>
          <a:lstStyle/>
          <a:p>
            <a:r>
              <a:rPr lang="fr-FR" sz="3200" b="1" dirty="0" smtClean="0"/>
              <a:t>basi</a:t>
            </a:r>
            <a:r>
              <a:rPr lang="fr-FR" sz="3200" b="1" dirty="0" smtClean="0">
                <a:solidFill>
                  <a:srgbClr val="FF0000"/>
                </a:solidFill>
              </a:rPr>
              <a:t>que</a:t>
            </a:r>
            <a:r>
              <a:rPr lang="fr-FR" sz="3200" dirty="0" smtClean="0"/>
              <a:t> </a:t>
            </a:r>
            <a:r>
              <a:rPr lang="fr-FR" sz="3200" dirty="0"/>
              <a:t>&lt; </a:t>
            </a:r>
            <a:r>
              <a:rPr lang="fr-FR" sz="3200" i="1" dirty="0"/>
              <a:t>basic; </a:t>
            </a:r>
          </a:p>
          <a:p>
            <a:r>
              <a:rPr lang="fr-FR" sz="3200" b="1" dirty="0"/>
              <a:t>descriptivism</a:t>
            </a:r>
            <a:r>
              <a:rPr lang="fr-FR" sz="3200" b="1" dirty="0">
                <a:solidFill>
                  <a:srgbClr val="FF0000"/>
                </a:solidFill>
              </a:rPr>
              <a:t>e</a:t>
            </a:r>
            <a:r>
              <a:rPr lang="fr-FR" sz="3200" dirty="0">
                <a:solidFill>
                  <a:srgbClr val="FF0000"/>
                </a:solidFill>
              </a:rPr>
              <a:t> </a:t>
            </a:r>
            <a:r>
              <a:rPr lang="fr-FR" sz="3200" dirty="0"/>
              <a:t>&lt; </a:t>
            </a:r>
            <a:r>
              <a:rPr lang="fr-FR" sz="3200" i="1" dirty="0" err="1"/>
              <a:t>descriptivism</a:t>
            </a:r>
            <a:r>
              <a:rPr lang="fr-FR" sz="3200" i="1" dirty="0"/>
              <a:t>;</a:t>
            </a:r>
          </a:p>
          <a:p>
            <a:r>
              <a:rPr lang="fr-FR" sz="3200" b="1" dirty="0"/>
              <a:t>distributionn</a:t>
            </a:r>
            <a:r>
              <a:rPr lang="fr-FR" sz="3200" b="1" dirty="0">
                <a:solidFill>
                  <a:srgbClr val="FF0000"/>
                </a:solidFill>
              </a:rPr>
              <a:t>el</a:t>
            </a:r>
            <a:r>
              <a:rPr lang="fr-FR" sz="3200" b="1" dirty="0"/>
              <a:t> &lt; </a:t>
            </a:r>
            <a:r>
              <a:rPr lang="fr-FR" sz="3200" i="1" dirty="0" err="1"/>
              <a:t>distributional</a:t>
            </a:r>
            <a:r>
              <a:rPr lang="fr-FR" sz="3200" i="1" dirty="0"/>
              <a:t>;</a:t>
            </a:r>
          </a:p>
          <a:p>
            <a:r>
              <a:rPr lang="fr-FR" sz="3200" b="1" dirty="0"/>
              <a:t>ic</a:t>
            </a:r>
            <a:r>
              <a:rPr lang="fr-FR" sz="3200" b="1" dirty="0">
                <a:solidFill>
                  <a:srgbClr val="FF0000"/>
                </a:solidFill>
              </a:rPr>
              <a:t>ô</a:t>
            </a:r>
            <a:r>
              <a:rPr lang="fr-FR" sz="3200" b="1" dirty="0"/>
              <a:t>n</a:t>
            </a:r>
            <a:r>
              <a:rPr lang="fr-FR" sz="3200" b="1" dirty="0">
                <a:solidFill>
                  <a:srgbClr val="FF0000"/>
                </a:solidFill>
              </a:rPr>
              <a:t>e</a:t>
            </a:r>
            <a:r>
              <a:rPr lang="fr-FR" sz="3200" b="1" dirty="0"/>
              <a:t>, icone &lt; </a:t>
            </a:r>
            <a:r>
              <a:rPr lang="fr-FR" sz="3200" i="1" dirty="0" err="1"/>
              <a:t>icon</a:t>
            </a:r>
            <a:endParaRPr lang="fr-FR" sz="3200" i="1" dirty="0"/>
          </a:p>
          <a:p>
            <a:r>
              <a:rPr lang="fr-FR" sz="3200" b="1" dirty="0"/>
              <a:t>idiolect</a:t>
            </a:r>
            <a:r>
              <a:rPr lang="fr-FR" sz="3200" b="1" dirty="0">
                <a:solidFill>
                  <a:srgbClr val="FF0000"/>
                </a:solidFill>
              </a:rPr>
              <a:t>e</a:t>
            </a:r>
            <a:r>
              <a:rPr lang="fr-FR" sz="3200" dirty="0"/>
              <a:t> &lt; </a:t>
            </a:r>
            <a:r>
              <a:rPr lang="fr-FR" sz="3200" i="1" dirty="0" err="1"/>
              <a:t>idiolect</a:t>
            </a:r>
            <a:endParaRPr lang="fr-FR" sz="3200" i="1" dirty="0"/>
          </a:p>
          <a:p>
            <a:r>
              <a:rPr lang="fr-FR" sz="3200" b="1" dirty="0"/>
              <a:t>performa</a:t>
            </a:r>
            <a:r>
              <a:rPr lang="fr-FR" sz="3200" b="1" dirty="0">
                <a:solidFill>
                  <a:srgbClr val="FF0000"/>
                </a:solidFill>
              </a:rPr>
              <a:t>tif</a:t>
            </a:r>
            <a:r>
              <a:rPr lang="fr-FR" sz="3200" dirty="0"/>
              <a:t> &lt; </a:t>
            </a:r>
            <a:r>
              <a:rPr lang="fr-FR" sz="3200" i="1" dirty="0"/>
              <a:t>performative</a:t>
            </a:r>
          </a:p>
          <a:p>
            <a:r>
              <a:rPr lang="fr-FR" sz="3200" b="1" dirty="0"/>
              <a:t>quantifie</a:t>
            </a:r>
            <a:r>
              <a:rPr lang="fr-FR" sz="3200" b="1" dirty="0">
                <a:solidFill>
                  <a:srgbClr val="FF0000"/>
                </a:solidFill>
              </a:rPr>
              <a:t>ur</a:t>
            </a:r>
            <a:r>
              <a:rPr lang="fr-FR" sz="3200" dirty="0"/>
              <a:t> &lt; </a:t>
            </a:r>
            <a:r>
              <a:rPr lang="fr-FR" sz="3200" i="1" dirty="0"/>
              <a:t>quantifier</a:t>
            </a:r>
          </a:p>
          <a:p>
            <a:r>
              <a:rPr lang="fr-FR" sz="3200" b="1" dirty="0"/>
              <a:t>r</a:t>
            </a:r>
            <a:r>
              <a:rPr lang="fr-FR" sz="3200" b="1" dirty="0">
                <a:solidFill>
                  <a:srgbClr val="FF0000"/>
                </a:solidFill>
              </a:rPr>
              <a:t>é</a:t>
            </a:r>
            <a:r>
              <a:rPr lang="fr-FR" sz="3200" b="1" dirty="0"/>
              <a:t>cursi</a:t>
            </a:r>
            <a:r>
              <a:rPr lang="fr-FR" sz="3200" b="1" dirty="0">
                <a:solidFill>
                  <a:srgbClr val="FF0000"/>
                </a:solidFill>
              </a:rPr>
              <a:t>f</a:t>
            </a:r>
            <a:r>
              <a:rPr lang="fr-FR" sz="3200" b="1" dirty="0"/>
              <a:t> &lt; </a:t>
            </a:r>
            <a:r>
              <a:rPr lang="fr-FR" sz="3200" i="1" dirty="0" err="1"/>
              <a:t>recursive</a:t>
            </a:r>
            <a:endParaRPr lang="fr-FR" sz="3200" i="1" dirty="0"/>
          </a:p>
          <a:p>
            <a:r>
              <a:rPr lang="fr-FR" sz="3200" b="1" dirty="0"/>
              <a:t>r</a:t>
            </a:r>
            <a:r>
              <a:rPr lang="fr-FR" sz="3200" b="1" dirty="0">
                <a:solidFill>
                  <a:srgbClr val="FF0000"/>
                </a:solidFill>
              </a:rPr>
              <a:t>é</a:t>
            </a:r>
            <a:r>
              <a:rPr lang="fr-FR" sz="3200" b="1" dirty="0"/>
              <a:t>f</a:t>
            </a:r>
            <a:r>
              <a:rPr lang="fr-FR" sz="3200" b="1" dirty="0">
                <a:solidFill>
                  <a:srgbClr val="FF0000"/>
                </a:solidFill>
              </a:rPr>
              <a:t>é</a:t>
            </a:r>
            <a:r>
              <a:rPr lang="fr-FR" sz="3200" b="1" dirty="0"/>
              <a:t>rent</a:t>
            </a:r>
            <a:r>
              <a:rPr lang="fr-FR" sz="3200" dirty="0"/>
              <a:t> &lt; </a:t>
            </a:r>
            <a:r>
              <a:rPr lang="fr-FR" sz="3200" i="1" dirty="0" err="1"/>
              <a:t>referent</a:t>
            </a:r>
            <a:r>
              <a:rPr lang="fr-FR" sz="3200" dirty="0"/>
              <a:t> </a:t>
            </a:r>
          </a:p>
          <a:p>
            <a:r>
              <a:rPr lang="fr-FR" sz="3200" b="1" dirty="0"/>
              <a:t>s</a:t>
            </a:r>
            <a:r>
              <a:rPr lang="fr-FR" sz="3200" b="1" dirty="0">
                <a:solidFill>
                  <a:srgbClr val="FF0000"/>
                </a:solidFill>
              </a:rPr>
              <a:t>é</a:t>
            </a:r>
            <a:r>
              <a:rPr lang="fr-FR" sz="3200" b="1" dirty="0"/>
              <a:t>m</a:t>
            </a:r>
            <a:r>
              <a:rPr lang="fr-FR" sz="3200" b="1" dirty="0">
                <a:solidFill>
                  <a:srgbClr val="FF0000"/>
                </a:solidFill>
              </a:rPr>
              <a:t>è</a:t>
            </a:r>
            <a:r>
              <a:rPr lang="fr-FR" sz="3200" b="1" dirty="0"/>
              <a:t>me</a:t>
            </a:r>
            <a:r>
              <a:rPr lang="fr-FR" sz="3200" dirty="0"/>
              <a:t> &lt; </a:t>
            </a:r>
            <a:r>
              <a:rPr lang="fr-FR" sz="3200" i="1" dirty="0" err="1"/>
              <a:t>sememe</a:t>
            </a:r>
            <a:endParaRPr lang="fr-FR" sz="3200" i="1" dirty="0"/>
          </a:p>
          <a:p>
            <a:r>
              <a:rPr lang="fr-FR" sz="3200" b="1" dirty="0"/>
              <a:t>sociolinguisti</a:t>
            </a:r>
            <a:r>
              <a:rPr lang="fr-FR" sz="3200" b="1" dirty="0">
                <a:solidFill>
                  <a:srgbClr val="FF0000"/>
                </a:solidFill>
              </a:rPr>
              <a:t>que</a:t>
            </a:r>
            <a:r>
              <a:rPr lang="fr-FR" sz="3200" dirty="0"/>
              <a:t> &lt; </a:t>
            </a:r>
            <a:r>
              <a:rPr lang="fr-FR" sz="3200" i="1" dirty="0" err="1"/>
              <a:t>sociolinguistics</a:t>
            </a:r>
            <a:endParaRPr lang="fr-FR" sz="3200" i="1" dirty="0"/>
          </a:p>
          <a:p>
            <a:r>
              <a:rPr lang="fr-FR" sz="3200" b="1" dirty="0"/>
              <a:t>nov</a:t>
            </a:r>
            <a:r>
              <a:rPr lang="fr-FR" sz="3200" b="1" dirty="0">
                <a:solidFill>
                  <a:srgbClr val="FF0000"/>
                </a:solidFill>
              </a:rPr>
              <a:t>é</a:t>
            </a:r>
            <a:r>
              <a:rPr lang="fr-FR" sz="3200" b="1" dirty="0"/>
              <a:t>lisation, novel</a:t>
            </a:r>
            <a:r>
              <a:rPr lang="fr-FR" sz="3200" b="1" dirty="0">
                <a:solidFill>
                  <a:srgbClr val="FF0000"/>
                </a:solidFill>
              </a:rPr>
              <a:t>l</a:t>
            </a:r>
            <a:r>
              <a:rPr lang="fr-FR" sz="3200" b="1" dirty="0"/>
              <a:t>isation&lt; </a:t>
            </a:r>
            <a:r>
              <a:rPr lang="fr-FR" sz="3200" dirty="0"/>
              <a:t> </a:t>
            </a:r>
            <a:r>
              <a:rPr lang="fr-FR" sz="3200" i="1" dirty="0" err="1"/>
              <a:t>novelization</a:t>
            </a:r>
            <a:r>
              <a:rPr lang="fr-FR" sz="3200" i="1" dirty="0"/>
              <a:t>, </a:t>
            </a:r>
            <a:r>
              <a:rPr lang="fr-FR" sz="3200" i="1" dirty="0" err="1"/>
              <a:t>novelisation</a:t>
            </a:r>
            <a:endParaRPr lang="fr-FR" sz="3200" i="1" dirty="0"/>
          </a:p>
          <a:p>
            <a:r>
              <a:rPr lang="fr-FR" sz="3200" b="1" dirty="0"/>
              <a:t>mast</a:t>
            </a:r>
            <a:r>
              <a:rPr lang="fr-FR" sz="3200" b="1" dirty="0">
                <a:solidFill>
                  <a:srgbClr val="FF0000"/>
                </a:solidFill>
              </a:rPr>
              <a:t>ère</a:t>
            </a:r>
            <a:r>
              <a:rPr lang="fr-FR" sz="3200" b="1" dirty="0"/>
              <a:t> &lt; </a:t>
            </a:r>
            <a:r>
              <a:rPr lang="fr-FR" sz="3200" i="1" dirty="0"/>
              <a:t>master</a:t>
            </a:r>
          </a:p>
          <a:p>
            <a:r>
              <a:rPr lang="fr-FR" sz="3200" b="1" dirty="0"/>
              <a:t>tutori</a:t>
            </a:r>
            <a:r>
              <a:rPr lang="fr-FR" sz="3200" b="1" dirty="0">
                <a:solidFill>
                  <a:srgbClr val="FF0000"/>
                </a:solidFill>
              </a:rPr>
              <a:t>el</a:t>
            </a:r>
            <a:r>
              <a:rPr lang="fr-FR" sz="3200" b="1" dirty="0"/>
              <a:t> &lt; </a:t>
            </a:r>
            <a:r>
              <a:rPr lang="fr-FR" sz="3200" i="1" dirty="0"/>
              <a:t>tutorial</a:t>
            </a:r>
            <a:endParaRPr lang="en-US" sz="3200" dirty="0"/>
          </a:p>
          <a:p>
            <a:endParaRPr lang="fr-FR" dirty="0"/>
          </a:p>
          <a:p>
            <a:endParaRPr lang="en-US" dirty="0"/>
          </a:p>
        </p:txBody>
      </p:sp>
    </p:spTree>
    <p:extLst>
      <p:ext uri="{BB962C8B-B14F-4D97-AF65-F5344CB8AC3E}">
        <p14:creationId xmlns:p14="http://schemas.microsoft.com/office/powerpoint/2010/main" val="3159976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sz="2800" dirty="0">
                <a:solidFill>
                  <a:prstClr val="black"/>
                </a:solidFill>
              </a:rPr>
              <a:t>11 </a:t>
            </a:r>
            <a:r>
              <a:rPr lang="fr-FR" sz="2800" dirty="0">
                <a:solidFill>
                  <a:prstClr val="black"/>
                </a:solidFill>
              </a:rPr>
              <a:t>unités à plusieurs sens: </a:t>
            </a:r>
            <a:br>
              <a:rPr lang="fr-FR" sz="2800" dirty="0">
                <a:solidFill>
                  <a:prstClr val="black"/>
                </a:solidFill>
              </a:rPr>
            </a:br>
            <a:r>
              <a:rPr lang="fr-FR" sz="2800" b="1" i="1" dirty="0" smtClean="0">
                <a:solidFill>
                  <a:prstClr val="black"/>
                </a:solidFill>
              </a:rPr>
              <a:t>acronyme</a:t>
            </a:r>
            <a:r>
              <a:rPr lang="en-US" sz="2800" b="1" i="1" dirty="0" smtClean="0">
                <a:solidFill>
                  <a:prstClr val="black"/>
                </a:solidFill>
              </a:rPr>
              <a:t>, </a:t>
            </a:r>
            <a:r>
              <a:rPr lang="fr-FR" sz="2800" b="1" i="1" dirty="0" smtClean="0">
                <a:solidFill>
                  <a:prstClr val="black"/>
                </a:solidFill>
              </a:rPr>
              <a:t>basique, décoder</a:t>
            </a:r>
            <a:r>
              <a:rPr lang="en-US" sz="2800" i="1" dirty="0" smtClean="0">
                <a:solidFill>
                  <a:prstClr val="black"/>
                </a:solidFill>
              </a:rPr>
              <a:t>, </a:t>
            </a:r>
            <a:r>
              <a:rPr lang="fr-FR" sz="2800" b="1" i="1" dirty="0" smtClean="0">
                <a:solidFill>
                  <a:prstClr val="black"/>
                </a:solidFill>
              </a:rPr>
              <a:t>encoder</a:t>
            </a:r>
            <a:r>
              <a:rPr lang="en-US" sz="2800" i="1" dirty="0" smtClean="0">
                <a:solidFill>
                  <a:prstClr val="black"/>
                </a:solidFill>
              </a:rPr>
              <a:t>, </a:t>
            </a:r>
            <a:r>
              <a:rPr lang="fr-FR" sz="2800" b="1" i="1" dirty="0" smtClean="0">
                <a:solidFill>
                  <a:prstClr val="black"/>
                </a:solidFill>
              </a:rPr>
              <a:t>icone, récursif,</a:t>
            </a:r>
            <a:r>
              <a:rPr lang="mk-MK" sz="2800" b="1" i="1" dirty="0" smtClean="0">
                <a:solidFill>
                  <a:prstClr val="black"/>
                </a:solidFill>
              </a:rPr>
              <a:t> </a:t>
            </a:r>
            <a:r>
              <a:rPr lang="fr-FR" sz="2800" b="1" i="1" dirty="0" smtClean="0">
                <a:solidFill>
                  <a:prstClr val="black"/>
                </a:solidFill>
              </a:rPr>
              <a:t>best-seller,</a:t>
            </a:r>
            <a:r>
              <a:rPr lang="mk-MK" sz="2800" b="1" i="1" dirty="0" smtClean="0">
                <a:solidFill>
                  <a:prstClr val="black"/>
                </a:solidFill>
              </a:rPr>
              <a:t> </a:t>
            </a:r>
            <a:r>
              <a:rPr lang="fr-FR" sz="2800" b="1" i="1" dirty="0" smtClean="0">
                <a:solidFill>
                  <a:prstClr val="black"/>
                </a:solidFill>
              </a:rPr>
              <a:t>reprint, script</a:t>
            </a:r>
            <a:r>
              <a:rPr lang="en-US" sz="2800" i="1" dirty="0" smtClean="0">
                <a:solidFill>
                  <a:prstClr val="black"/>
                </a:solidFill>
              </a:rPr>
              <a:t>, </a:t>
            </a:r>
            <a:r>
              <a:rPr lang="fr-FR" sz="2800" b="1" i="1" dirty="0" smtClean="0">
                <a:solidFill>
                  <a:prstClr val="black"/>
                </a:solidFill>
              </a:rPr>
              <a:t>suspense</a:t>
            </a:r>
            <a:r>
              <a:rPr lang="en-US" sz="2800" b="1" i="1" dirty="0" smtClean="0">
                <a:solidFill>
                  <a:prstClr val="black"/>
                </a:solidFill>
              </a:rPr>
              <a:t>, </a:t>
            </a:r>
            <a:r>
              <a:rPr lang="fr-FR" sz="2800" b="1" i="1" dirty="0">
                <a:solidFill>
                  <a:prstClr val="black"/>
                </a:solidFill>
              </a:rPr>
              <a:t>tutoriel</a:t>
            </a:r>
            <a:endParaRPr lang="en-US" i="1" dirty="0"/>
          </a:p>
        </p:txBody>
      </p:sp>
      <p:sp>
        <p:nvSpPr>
          <p:cNvPr id="3" name="Content Placeholder 2"/>
          <p:cNvSpPr>
            <a:spLocks noGrp="1"/>
          </p:cNvSpPr>
          <p:nvPr>
            <p:ph idx="1"/>
          </p:nvPr>
        </p:nvSpPr>
        <p:spPr/>
        <p:txBody>
          <a:bodyPr>
            <a:normAutofit/>
          </a:bodyPr>
          <a:lstStyle/>
          <a:p>
            <a:r>
              <a:rPr lang="fr-FR" b="1" dirty="0"/>
              <a:t>best-seller</a:t>
            </a:r>
            <a:r>
              <a:rPr lang="fr-FR" dirty="0"/>
              <a:t> [</a:t>
            </a:r>
            <a:r>
              <a:rPr lang="fr-FR" dirty="0" err="1"/>
              <a:t>bɛstsɛlœʀ</a:t>
            </a:r>
            <a:r>
              <a:rPr lang="fr-FR" dirty="0"/>
              <a:t>] </a:t>
            </a:r>
            <a:r>
              <a:rPr lang="fr-FR" b="1" dirty="0"/>
              <a:t>n. m.</a:t>
            </a:r>
            <a:r>
              <a:rPr lang="fr-FR" dirty="0"/>
              <a:t>,</a:t>
            </a:r>
            <a:endParaRPr lang="fr-FR" dirty="0" smtClean="0"/>
          </a:p>
          <a:p>
            <a:r>
              <a:rPr lang="fr-FR" dirty="0" smtClean="0"/>
              <a:t>1</a:t>
            </a:r>
            <a:r>
              <a:rPr lang="fr-FR" dirty="0"/>
              <a:t>. Livre qui a obtenu un grand succès de </a:t>
            </a:r>
            <a:r>
              <a:rPr lang="fr-FR" dirty="0" smtClean="0"/>
              <a:t>librairie. </a:t>
            </a:r>
            <a:r>
              <a:rPr lang="fr-FR" dirty="0"/>
              <a:t>(PR</a:t>
            </a:r>
            <a:r>
              <a:rPr lang="fr-FR" dirty="0" smtClean="0"/>
              <a:t>)</a:t>
            </a:r>
          </a:p>
          <a:p>
            <a:r>
              <a:rPr lang="fr-FR" dirty="0" smtClean="0"/>
              <a:t>2</a:t>
            </a:r>
            <a:r>
              <a:rPr lang="fr-FR" dirty="0"/>
              <a:t>. Livre, disque ou autre article qui a obtenu un grand succès de vente </a:t>
            </a:r>
            <a:r>
              <a:rPr lang="fr-FR" dirty="0" smtClean="0"/>
              <a:t>;</a:t>
            </a:r>
            <a:r>
              <a:rPr lang="fr-FR" dirty="0"/>
              <a:t> par extension, auteur d’un livre (ou autre article) à </a:t>
            </a:r>
            <a:r>
              <a:rPr lang="fr-FR" dirty="0" smtClean="0"/>
              <a:t>succès.</a:t>
            </a:r>
            <a:r>
              <a:rPr lang="fr-FR" b="1" dirty="0" smtClean="0"/>
              <a:t> </a:t>
            </a:r>
            <a:r>
              <a:rPr lang="fr-FR" dirty="0"/>
              <a:t>(</a:t>
            </a:r>
            <a:r>
              <a:rPr lang="fr-FR" dirty="0" smtClean="0"/>
              <a:t>MAF) </a:t>
            </a:r>
            <a:endParaRPr lang="en-US" dirty="0"/>
          </a:p>
          <a:p>
            <a:r>
              <a:rPr lang="fr-FR" b="1" dirty="0"/>
              <a:t>reprint</a:t>
            </a:r>
            <a:r>
              <a:rPr lang="fr-FR" dirty="0"/>
              <a:t> [</a:t>
            </a:r>
            <a:r>
              <a:rPr lang="fr-FR" dirty="0" err="1"/>
              <a:t>ʀǝpʀint</a:t>
            </a:r>
            <a:r>
              <a:rPr lang="fr-FR" dirty="0"/>
              <a:t>] </a:t>
            </a:r>
            <a:r>
              <a:rPr lang="fr-FR" b="1" dirty="0"/>
              <a:t>n. m</a:t>
            </a:r>
            <a:r>
              <a:rPr lang="fr-FR" b="1" dirty="0" smtClean="0"/>
              <a:t>.</a:t>
            </a:r>
          </a:p>
          <a:p>
            <a:r>
              <a:rPr lang="fr-FR" dirty="0" smtClean="0"/>
              <a:t>1</a:t>
            </a:r>
            <a:r>
              <a:rPr lang="fr-FR" dirty="0"/>
              <a:t>. Réédition (d'un ouvrage imprimé) par procédé photographique, reproduction anastatique</a:t>
            </a:r>
            <a:r>
              <a:rPr lang="fr-FR" b="1" dirty="0"/>
              <a:t> </a:t>
            </a:r>
            <a:r>
              <a:rPr lang="fr-FR" dirty="0"/>
              <a:t>(PR</a:t>
            </a:r>
            <a:r>
              <a:rPr lang="fr-FR" dirty="0" smtClean="0"/>
              <a:t>),</a:t>
            </a:r>
          </a:p>
          <a:p>
            <a:r>
              <a:rPr lang="fr-FR" dirty="0" smtClean="0"/>
              <a:t>2</a:t>
            </a:r>
            <a:r>
              <a:rPr lang="fr-FR" dirty="0"/>
              <a:t>. Ouvrage ainsi </a:t>
            </a:r>
            <a:r>
              <a:rPr lang="fr-FR" dirty="0" smtClean="0"/>
              <a:t>réédité. </a:t>
            </a:r>
            <a:r>
              <a:rPr lang="fr-FR" dirty="0"/>
              <a:t>(</a:t>
            </a:r>
            <a:r>
              <a:rPr lang="fr-FR" dirty="0" smtClean="0"/>
              <a:t>PR) </a:t>
            </a:r>
            <a:endParaRPr lang="en-US" dirty="0"/>
          </a:p>
          <a:p>
            <a:endParaRPr lang="en-US" dirty="0"/>
          </a:p>
        </p:txBody>
      </p:sp>
    </p:spTree>
    <p:extLst>
      <p:ext uri="{BB962C8B-B14F-4D97-AF65-F5344CB8AC3E}">
        <p14:creationId xmlns:p14="http://schemas.microsoft.com/office/powerpoint/2010/main" val="1117007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r-FR" sz="3200" dirty="0" smtClean="0"/>
              <a:t>JORF</a:t>
            </a:r>
            <a:r>
              <a:rPr lang="mk-MK" sz="3200" dirty="0" smtClean="0"/>
              <a:t>/ </a:t>
            </a:r>
            <a:r>
              <a:rPr lang="fr-FR" sz="3200" i="1" dirty="0" smtClean="0"/>
              <a:t>GDT</a:t>
            </a:r>
            <a:r>
              <a:rPr lang="mk-MK" sz="3200" i="1" dirty="0" smtClean="0"/>
              <a:t> </a:t>
            </a:r>
            <a:r>
              <a:rPr lang="mk-MK" sz="3200" dirty="0" smtClean="0"/>
              <a:t>(</a:t>
            </a:r>
            <a:r>
              <a:rPr lang="fr-FR" sz="3200" dirty="0" smtClean="0">
                <a:ea typeface="Times New Roman" panose="02020603050405020304" pitchFamily="18" charset="0"/>
              </a:rPr>
              <a:t>LLEE</a:t>
            </a:r>
            <a:r>
              <a:rPr lang="mk-MK" sz="3200" dirty="0" smtClean="0">
                <a:ea typeface="Times New Roman" panose="02020603050405020304" pitchFamily="18" charset="0"/>
              </a:rPr>
              <a:t>)</a:t>
            </a:r>
            <a:r>
              <a:rPr lang="en-US" sz="3200" dirty="0" smtClean="0"/>
              <a:t> </a:t>
            </a:r>
            <a:endParaRPr lang="en-US" sz="3200" dirty="0"/>
          </a:p>
        </p:txBody>
      </p:sp>
      <p:sp>
        <p:nvSpPr>
          <p:cNvPr id="3" name="Text Placeholder 2"/>
          <p:cNvSpPr>
            <a:spLocks noGrp="1"/>
          </p:cNvSpPr>
          <p:nvPr>
            <p:ph type="body" idx="1"/>
          </p:nvPr>
        </p:nvSpPr>
        <p:spPr/>
        <p:txBody>
          <a:bodyPr>
            <a:normAutofit/>
          </a:bodyPr>
          <a:lstStyle/>
          <a:p>
            <a:pPr algn="ctr"/>
            <a:r>
              <a:rPr lang="fr-FR" dirty="0" smtClean="0"/>
              <a:t>JORF- </a:t>
            </a:r>
            <a:r>
              <a:rPr lang="en-US" dirty="0" smtClean="0"/>
              <a:t>6 </a:t>
            </a:r>
            <a:r>
              <a:rPr lang="fr-FR" dirty="0"/>
              <a:t>unités</a:t>
            </a:r>
            <a:r>
              <a:rPr lang="mk-MK" dirty="0"/>
              <a:t> </a:t>
            </a:r>
            <a:r>
              <a:rPr lang="en-US" dirty="0" smtClean="0"/>
              <a:t>(</a:t>
            </a:r>
            <a:r>
              <a:rPr lang="mk-MK" dirty="0" smtClean="0"/>
              <a:t>15,38</a:t>
            </a:r>
            <a:r>
              <a:rPr lang="en-US" dirty="0" smtClean="0"/>
              <a:t>%) </a:t>
            </a:r>
            <a:r>
              <a:rPr lang="en-US" dirty="0" err="1"/>
              <a:t>niveau</a:t>
            </a:r>
            <a:r>
              <a:rPr lang="en-US" dirty="0"/>
              <a:t> </a:t>
            </a:r>
            <a:r>
              <a:rPr lang="en-US" dirty="0" smtClean="0"/>
              <a:t>bas de </a:t>
            </a:r>
            <a:r>
              <a:rPr lang="fr-FR" dirty="0" smtClean="0"/>
              <a:t>réaction</a:t>
            </a:r>
            <a:r>
              <a:rPr lang="en-US" dirty="0" smtClean="0"/>
              <a:t> </a:t>
            </a:r>
            <a:endParaRPr lang="en-US" dirty="0"/>
          </a:p>
        </p:txBody>
      </p:sp>
      <p:sp>
        <p:nvSpPr>
          <p:cNvPr id="4" name="Content Placeholder 3"/>
          <p:cNvSpPr>
            <a:spLocks noGrp="1"/>
          </p:cNvSpPr>
          <p:nvPr>
            <p:ph sz="half" idx="2"/>
          </p:nvPr>
        </p:nvSpPr>
        <p:spPr/>
        <p:txBody>
          <a:bodyPr>
            <a:normAutofit fontScale="70000" lnSpcReduction="20000"/>
          </a:bodyPr>
          <a:lstStyle/>
          <a:p>
            <a:pPr algn="just"/>
            <a:r>
              <a:rPr lang="fr-FR" i="1" dirty="0"/>
              <a:t>icone</a:t>
            </a:r>
            <a:r>
              <a:rPr lang="fr-FR" dirty="0"/>
              <a:t> /</a:t>
            </a:r>
            <a:r>
              <a:rPr lang="fr-FR" i="1" dirty="0"/>
              <a:t> icône (</a:t>
            </a:r>
            <a:r>
              <a:rPr lang="fr-FR" dirty="0"/>
              <a:t>JORF</a:t>
            </a:r>
            <a:r>
              <a:rPr lang="fr-FR" i="1" dirty="0"/>
              <a:t> </a:t>
            </a:r>
            <a:r>
              <a:rPr lang="fr-FR" dirty="0"/>
              <a:t>du 10 octobre </a:t>
            </a:r>
            <a:r>
              <a:rPr lang="fr-FR" dirty="0" smtClean="0"/>
              <a:t>1998)</a:t>
            </a:r>
            <a:endParaRPr lang="fr-FR" dirty="0"/>
          </a:p>
          <a:p>
            <a:r>
              <a:rPr lang="fr-FR" i="1" dirty="0"/>
              <a:t>fantasy</a:t>
            </a:r>
            <a:r>
              <a:rPr lang="fr-FR" dirty="0"/>
              <a:t> / </a:t>
            </a:r>
            <a:r>
              <a:rPr lang="fr-FR" i="1" dirty="0" err="1"/>
              <a:t>fantasie</a:t>
            </a:r>
            <a:r>
              <a:rPr lang="fr-FR" dirty="0"/>
              <a:t> (JORF du 23 décembre 2007)</a:t>
            </a:r>
          </a:p>
          <a:p>
            <a:r>
              <a:rPr lang="fr-FR" i="1" dirty="0" err="1"/>
              <a:t>prequel</a:t>
            </a:r>
            <a:r>
              <a:rPr lang="fr-FR" dirty="0"/>
              <a:t> / </a:t>
            </a:r>
            <a:r>
              <a:rPr lang="fr-FR" i="1" dirty="0" err="1"/>
              <a:t>présuite</a:t>
            </a:r>
            <a:r>
              <a:rPr lang="fr-FR" dirty="0"/>
              <a:t> (JORF du 22 juillet 2010)</a:t>
            </a:r>
          </a:p>
          <a:p>
            <a:r>
              <a:rPr lang="fr-FR" i="1" dirty="0"/>
              <a:t>e-book </a:t>
            </a:r>
            <a:r>
              <a:rPr lang="fr-FR" i="1" dirty="0" err="1"/>
              <a:t>reader</a:t>
            </a:r>
            <a:r>
              <a:rPr lang="fr-FR" dirty="0"/>
              <a:t>, </a:t>
            </a:r>
            <a:r>
              <a:rPr lang="fr-FR" i="1" dirty="0" err="1"/>
              <a:t>electronic</a:t>
            </a:r>
            <a:r>
              <a:rPr lang="fr-FR" i="1" dirty="0"/>
              <a:t> book </a:t>
            </a:r>
            <a:r>
              <a:rPr lang="fr-FR" i="1" dirty="0" err="1"/>
              <a:t>reader</a:t>
            </a:r>
            <a:r>
              <a:rPr lang="fr-FR" dirty="0"/>
              <a:t>, </a:t>
            </a:r>
            <a:r>
              <a:rPr lang="fr-FR" i="1" dirty="0" err="1"/>
              <a:t>electronic</a:t>
            </a:r>
            <a:r>
              <a:rPr lang="fr-FR" i="1" dirty="0"/>
              <a:t> </a:t>
            </a:r>
            <a:r>
              <a:rPr lang="fr-FR" i="1" dirty="0" err="1"/>
              <a:t>reader</a:t>
            </a:r>
            <a:r>
              <a:rPr lang="fr-FR" dirty="0"/>
              <a:t>, </a:t>
            </a:r>
            <a:r>
              <a:rPr lang="fr-FR" i="1" dirty="0"/>
              <a:t>e-</a:t>
            </a:r>
            <a:r>
              <a:rPr lang="fr-FR" i="1" dirty="0" err="1"/>
              <a:t>reader</a:t>
            </a:r>
            <a:r>
              <a:rPr lang="fr-FR" dirty="0"/>
              <a:t>, </a:t>
            </a:r>
            <a:r>
              <a:rPr lang="fr-FR" i="1" dirty="0" err="1"/>
              <a:t>reader</a:t>
            </a:r>
            <a:r>
              <a:rPr lang="fr-FR" dirty="0"/>
              <a:t> / </a:t>
            </a:r>
            <a:r>
              <a:rPr lang="fr-FR" i="1" dirty="0"/>
              <a:t>liseuse</a:t>
            </a:r>
            <a:r>
              <a:rPr lang="fr-FR" dirty="0"/>
              <a:t> (JORF du 4 avril 2012)</a:t>
            </a:r>
          </a:p>
          <a:p>
            <a:r>
              <a:rPr lang="fr-FR" i="1" dirty="0"/>
              <a:t>e-book (en), </a:t>
            </a:r>
            <a:r>
              <a:rPr lang="fr-FR" i="1" dirty="0" err="1"/>
              <a:t>electronic</a:t>
            </a:r>
            <a:r>
              <a:rPr lang="fr-FR" i="1" dirty="0"/>
              <a:t> book (en) / livre numérique </a:t>
            </a:r>
            <a:r>
              <a:rPr lang="fr-FR" dirty="0"/>
              <a:t>(</a:t>
            </a:r>
            <a:r>
              <a:rPr lang="fr-FR" i="1" dirty="0"/>
              <a:t>Journal officiel</a:t>
            </a:r>
            <a:r>
              <a:rPr lang="fr-FR" dirty="0"/>
              <a:t> du 4 avril 2012)</a:t>
            </a:r>
          </a:p>
          <a:p>
            <a:r>
              <a:rPr lang="fr-FR" i="1" dirty="0"/>
              <a:t>rewriter</a:t>
            </a:r>
            <a:r>
              <a:rPr lang="fr-FR" dirty="0"/>
              <a:t> / </a:t>
            </a:r>
            <a:r>
              <a:rPr lang="fr-FR" i="1" dirty="0" err="1"/>
              <a:t>récriveur</a:t>
            </a:r>
            <a:r>
              <a:rPr lang="fr-FR" i="1" dirty="0"/>
              <a:t>, -</a:t>
            </a:r>
            <a:r>
              <a:rPr lang="fr-FR" i="1" dirty="0" err="1" smtClean="0"/>
              <a:t>euse</a:t>
            </a:r>
            <a:r>
              <a:rPr lang="fr-FR" dirty="0" smtClean="0"/>
              <a:t> </a:t>
            </a:r>
            <a:r>
              <a:rPr lang="fr-FR" dirty="0"/>
              <a:t>(JORF du 23 décembre 2007)</a:t>
            </a:r>
            <a:endParaRPr lang="en-US" dirty="0"/>
          </a:p>
          <a:p>
            <a:endParaRPr lang="en-US" dirty="0"/>
          </a:p>
        </p:txBody>
      </p:sp>
      <p:sp>
        <p:nvSpPr>
          <p:cNvPr id="5" name="Text Placeholder 4"/>
          <p:cNvSpPr>
            <a:spLocks noGrp="1"/>
          </p:cNvSpPr>
          <p:nvPr>
            <p:ph type="body" sz="quarter" idx="3"/>
          </p:nvPr>
        </p:nvSpPr>
        <p:spPr/>
        <p:txBody>
          <a:bodyPr>
            <a:normAutofit/>
          </a:bodyPr>
          <a:lstStyle/>
          <a:p>
            <a:pPr algn="ctr"/>
            <a:r>
              <a:rPr lang="fr-FR" sz="2800" dirty="0" smtClean="0"/>
              <a:t>GDT: </a:t>
            </a:r>
            <a:r>
              <a:rPr lang="en-US" sz="2800" dirty="0" smtClean="0"/>
              <a:t>3</a:t>
            </a:r>
            <a:r>
              <a:rPr lang="fr-FR" sz="2800" dirty="0" smtClean="0"/>
              <a:t> </a:t>
            </a:r>
            <a:r>
              <a:rPr lang="fr-FR" sz="2800" dirty="0"/>
              <a:t>unités (7,69%) </a:t>
            </a:r>
            <a:r>
              <a:rPr lang="mk-MK" sz="2800" dirty="0" smtClean="0"/>
              <a:t> </a:t>
            </a:r>
            <a:endParaRPr lang="en-US" sz="2800" dirty="0"/>
          </a:p>
        </p:txBody>
      </p:sp>
      <p:sp>
        <p:nvSpPr>
          <p:cNvPr id="6" name="Content Placeholder 5"/>
          <p:cNvSpPr>
            <a:spLocks noGrp="1"/>
          </p:cNvSpPr>
          <p:nvPr>
            <p:ph sz="quarter" idx="4"/>
          </p:nvPr>
        </p:nvSpPr>
        <p:spPr/>
        <p:txBody>
          <a:bodyPr>
            <a:normAutofit/>
          </a:bodyPr>
          <a:lstStyle/>
          <a:p>
            <a:endParaRPr lang="fr-FR" dirty="0" smtClean="0"/>
          </a:p>
          <a:p>
            <a:r>
              <a:rPr lang="fr-FR" dirty="0" smtClean="0"/>
              <a:t>best-seller</a:t>
            </a:r>
            <a:r>
              <a:rPr lang="fr-FR" dirty="0"/>
              <a:t>/ </a:t>
            </a:r>
            <a:r>
              <a:rPr lang="fr-FR" i="1" dirty="0"/>
              <a:t>auteur à succès</a:t>
            </a:r>
          </a:p>
          <a:p>
            <a:r>
              <a:rPr lang="fr-FR" dirty="0"/>
              <a:t>ISSN / </a:t>
            </a:r>
            <a:r>
              <a:rPr lang="fr-FR" i="1" dirty="0"/>
              <a:t>numéro international normalisé des publications en série</a:t>
            </a:r>
          </a:p>
          <a:p>
            <a:r>
              <a:rPr lang="fr-FR" dirty="0"/>
              <a:t>script / </a:t>
            </a:r>
            <a:r>
              <a:rPr lang="fr-FR" i="1" dirty="0"/>
              <a:t>texte </a:t>
            </a:r>
            <a:r>
              <a:rPr lang="fr-FR" dirty="0" smtClean="0"/>
              <a:t> </a:t>
            </a:r>
            <a:endParaRPr lang="fr-FR" dirty="0"/>
          </a:p>
          <a:p>
            <a:endParaRPr lang="fr-FR" i="1" dirty="0"/>
          </a:p>
          <a:p>
            <a:endParaRPr lang="en-US" dirty="0">
              <a:solidFill>
                <a:srgbClr val="FF0000"/>
              </a:solidFill>
            </a:endParaRPr>
          </a:p>
          <a:p>
            <a:endParaRPr lang="en-US" dirty="0"/>
          </a:p>
        </p:txBody>
      </p:sp>
    </p:spTree>
    <p:extLst>
      <p:ext uri="{BB962C8B-B14F-4D97-AF65-F5344CB8AC3E}">
        <p14:creationId xmlns:p14="http://schemas.microsoft.com/office/powerpoint/2010/main" val="38871111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FR" sz="4000" dirty="0" smtClean="0"/>
              <a:t>SOCIÉTÉ </a:t>
            </a:r>
            <a:r>
              <a:rPr lang="fr-FR" sz="4000" dirty="0"/>
              <a:t>ET </a:t>
            </a:r>
            <a:r>
              <a:rPr lang="fr-FR" sz="4000" dirty="0" smtClean="0"/>
              <a:t>CULTURE (</a:t>
            </a:r>
            <a:r>
              <a:rPr lang="fr-FR" sz="4000" dirty="0" smtClean="0">
                <a:solidFill>
                  <a:srgbClr val="00B050"/>
                </a:solidFill>
              </a:rPr>
              <a:t>Anthropologie</a:t>
            </a:r>
            <a:r>
              <a:rPr lang="fr-FR" sz="4000" dirty="0">
                <a:solidFill>
                  <a:srgbClr val="00B050"/>
                </a:solidFill>
              </a:rPr>
              <a:t>, Histoire, Sociologie, Société, Droit, Politique, Institutions juridiques et politiques, Culture, Religions</a:t>
            </a:r>
            <a:r>
              <a:rPr lang="fr-FR" sz="4000" dirty="0"/>
              <a:t>)</a:t>
            </a:r>
            <a:r>
              <a:rPr lang="fr-FR" sz="4000" dirty="0" smtClean="0"/>
              <a:t>: </a:t>
            </a:r>
            <a:r>
              <a:rPr lang="fr-FR" sz="4400" dirty="0" smtClean="0"/>
              <a:t>91 unités</a:t>
            </a:r>
            <a:endParaRPr lang="en-US" sz="4400" dirty="0"/>
          </a:p>
        </p:txBody>
      </p:sp>
      <p:sp>
        <p:nvSpPr>
          <p:cNvPr id="3" name="Content Placeholder 2"/>
          <p:cNvSpPr>
            <a:spLocks noGrp="1"/>
          </p:cNvSpPr>
          <p:nvPr>
            <p:ph idx="1"/>
          </p:nvPr>
        </p:nvSpPr>
        <p:spPr/>
        <p:txBody>
          <a:bodyPr numCol="7">
            <a:normAutofit fontScale="55000" lnSpcReduction="20000"/>
          </a:bodyPr>
          <a:lstStyle/>
          <a:p>
            <a:r>
              <a:rPr lang="fr-FR" i="1" dirty="0"/>
              <a:t>American </a:t>
            </a:r>
            <a:r>
              <a:rPr lang="fr-FR" i="1" dirty="0" err="1"/>
              <a:t>way</a:t>
            </a:r>
            <a:r>
              <a:rPr lang="fr-FR" i="1" dirty="0"/>
              <a:t> of </a:t>
            </a:r>
            <a:r>
              <a:rPr lang="fr-FR" i="1" dirty="0" smtClean="0"/>
              <a:t>life</a:t>
            </a:r>
          </a:p>
          <a:p>
            <a:r>
              <a:rPr lang="fr-FR" i="1" dirty="0"/>
              <a:t>Amnesty </a:t>
            </a:r>
            <a:r>
              <a:rPr lang="fr-FR" i="1" dirty="0" smtClean="0"/>
              <a:t>International</a:t>
            </a:r>
          </a:p>
          <a:p>
            <a:r>
              <a:rPr lang="fr-FR" i="1" dirty="0"/>
              <a:t>baba-cool </a:t>
            </a:r>
            <a:endParaRPr lang="fr-FR" i="1" dirty="0" smtClean="0"/>
          </a:p>
          <a:p>
            <a:r>
              <a:rPr lang="fr-FR" i="1" dirty="0" smtClean="0"/>
              <a:t>baby-boom </a:t>
            </a:r>
          </a:p>
          <a:p>
            <a:r>
              <a:rPr lang="fr-FR" i="1" dirty="0"/>
              <a:t>beatnik </a:t>
            </a:r>
            <a:endParaRPr lang="fr-FR" i="1" dirty="0" smtClean="0"/>
          </a:p>
          <a:p>
            <a:r>
              <a:rPr lang="fr-FR" i="1" dirty="0" err="1"/>
              <a:t>Big</a:t>
            </a:r>
            <a:r>
              <a:rPr lang="fr-FR" i="1" dirty="0"/>
              <a:t> Brother </a:t>
            </a:r>
            <a:endParaRPr lang="fr-FR" i="1" dirty="0" smtClean="0"/>
          </a:p>
          <a:p>
            <a:r>
              <a:rPr lang="fr-FR" i="1" dirty="0"/>
              <a:t>Black Power </a:t>
            </a:r>
            <a:endParaRPr lang="fr-FR" i="1" dirty="0" smtClean="0"/>
          </a:p>
          <a:p>
            <a:r>
              <a:rPr lang="fr-FR" i="1" dirty="0"/>
              <a:t>boat people </a:t>
            </a:r>
            <a:endParaRPr lang="fr-FR" i="1" dirty="0" smtClean="0"/>
          </a:p>
          <a:p>
            <a:r>
              <a:rPr lang="fr-FR" i="1" dirty="0"/>
              <a:t>bobby </a:t>
            </a:r>
            <a:endParaRPr lang="fr-FR" i="1" dirty="0" smtClean="0"/>
          </a:p>
          <a:p>
            <a:r>
              <a:rPr lang="fr-FR" i="1" dirty="0"/>
              <a:t>bobby-</a:t>
            </a:r>
            <a:r>
              <a:rPr lang="fr-FR" i="1" dirty="0" err="1"/>
              <a:t>soxer</a:t>
            </a:r>
            <a:r>
              <a:rPr lang="fr-FR" i="1" dirty="0"/>
              <a:t> </a:t>
            </a:r>
            <a:endParaRPr lang="fr-FR" i="1" dirty="0" smtClean="0"/>
          </a:p>
          <a:p>
            <a:r>
              <a:rPr lang="fr-FR" i="1" dirty="0"/>
              <a:t>bobo </a:t>
            </a:r>
            <a:endParaRPr lang="fr-FR" i="1" dirty="0" smtClean="0"/>
          </a:p>
          <a:p>
            <a:r>
              <a:rPr lang="fr-FR" i="1" dirty="0" err="1"/>
              <a:t>brain</a:t>
            </a:r>
            <a:r>
              <a:rPr lang="fr-FR" i="1" dirty="0"/>
              <a:t> drain </a:t>
            </a:r>
            <a:endParaRPr lang="fr-FR" i="1" dirty="0" smtClean="0"/>
          </a:p>
          <a:p>
            <a:r>
              <a:rPr lang="fr-FR" i="1" dirty="0"/>
              <a:t>brainstorming </a:t>
            </a:r>
            <a:endParaRPr lang="fr-FR" i="1" dirty="0" smtClean="0"/>
          </a:p>
          <a:p>
            <a:r>
              <a:rPr lang="fr-FR" i="1" dirty="0" err="1"/>
              <a:t>brainwashing</a:t>
            </a:r>
            <a:r>
              <a:rPr lang="fr-FR" i="1" dirty="0"/>
              <a:t> </a:t>
            </a:r>
            <a:endParaRPr lang="fr-FR" i="1" dirty="0" smtClean="0"/>
          </a:p>
          <a:p>
            <a:r>
              <a:rPr lang="fr-FR" i="1" dirty="0" err="1"/>
              <a:t>casual</a:t>
            </a:r>
            <a:r>
              <a:rPr lang="fr-FR" i="1" dirty="0"/>
              <a:t> </a:t>
            </a:r>
            <a:endParaRPr lang="fr-FR" i="1" dirty="0" smtClean="0"/>
          </a:p>
          <a:p>
            <a:r>
              <a:rPr lang="fr-FR" i="1" dirty="0"/>
              <a:t>chicano </a:t>
            </a:r>
            <a:endParaRPr lang="fr-FR" i="1" dirty="0" smtClean="0"/>
          </a:p>
          <a:p>
            <a:r>
              <a:rPr lang="fr-FR" i="1" dirty="0"/>
              <a:t>chopper </a:t>
            </a:r>
            <a:endParaRPr lang="fr-FR" i="1" dirty="0" smtClean="0"/>
          </a:p>
          <a:p>
            <a:r>
              <a:rPr lang="fr-FR" i="1" dirty="0"/>
              <a:t>C. I. </a:t>
            </a:r>
            <a:r>
              <a:rPr lang="fr-FR" i="1" dirty="0" smtClean="0"/>
              <a:t>A.</a:t>
            </a:r>
          </a:p>
          <a:p>
            <a:r>
              <a:rPr lang="fr-FR" i="1" dirty="0"/>
              <a:t>cocooning </a:t>
            </a:r>
            <a:endParaRPr lang="fr-FR" i="1" dirty="0" smtClean="0"/>
          </a:p>
          <a:p>
            <a:r>
              <a:rPr lang="fr-FR" i="1" dirty="0"/>
              <a:t>cryptocommuniste </a:t>
            </a:r>
            <a:endParaRPr lang="fr-FR" i="1" dirty="0" smtClean="0"/>
          </a:p>
          <a:p>
            <a:r>
              <a:rPr lang="fr-FR" i="1" dirty="0"/>
              <a:t>date </a:t>
            </a:r>
            <a:endParaRPr lang="fr-FR" i="1" dirty="0" smtClean="0"/>
          </a:p>
          <a:p>
            <a:r>
              <a:rPr lang="fr-FR" i="1" dirty="0"/>
              <a:t>drop out </a:t>
            </a:r>
            <a:endParaRPr lang="fr-FR" i="1" dirty="0" smtClean="0"/>
          </a:p>
          <a:p>
            <a:r>
              <a:rPr lang="fr-FR" i="1" dirty="0"/>
              <a:t>establishment </a:t>
            </a:r>
            <a:endParaRPr lang="fr-FR" i="1" dirty="0" smtClean="0"/>
          </a:p>
          <a:p>
            <a:r>
              <a:rPr lang="fr-FR" i="1" dirty="0"/>
              <a:t>ethnocentrisme </a:t>
            </a:r>
            <a:endParaRPr lang="fr-FR" i="1" dirty="0" smtClean="0"/>
          </a:p>
          <a:p>
            <a:r>
              <a:rPr lang="fr-FR" i="1" dirty="0"/>
              <a:t>ethnométhodologie </a:t>
            </a:r>
            <a:endParaRPr lang="fr-FR" i="1" dirty="0" smtClean="0"/>
          </a:p>
          <a:p>
            <a:r>
              <a:rPr lang="fr-FR" i="1" dirty="0"/>
              <a:t>eurosceptique </a:t>
            </a:r>
            <a:endParaRPr lang="fr-FR" i="1" dirty="0" smtClean="0"/>
          </a:p>
          <a:p>
            <a:r>
              <a:rPr lang="fr-FR" i="1" dirty="0" smtClean="0"/>
              <a:t>FBI</a:t>
            </a:r>
          </a:p>
          <a:p>
            <a:r>
              <a:rPr lang="fr-FR" i="1" dirty="0" err="1"/>
              <a:t>filibuster</a:t>
            </a:r>
            <a:r>
              <a:rPr lang="fr-FR" i="1" dirty="0"/>
              <a:t> </a:t>
            </a:r>
            <a:endParaRPr lang="fr-FR" i="1" dirty="0" smtClean="0"/>
          </a:p>
          <a:p>
            <a:r>
              <a:rPr lang="fr-FR" i="1" dirty="0"/>
              <a:t>first lady </a:t>
            </a:r>
            <a:endParaRPr lang="fr-FR" i="1" dirty="0" smtClean="0"/>
          </a:p>
          <a:p>
            <a:r>
              <a:rPr lang="fr-FR" i="1" dirty="0" err="1"/>
              <a:t>flower</a:t>
            </a:r>
            <a:r>
              <a:rPr lang="fr-FR" i="1" dirty="0"/>
              <a:t> power </a:t>
            </a:r>
            <a:endParaRPr lang="fr-FR" i="1" dirty="0" smtClean="0"/>
          </a:p>
          <a:p>
            <a:r>
              <a:rPr lang="fr-FR" i="1" dirty="0"/>
              <a:t>freak </a:t>
            </a:r>
            <a:endParaRPr lang="fr-FR" i="1" dirty="0" smtClean="0"/>
          </a:p>
          <a:p>
            <a:r>
              <a:rPr lang="fr-FR" i="1" dirty="0"/>
              <a:t>gallup </a:t>
            </a:r>
            <a:endParaRPr lang="fr-FR" i="1" dirty="0" smtClean="0"/>
          </a:p>
          <a:p>
            <a:r>
              <a:rPr lang="fr-FR" i="1" dirty="0"/>
              <a:t>-</a:t>
            </a:r>
            <a:r>
              <a:rPr lang="fr-FR" i="1" dirty="0" err="1"/>
              <a:t>gate</a:t>
            </a:r>
            <a:r>
              <a:rPr lang="fr-FR" i="1" dirty="0"/>
              <a:t> </a:t>
            </a:r>
            <a:endParaRPr lang="fr-FR" i="1" dirty="0" smtClean="0"/>
          </a:p>
          <a:p>
            <a:r>
              <a:rPr lang="fr-FR" i="1" dirty="0"/>
              <a:t>gay Paris </a:t>
            </a:r>
            <a:endParaRPr lang="fr-FR" i="1" dirty="0" smtClean="0"/>
          </a:p>
          <a:p>
            <a:r>
              <a:rPr lang="fr-FR" i="1" dirty="0"/>
              <a:t>Greenpeace </a:t>
            </a:r>
            <a:endParaRPr lang="fr-FR" i="1" dirty="0" smtClean="0"/>
          </a:p>
          <a:p>
            <a:r>
              <a:rPr lang="fr-FR" i="1" dirty="0"/>
              <a:t>Halloween </a:t>
            </a:r>
            <a:endParaRPr lang="fr-FR" i="1" dirty="0" smtClean="0"/>
          </a:p>
          <a:p>
            <a:r>
              <a:rPr lang="fr-FR" i="1" dirty="0"/>
              <a:t>hand-over </a:t>
            </a:r>
            <a:endParaRPr lang="fr-FR" i="1" dirty="0" smtClean="0"/>
          </a:p>
          <a:p>
            <a:r>
              <a:rPr lang="fr-FR" i="1" dirty="0"/>
              <a:t>hip-hop </a:t>
            </a:r>
            <a:endParaRPr lang="fr-FR" i="1" dirty="0" smtClean="0"/>
          </a:p>
          <a:p>
            <a:r>
              <a:rPr lang="fr-FR" i="1" dirty="0"/>
              <a:t>hip </a:t>
            </a:r>
            <a:endParaRPr lang="fr-FR" i="1" dirty="0" smtClean="0"/>
          </a:p>
          <a:p>
            <a:r>
              <a:rPr lang="fr-FR" i="1" dirty="0"/>
              <a:t>homeland </a:t>
            </a:r>
            <a:endParaRPr lang="fr-FR" i="1" dirty="0" smtClean="0"/>
          </a:p>
          <a:p>
            <a:r>
              <a:rPr lang="fr-FR" i="1" dirty="0"/>
              <a:t>IRA </a:t>
            </a:r>
            <a:endParaRPr lang="fr-FR" i="1" dirty="0" smtClean="0"/>
          </a:p>
          <a:p>
            <a:r>
              <a:rPr lang="fr-FR" i="1" dirty="0" err="1"/>
              <a:t>Irangate</a:t>
            </a:r>
            <a:r>
              <a:rPr lang="fr-FR" i="1" dirty="0"/>
              <a:t> </a:t>
            </a:r>
            <a:endParaRPr lang="fr-FR" i="1" dirty="0" smtClean="0"/>
          </a:p>
          <a:p>
            <a:r>
              <a:rPr lang="fr-FR" i="1" dirty="0" err="1" smtClean="0"/>
              <a:t>jet-set</a:t>
            </a:r>
            <a:endParaRPr lang="fr-FR" i="1" dirty="0" smtClean="0"/>
          </a:p>
          <a:p>
            <a:r>
              <a:rPr lang="fr-FR" i="1" dirty="0"/>
              <a:t>Kennedy round </a:t>
            </a:r>
            <a:endParaRPr lang="fr-FR" i="1" dirty="0" smtClean="0"/>
          </a:p>
          <a:p>
            <a:r>
              <a:rPr lang="fr-FR" i="1" dirty="0" err="1"/>
              <a:t>Lesbian</a:t>
            </a:r>
            <a:r>
              <a:rPr lang="fr-FR" i="1" dirty="0"/>
              <a:t> and Gay Pride </a:t>
            </a:r>
            <a:endParaRPr lang="fr-FR" i="1" dirty="0" smtClean="0"/>
          </a:p>
          <a:p>
            <a:r>
              <a:rPr lang="fr-FR" i="1" dirty="0"/>
              <a:t>lie-in </a:t>
            </a:r>
            <a:endParaRPr lang="fr-FR" i="1" dirty="0" smtClean="0"/>
          </a:p>
          <a:p>
            <a:r>
              <a:rPr lang="fr-FR" i="1" dirty="0"/>
              <a:t>lobby </a:t>
            </a:r>
            <a:endParaRPr lang="fr-FR" i="1" dirty="0" smtClean="0"/>
          </a:p>
          <a:p>
            <a:r>
              <a:rPr lang="fr-FR" i="1" dirty="0"/>
              <a:t>maccarthysme </a:t>
            </a:r>
            <a:endParaRPr lang="fr-FR" i="1" dirty="0" smtClean="0"/>
          </a:p>
          <a:p>
            <a:r>
              <a:rPr lang="fr-FR" i="1" dirty="0"/>
              <a:t>majorette </a:t>
            </a:r>
            <a:endParaRPr lang="fr-FR" i="1" dirty="0" smtClean="0"/>
          </a:p>
          <a:p>
            <a:r>
              <a:rPr lang="fr-FR" i="1" dirty="0"/>
              <a:t>massage </a:t>
            </a:r>
            <a:endParaRPr lang="fr-FR" i="1" dirty="0" smtClean="0"/>
          </a:p>
          <a:p>
            <a:r>
              <a:rPr lang="mk-MK" i="1" dirty="0" err="1" smtClean="0"/>
              <a:t>medicine-man</a:t>
            </a:r>
            <a:r>
              <a:rPr lang="mk-MK" i="1" dirty="0" smtClean="0"/>
              <a:t> </a:t>
            </a:r>
            <a:r>
              <a:rPr lang="fr-FR" i="1" dirty="0" smtClean="0"/>
              <a:t> </a:t>
            </a:r>
          </a:p>
          <a:p>
            <a:r>
              <a:rPr lang="fr-FR" i="1" dirty="0" err="1"/>
              <a:t>men’s</a:t>
            </a:r>
            <a:r>
              <a:rPr lang="fr-FR" i="1" dirty="0"/>
              <a:t> lib </a:t>
            </a:r>
            <a:endParaRPr lang="fr-FR" i="1" dirty="0" smtClean="0"/>
          </a:p>
          <a:p>
            <a:r>
              <a:rPr lang="fr-FR" i="1" dirty="0"/>
              <a:t>Middle West </a:t>
            </a:r>
            <a:endParaRPr lang="fr-FR" i="1" dirty="0" smtClean="0"/>
          </a:p>
          <a:p>
            <a:r>
              <a:rPr lang="fr-FR" i="1" dirty="0" err="1"/>
              <a:t>musher</a:t>
            </a:r>
            <a:r>
              <a:rPr lang="fr-FR" i="1" dirty="0"/>
              <a:t> </a:t>
            </a:r>
            <a:endParaRPr lang="fr-FR" i="1" dirty="0" smtClean="0"/>
          </a:p>
          <a:p>
            <a:r>
              <a:rPr lang="fr-FR" i="1" dirty="0"/>
              <a:t>NATO </a:t>
            </a:r>
            <a:endParaRPr lang="fr-FR" i="1" dirty="0" smtClean="0"/>
          </a:p>
          <a:p>
            <a:r>
              <a:rPr lang="fr-FR" i="1" dirty="0" err="1"/>
              <a:t>Nessie</a:t>
            </a:r>
            <a:r>
              <a:rPr lang="fr-FR" i="1" dirty="0"/>
              <a:t> </a:t>
            </a:r>
            <a:endParaRPr lang="fr-FR" i="1" dirty="0" smtClean="0"/>
          </a:p>
          <a:p>
            <a:r>
              <a:rPr lang="fr-FR" i="1" dirty="0"/>
              <a:t>New Age </a:t>
            </a:r>
            <a:endParaRPr lang="fr-FR" i="1" dirty="0" smtClean="0"/>
          </a:p>
          <a:p>
            <a:r>
              <a:rPr lang="fr-FR" i="1" dirty="0"/>
              <a:t>no future </a:t>
            </a:r>
            <a:endParaRPr lang="fr-FR" i="1" dirty="0" smtClean="0"/>
          </a:p>
          <a:p>
            <a:r>
              <a:rPr lang="fr-FR" i="1" dirty="0"/>
              <a:t>Oncle Tom </a:t>
            </a:r>
            <a:endParaRPr lang="fr-FR" i="1" dirty="0" smtClean="0"/>
          </a:p>
          <a:p>
            <a:r>
              <a:rPr lang="fr-FR" i="1" dirty="0" err="1"/>
              <a:t>overkill</a:t>
            </a:r>
            <a:r>
              <a:rPr lang="fr-FR" i="1" dirty="0"/>
              <a:t> </a:t>
            </a:r>
            <a:endParaRPr lang="fr-FR" i="1" dirty="0" smtClean="0"/>
          </a:p>
          <a:p>
            <a:r>
              <a:rPr lang="fr-FR" i="1" dirty="0"/>
              <a:t>PAC </a:t>
            </a:r>
            <a:endParaRPr lang="fr-FR" i="1" dirty="0" smtClean="0"/>
          </a:p>
          <a:p>
            <a:r>
              <a:rPr lang="fr-FR" i="1" dirty="0"/>
              <a:t>panel </a:t>
            </a:r>
            <a:endParaRPr lang="fr-FR" i="1" dirty="0" smtClean="0"/>
          </a:p>
          <a:p>
            <a:r>
              <a:rPr lang="fr-FR" i="1" dirty="0" smtClean="0"/>
              <a:t>permissif</a:t>
            </a:r>
          </a:p>
          <a:p>
            <a:r>
              <a:rPr lang="fr-FR" i="1" dirty="0" err="1"/>
              <a:t>peyotisme</a:t>
            </a:r>
            <a:r>
              <a:rPr lang="fr-FR" i="1" dirty="0"/>
              <a:t> </a:t>
            </a:r>
            <a:endParaRPr lang="fr-FR" i="1" dirty="0" smtClean="0"/>
          </a:p>
          <a:p>
            <a:r>
              <a:rPr lang="fr-FR" i="1" dirty="0"/>
              <a:t>promise-</a:t>
            </a:r>
            <a:r>
              <a:rPr lang="fr-FR" i="1" dirty="0" err="1"/>
              <a:t>keepers</a:t>
            </a:r>
            <a:r>
              <a:rPr lang="fr-FR" i="1" dirty="0"/>
              <a:t> </a:t>
            </a:r>
            <a:endParaRPr lang="fr-FR" i="1" dirty="0" smtClean="0"/>
          </a:p>
          <a:p>
            <a:r>
              <a:rPr lang="fr-FR" i="1" dirty="0" err="1"/>
              <a:t>protest</a:t>
            </a:r>
            <a:r>
              <a:rPr lang="fr-FR" i="1" dirty="0"/>
              <a:t> </a:t>
            </a:r>
            <a:endParaRPr lang="fr-FR" i="1" dirty="0" smtClean="0"/>
          </a:p>
          <a:p>
            <a:r>
              <a:rPr lang="fr-FR" i="1" dirty="0"/>
              <a:t>punk </a:t>
            </a:r>
            <a:endParaRPr lang="fr-FR" i="1" dirty="0" smtClean="0"/>
          </a:p>
          <a:p>
            <a:r>
              <a:rPr lang="fr-FR" i="1" dirty="0"/>
              <a:t>rastafari </a:t>
            </a:r>
            <a:endParaRPr lang="fr-FR" i="1" dirty="0" smtClean="0"/>
          </a:p>
          <a:p>
            <a:r>
              <a:rPr lang="fr-FR" i="1" dirty="0"/>
              <a:t>rave </a:t>
            </a:r>
            <a:endParaRPr lang="fr-FR" i="1" dirty="0" smtClean="0"/>
          </a:p>
          <a:p>
            <a:r>
              <a:rPr lang="fr-FR" i="1" dirty="0"/>
              <a:t>roll-back </a:t>
            </a:r>
            <a:endParaRPr lang="fr-FR" i="1" dirty="0" smtClean="0"/>
          </a:p>
          <a:p>
            <a:r>
              <a:rPr lang="fr-FR" i="1" dirty="0"/>
              <a:t>SALT </a:t>
            </a:r>
            <a:endParaRPr lang="mk-MK" i="1" dirty="0" smtClean="0"/>
          </a:p>
          <a:p>
            <a:r>
              <a:rPr lang="fr-FR" i="1" dirty="0"/>
              <a:t>Saturday night </a:t>
            </a:r>
            <a:r>
              <a:rPr lang="fr-FR" i="1" dirty="0" err="1"/>
              <a:t>fever</a:t>
            </a:r>
            <a:r>
              <a:rPr lang="fr-FR" i="1" dirty="0"/>
              <a:t> </a:t>
            </a:r>
            <a:endParaRPr lang="mk-MK" i="1" dirty="0" smtClean="0"/>
          </a:p>
          <a:p>
            <a:r>
              <a:rPr lang="fr-FR" i="1" dirty="0"/>
              <a:t>séniorité </a:t>
            </a:r>
            <a:endParaRPr lang="mk-MK" i="1" dirty="0" smtClean="0"/>
          </a:p>
          <a:p>
            <a:r>
              <a:rPr lang="fr-FR" i="1" dirty="0" smtClean="0"/>
              <a:t>SHAPE</a:t>
            </a:r>
            <a:endParaRPr lang="mk-MK" i="1" dirty="0" smtClean="0"/>
          </a:p>
          <a:p>
            <a:r>
              <a:rPr lang="fr-FR" i="1" dirty="0"/>
              <a:t>sit-in </a:t>
            </a:r>
            <a:endParaRPr lang="mk-MK" i="1" dirty="0" smtClean="0"/>
          </a:p>
          <a:p>
            <a:r>
              <a:rPr lang="fr-FR" i="1" dirty="0"/>
              <a:t>skinhead </a:t>
            </a:r>
            <a:endParaRPr lang="mk-MK" i="1" dirty="0" smtClean="0"/>
          </a:p>
          <a:p>
            <a:r>
              <a:rPr lang="fr-FR" i="1" dirty="0"/>
              <a:t>sociométrie </a:t>
            </a:r>
            <a:endParaRPr lang="mk-MK" i="1" dirty="0" smtClean="0"/>
          </a:p>
          <a:p>
            <a:r>
              <a:rPr lang="fr-FR" i="1" dirty="0" err="1"/>
              <a:t>spoils</a:t>
            </a:r>
            <a:r>
              <a:rPr lang="fr-FR" i="1" dirty="0"/>
              <a:t> system </a:t>
            </a:r>
            <a:endParaRPr lang="mk-MK" i="1" dirty="0" smtClean="0"/>
          </a:p>
          <a:p>
            <a:r>
              <a:rPr lang="fr-FR" i="1" dirty="0" err="1"/>
              <a:t>stampede</a:t>
            </a:r>
            <a:r>
              <a:rPr lang="fr-FR" i="1" dirty="0"/>
              <a:t> </a:t>
            </a:r>
            <a:endParaRPr lang="mk-MK" i="1" dirty="0" smtClean="0"/>
          </a:p>
          <a:p>
            <a:r>
              <a:rPr lang="fr-FR" i="1" dirty="0"/>
              <a:t>START </a:t>
            </a:r>
            <a:endParaRPr lang="mk-MK" i="1" dirty="0" smtClean="0"/>
          </a:p>
          <a:p>
            <a:r>
              <a:rPr lang="fr-FR" i="1" dirty="0"/>
              <a:t>super Tuesday </a:t>
            </a:r>
            <a:endParaRPr lang="mk-MK" i="1" dirty="0" smtClean="0"/>
          </a:p>
          <a:p>
            <a:r>
              <a:rPr lang="fr-FR" i="1" dirty="0"/>
              <a:t>township </a:t>
            </a:r>
            <a:endParaRPr lang="mk-MK" i="1" dirty="0" smtClean="0"/>
          </a:p>
          <a:p>
            <a:r>
              <a:rPr lang="fr-FR" i="1" dirty="0"/>
              <a:t>underground </a:t>
            </a:r>
            <a:endParaRPr lang="mk-MK" i="1" dirty="0" smtClean="0"/>
          </a:p>
          <a:p>
            <a:r>
              <a:rPr lang="fr-FR" i="1" dirty="0"/>
              <a:t>UNESCO </a:t>
            </a:r>
            <a:r>
              <a:rPr lang="fr-FR" i="1" dirty="0" smtClean="0"/>
              <a:t>  </a:t>
            </a:r>
            <a:endParaRPr lang="mk-MK" i="1" dirty="0" smtClean="0"/>
          </a:p>
          <a:p>
            <a:r>
              <a:rPr lang="fr-FR" i="1" dirty="0"/>
              <a:t>UNICEF </a:t>
            </a:r>
            <a:r>
              <a:rPr lang="fr-FR" i="1" dirty="0" smtClean="0"/>
              <a:t> </a:t>
            </a:r>
          </a:p>
          <a:p>
            <a:r>
              <a:rPr lang="fr-FR" i="1" dirty="0"/>
              <a:t>V. I. P. </a:t>
            </a:r>
            <a:r>
              <a:rPr lang="fr-FR" i="1" dirty="0" smtClean="0"/>
              <a:t> </a:t>
            </a:r>
          </a:p>
          <a:p>
            <a:r>
              <a:rPr lang="fr-FR" i="1" dirty="0"/>
              <a:t>Watergate </a:t>
            </a:r>
            <a:endParaRPr lang="fr-FR" i="1" dirty="0" smtClean="0"/>
          </a:p>
          <a:p>
            <a:r>
              <a:rPr lang="fr-FR" i="1" dirty="0" err="1"/>
              <a:t>weight-watcher</a:t>
            </a:r>
            <a:r>
              <a:rPr lang="fr-FR" i="1" dirty="0"/>
              <a:t> </a:t>
            </a:r>
            <a:endParaRPr lang="fr-FR" i="1" dirty="0" smtClean="0"/>
          </a:p>
          <a:p>
            <a:r>
              <a:rPr lang="fr-FR" i="1" dirty="0"/>
              <a:t>wasp </a:t>
            </a:r>
            <a:endParaRPr lang="fr-FR" i="1" dirty="0" smtClean="0"/>
          </a:p>
          <a:p>
            <a:r>
              <a:rPr lang="fr-FR" i="1" dirty="0" err="1"/>
              <a:t>Women’s</a:t>
            </a:r>
            <a:r>
              <a:rPr lang="fr-FR" i="1" dirty="0"/>
              <a:t> Lib </a:t>
            </a:r>
            <a:endParaRPr lang="fr-FR" i="1" dirty="0" smtClean="0"/>
          </a:p>
          <a:p>
            <a:r>
              <a:rPr lang="fr-FR" i="1" dirty="0"/>
              <a:t>yuppie </a:t>
            </a:r>
            <a:endParaRPr lang="mk-MK" i="1" dirty="0" smtClean="0"/>
          </a:p>
          <a:p>
            <a:endParaRPr lang="en-US" i="1" dirty="0"/>
          </a:p>
        </p:txBody>
      </p:sp>
    </p:spTree>
    <p:extLst>
      <p:ext uri="{BB962C8B-B14F-4D97-AF65-F5344CB8AC3E}">
        <p14:creationId xmlns:p14="http://schemas.microsoft.com/office/powerpoint/2010/main" val="12027242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smtClean="0"/>
              <a:t>Société</a:t>
            </a:r>
            <a:r>
              <a:rPr lang="fr-FR" dirty="0" smtClean="0"/>
              <a:t>: 42 unités</a:t>
            </a:r>
            <a:endParaRPr lang="fr-FR" dirty="0"/>
          </a:p>
        </p:txBody>
      </p:sp>
      <p:sp>
        <p:nvSpPr>
          <p:cNvPr id="3" name="Content Placeholder 2"/>
          <p:cNvSpPr>
            <a:spLocks noGrp="1"/>
          </p:cNvSpPr>
          <p:nvPr>
            <p:ph idx="1"/>
          </p:nvPr>
        </p:nvSpPr>
        <p:spPr/>
        <p:txBody>
          <a:bodyPr numCol="4" spcCol="0">
            <a:normAutofit fontScale="85000" lnSpcReduction="20000"/>
          </a:bodyPr>
          <a:lstStyle/>
          <a:p>
            <a:r>
              <a:rPr lang="fr-FR" i="1" dirty="0" smtClean="0"/>
              <a:t>American </a:t>
            </a:r>
            <a:r>
              <a:rPr lang="fr-FR" i="1" dirty="0" err="1" smtClean="0"/>
              <a:t>way</a:t>
            </a:r>
            <a:r>
              <a:rPr lang="fr-FR" i="1" dirty="0" smtClean="0"/>
              <a:t> of life </a:t>
            </a:r>
          </a:p>
          <a:p>
            <a:r>
              <a:rPr lang="fr-FR" i="1" dirty="0" smtClean="0">
                <a:solidFill>
                  <a:srgbClr val="00B050"/>
                </a:solidFill>
              </a:rPr>
              <a:t>baba-cool</a:t>
            </a:r>
            <a:endParaRPr lang="fr-FR" i="1" dirty="0" smtClean="0"/>
          </a:p>
          <a:p>
            <a:r>
              <a:rPr lang="fr-FR" i="1" dirty="0" smtClean="0"/>
              <a:t>baby-boom / </a:t>
            </a:r>
            <a:r>
              <a:rPr lang="fr-FR" i="1" dirty="0" err="1" smtClean="0"/>
              <a:t>baby-boum</a:t>
            </a:r>
            <a:endParaRPr lang="fr-FR" i="1" dirty="0" smtClean="0"/>
          </a:p>
          <a:p>
            <a:r>
              <a:rPr lang="fr-FR" i="1" dirty="0" smtClean="0">
                <a:solidFill>
                  <a:srgbClr val="00B050"/>
                </a:solidFill>
              </a:rPr>
              <a:t>beatnik</a:t>
            </a:r>
            <a:endParaRPr lang="fr-FR" i="1" dirty="0" smtClean="0"/>
          </a:p>
          <a:p>
            <a:r>
              <a:rPr lang="fr-FR" i="1" dirty="0" err="1" smtClean="0"/>
              <a:t>Big</a:t>
            </a:r>
            <a:r>
              <a:rPr lang="fr-FR" i="1" dirty="0" smtClean="0"/>
              <a:t> Brother</a:t>
            </a:r>
          </a:p>
          <a:p>
            <a:r>
              <a:rPr lang="fr-FR" i="1" dirty="0" smtClean="0"/>
              <a:t>Black Power</a:t>
            </a:r>
          </a:p>
          <a:p>
            <a:r>
              <a:rPr lang="fr-FR" i="1" dirty="0" smtClean="0">
                <a:solidFill>
                  <a:srgbClr val="00B050"/>
                </a:solidFill>
              </a:rPr>
              <a:t>bobby</a:t>
            </a:r>
            <a:endParaRPr lang="fr-FR" i="1" dirty="0" smtClean="0"/>
          </a:p>
          <a:p>
            <a:r>
              <a:rPr lang="fr-FR" i="1" dirty="0" smtClean="0"/>
              <a:t>bobby-</a:t>
            </a:r>
            <a:r>
              <a:rPr lang="fr-FR" i="1" dirty="0" err="1" smtClean="0"/>
              <a:t>soxer</a:t>
            </a:r>
            <a:endParaRPr lang="fr-FR" i="1" dirty="0" smtClean="0"/>
          </a:p>
          <a:p>
            <a:r>
              <a:rPr lang="fr-FR" i="1" dirty="0" smtClean="0"/>
              <a:t>bobo</a:t>
            </a:r>
          </a:p>
          <a:p>
            <a:r>
              <a:rPr lang="fr-FR" i="1" dirty="0" err="1" smtClean="0"/>
              <a:t>brain</a:t>
            </a:r>
            <a:r>
              <a:rPr lang="fr-FR" i="1" dirty="0" smtClean="0"/>
              <a:t> drain</a:t>
            </a:r>
          </a:p>
          <a:p>
            <a:r>
              <a:rPr lang="fr-FR" i="1" dirty="0" smtClean="0"/>
              <a:t>brainstorming</a:t>
            </a:r>
          </a:p>
          <a:p>
            <a:r>
              <a:rPr lang="fr-FR" i="1" dirty="0" err="1" smtClean="0"/>
              <a:t>casual</a:t>
            </a:r>
            <a:r>
              <a:rPr lang="fr-FR" i="1" dirty="0" smtClean="0"/>
              <a:t> </a:t>
            </a:r>
          </a:p>
          <a:p>
            <a:r>
              <a:rPr lang="fr-FR" i="1" dirty="0" smtClean="0"/>
              <a:t>chicano</a:t>
            </a:r>
          </a:p>
          <a:p>
            <a:r>
              <a:rPr lang="fr-FR" i="1" dirty="0" smtClean="0"/>
              <a:t>cocooning</a:t>
            </a:r>
          </a:p>
          <a:p>
            <a:r>
              <a:rPr lang="fr-FR" i="1" dirty="0" smtClean="0"/>
              <a:t>drop out</a:t>
            </a:r>
          </a:p>
          <a:p>
            <a:r>
              <a:rPr lang="fr-FR" i="1" dirty="0" smtClean="0"/>
              <a:t>establishment</a:t>
            </a:r>
          </a:p>
          <a:p>
            <a:r>
              <a:rPr lang="fr-FR" i="1" dirty="0" err="1" smtClean="0">
                <a:solidFill>
                  <a:srgbClr val="00B050"/>
                </a:solidFill>
              </a:rPr>
              <a:t>flower</a:t>
            </a:r>
            <a:r>
              <a:rPr lang="fr-FR" i="1" dirty="0" smtClean="0">
                <a:solidFill>
                  <a:srgbClr val="00B050"/>
                </a:solidFill>
              </a:rPr>
              <a:t> power</a:t>
            </a:r>
            <a:r>
              <a:rPr lang="fr-FR" i="1" dirty="0" smtClean="0"/>
              <a:t> </a:t>
            </a:r>
          </a:p>
          <a:p>
            <a:r>
              <a:rPr lang="fr-FR" i="1" dirty="0" smtClean="0"/>
              <a:t>freak</a:t>
            </a:r>
          </a:p>
          <a:p>
            <a:r>
              <a:rPr lang="fr-FR" i="1" dirty="0" smtClean="0">
                <a:solidFill>
                  <a:srgbClr val="00B050"/>
                </a:solidFill>
              </a:rPr>
              <a:t>hip-hop</a:t>
            </a:r>
            <a:endParaRPr lang="fr-FR" i="1" dirty="0" smtClean="0"/>
          </a:p>
          <a:p>
            <a:r>
              <a:rPr lang="fr-FR" i="1" dirty="0" smtClean="0">
                <a:solidFill>
                  <a:srgbClr val="00B050"/>
                </a:solidFill>
              </a:rPr>
              <a:t>hip</a:t>
            </a:r>
            <a:endParaRPr lang="fr-FR" i="1" dirty="0" smtClean="0"/>
          </a:p>
          <a:p>
            <a:r>
              <a:rPr lang="fr-FR" i="1" dirty="0" smtClean="0"/>
              <a:t>homeland</a:t>
            </a:r>
          </a:p>
          <a:p>
            <a:r>
              <a:rPr lang="fr-FR" i="1" dirty="0" smtClean="0"/>
              <a:t>IRA </a:t>
            </a:r>
          </a:p>
          <a:p>
            <a:r>
              <a:rPr lang="fr-FR" i="1" dirty="0" err="1" smtClean="0"/>
              <a:t>jet-set</a:t>
            </a:r>
            <a:endParaRPr lang="fr-FR" i="1" dirty="0" smtClean="0"/>
          </a:p>
          <a:p>
            <a:r>
              <a:rPr lang="fr-FR" i="1" dirty="0" smtClean="0"/>
              <a:t>lie-in</a:t>
            </a:r>
          </a:p>
          <a:p>
            <a:r>
              <a:rPr lang="fr-FR" i="1" dirty="0" smtClean="0"/>
              <a:t>lobby</a:t>
            </a:r>
          </a:p>
          <a:p>
            <a:r>
              <a:rPr lang="fr-FR" i="1" dirty="0" err="1" smtClean="0"/>
              <a:t>men’s</a:t>
            </a:r>
            <a:r>
              <a:rPr lang="fr-FR" i="1" dirty="0" smtClean="0"/>
              <a:t> lib</a:t>
            </a:r>
          </a:p>
          <a:p>
            <a:r>
              <a:rPr lang="fr-FR" i="1" dirty="0" smtClean="0">
                <a:solidFill>
                  <a:srgbClr val="00B050"/>
                </a:solidFill>
              </a:rPr>
              <a:t>no future</a:t>
            </a:r>
            <a:r>
              <a:rPr lang="fr-FR" i="1" dirty="0" smtClean="0"/>
              <a:t> </a:t>
            </a:r>
          </a:p>
          <a:p>
            <a:r>
              <a:rPr lang="fr-FR" i="1" dirty="0" smtClean="0"/>
              <a:t>promise-</a:t>
            </a:r>
            <a:r>
              <a:rPr lang="fr-FR" i="1" dirty="0" err="1" smtClean="0"/>
              <a:t>keepers</a:t>
            </a:r>
            <a:endParaRPr lang="fr-FR" i="1" dirty="0" smtClean="0"/>
          </a:p>
          <a:p>
            <a:r>
              <a:rPr lang="fr-FR" i="1" dirty="0" err="1" smtClean="0">
                <a:solidFill>
                  <a:srgbClr val="00B050"/>
                </a:solidFill>
              </a:rPr>
              <a:t>protest</a:t>
            </a:r>
            <a:endParaRPr lang="fr-FR" i="1" dirty="0" smtClean="0"/>
          </a:p>
          <a:p>
            <a:r>
              <a:rPr lang="fr-FR" i="1" dirty="0" smtClean="0">
                <a:solidFill>
                  <a:srgbClr val="00B050"/>
                </a:solidFill>
              </a:rPr>
              <a:t>punk</a:t>
            </a:r>
            <a:endParaRPr lang="fr-FR" i="1" dirty="0" smtClean="0"/>
          </a:p>
          <a:p>
            <a:r>
              <a:rPr lang="fr-FR" i="1" dirty="0" smtClean="0">
                <a:solidFill>
                  <a:srgbClr val="00B050"/>
                </a:solidFill>
              </a:rPr>
              <a:t>rastafari</a:t>
            </a:r>
            <a:endParaRPr lang="fr-FR" i="1" dirty="0" smtClean="0"/>
          </a:p>
          <a:p>
            <a:r>
              <a:rPr lang="fr-FR" i="1" dirty="0" smtClean="0">
                <a:solidFill>
                  <a:srgbClr val="00B050"/>
                </a:solidFill>
              </a:rPr>
              <a:t>rave</a:t>
            </a:r>
            <a:endParaRPr lang="fr-FR" i="1" dirty="0" smtClean="0"/>
          </a:p>
          <a:p>
            <a:r>
              <a:rPr lang="fr-FR" i="1" dirty="0" smtClean="0"/>
              <a:t>Saturday night </a:t>
            </a:r>
            <a:r>
              <a:rPr lang="fr-FR" i="1" dirty="0" err="1" smtClean="0"/>
              <a:t>fever</a:t>
            </a:r>
            <a:endParaRPr lang="fr-FR" i="1" dirty="0" smtClean="0"/>
          </a:p>
          <a:p>
            <a:r>
              <a:rPr lang="fr-FR" i="1" dirty="0" smtClean="0"/>
              <a:t>sit-in</a:t>
            </a:r>
          </a:p>
          <a:p>
            <a:r>
              <a:rPr lang="fr-FR" i="1" dirty="0" smtClean="0"/>
              <a:t>skinhead</a:t>
            </a:r>
          </a:p>
          <a:p>
            <a:r>
              <a:rPr lang="fr-FR" i="1" dirty="0" smtClean="0"/>
              <a:t>township </a:t>
            </a:r>
          </a:p>
          <a:p>
            <a:r>
              <a:rPr lang="fr-FR" i="1" dirty="0" smtClean="0">
                <a:solidFill>
                  <a:srgbClr val="00B050"/>
                </a:solidFill>
              </a:rPr>
              <a:t>underground</a:t>
            </a:r>
            <a:endParaRPr lang="fr-FR" i="1" dirty="0" smtClean="0"/>
          </a:p>
          <a:p>
            <a:r>
              <a:rPr lang="fr-FR" i="1" dirty="0" smtClean="0"/>
              <a:t>V. I. P. </a:t>
            </a:r>
          </a:p>
          <a:p>
            <a:r>
              <a:rPr lang="fr-FR" i="1" dirty="0" err="1" smtClean="0"/>
              <a:t>weight-watcher</a:t>
            </a:r>
            <a:endParaRPr lang="fr-FR" i="1" dirty="0" smtClean="0"/>
          </a:p>
          <a:p>
            <a:r>
              <a:rPr lang="fr-FR" i="1" dirty="0" smtClean="0"/>
              <a:t>wasp</a:t>
            </a:r>
          </a:p>
          <a:p>
            <a:r>
              <a:rPr lang="fr-FR" i="1" dirty="0" err="1" smtClean="0"/>
              <a:t>Women’s</a:t>
            </a:r>
            <a:r>
              <a:rPr lang="fr-FR" i="1" dirty="0" smtClean="0"/>
              <a:t> Lib</a:t>
            </a:r>
          </a:p>
          <a:p>
            <a:r>
              <a:rPr lang="fr-FR" i="1" dirty="0" smtClean="0"/>
              <a:t>yuppie</a:t>
            </a:r>
            <a:endParaRPr lang="fr-FR" dirty="0"/>
          </a:p>
        </p:txBody>
      </p:sp>
    </p:spTree>
    <p:extLst>
      <p:ext uri="{BB962C8B-B14F-4D97-AF65-F5344CB8AC3E}">
        <p14:creationId xmlns:p14="http://schemas.microsoft.com/office/powerpoint/2010/main" val="506251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Culture:</a:t>
            </a:r>
            <a:r>
              <a:rPr lang="en-US" i="1" dirty="0" smtClean="0"/>
              <a:t> </a:t>
            </a:r>
            <a:r>
              <a:rPr lang="fr-FR" dirty="0" smtClean="0"/>
              <a:t>22</a:t>
            </a:r>
            <a:r>
              <a:rPr lang="en-US" dirty="0" smtClean="0"/>
              <a:t> unites</a:t>
            </a:r>
            <a:r>
              <a:rPr lang="fr-FR" dirty="0" smtClean="0"/>
              <a:t>: </a:t>
            </a:r>
            <a:r>
              <a:rPr lang="fr-FR" dirty="0"/>
              <a:t>12 unités</a:t>
            </a:r>
            <a:r>
              <a:rPr lang="en-US" dirty="0" smtClean="0"/>
              <a:t> </a:t>
            </a:r>
            <a:endParaRPr lang="en-US" dirty="0"/>
          </a:p>
        </p:txBody>
      </p:sp>
      <p:sp>
        <p:nvSpPr>
          <p:cNvPr id="3" name="Content Placeholder 2"/>
          <p:cNvSpPr>
            <a:spLocks noGrp="1"/>
          </p:cNvSpPr>
          <p:nvPr>
            <p:ph idx="1"/>
          </p:nvPr>
        </p:nvSpPr>
        <p:spPr/>
        <p:txBody>
          <a:bodyPr numCol="3">
            <a:normAutofit/>
          </a:bodyPr>
          <a:lstStyle/>
          <a:p>
            <a:r>
              <a:rPr lang="en-US" sz="2400" i="1" dirty="0" smtClean="0">
                <a:solidFill>
                  <a:srgbClr val="00B050"/>
                </a:solidFill>
              </a:rPr>
              <a:t>baba-cool</a:t>
            </a:r>
            <a:endParaRPr lang="en-US" sz="2400" i="1" dirty="0" smtClean="0"/>
          </a:p>
          <a:p>
            <a:r>
              <a:rPr lang="en-US" sz="2400" i="1" dirty="0" smtClean="0">
                <a:solidFill>
                  <a:srgbClr val="00B050"/>
                </a:solidFill>
              </a:rPr>
              <a:t>beatnik</a:t>
            </a:r>
          </a:p>
          <a:p>
            <a:r>
              <a:rPr lang="en-US" sz="2400" i="1" dirty="0" smtClean="0">
                <a:solidFill>
                  <a:srgbClr val="00B050"/>
                </a:solidFill>
              </a:rPr>
              <a:t>bobby</a:t>
            </a:r>
            <a:endParaRPr lang="en-US" sz="2400" i="1" dirty="0" smtClean="0"/>
          </a:p>
          <a:p>
            <a:r>
              <a:rPr lang="en-US" sz="2400" i="1" dirty="0" smtClean="0"/>
              <a:t>date</a:t>
            </a:r>
          </a:p>
          <a:p>
            <a:r>
              <a:rPr lang="en-US" sz="2400" i="1" dirty="0" smtClean="0"/>
              <a:t>first lady</a:t>
            </a:r>
          </a:p>
          <a:p>
            <a:r>
              <a:rPr lang="en-US" sz="2400" i="1" dirty="0" smtClean="0">
                <a:solidFill>
                  <a:srgbClr val="00B050"/>
                </a:solidFill>
              </a:rPr>
              <a:t>flower power</a:t>
            </a:r>
            <a:endParaRPr lang="en-US" sz="2400" i="1" dirty="0" smtClean="0"/>
          </a:p>
          <a:p>
            <a:r>
              <a:rPr lang="en-US" sz="2400" i="1" dirty="0" smtClean="0"/>
              <a:t>gay Paris</a:t>
            </a:r>
          </a:p>
          <a:p>
            <a:r>
              <a:rPr lang="en-US" sz="2400" i="1" dirty="0" smtClean="0"/>
              <a:t>Halloween</a:t>
            </a:r>
          </a:p>
          <a:p>
            <a:r>
              <a:rPr lang="en-US" sz="2400" i="1" dirty="0" smtClean="0">
                <a:solidFill>
                  <a:srgbClr val="00B050"/>
                </a:solidFill>
              </a:rPr>
              <a:t>hip-hop</a:t>
            </a:r>
            <a:endParaRPr lang="en-US" sz="2400" i="1" dirty="0" smtClean="0"/>
          </a:p>
          <a:p>
            <a:r>
              <a:rPr lang="en-US" sz="2400" i="1" dirty="0" smtClean="0">
                <a:solidFill>
                  <a:srgbClr val="00B050"/>
                </a:solidFill>
              </a:rPr>
              <a:t>hip</a:t>
            </a:r>
            <a:endParaRPr lang="en-US" sz="2400" i="1" dirty="0" smtClean="0"/>
          </a:p>
          <a:p>
            <a:r>
              <a:rPr lang="en-US" sz="2400" i="1" dirty="0" smtClean="0"/>
              <a:t>majorette</a:t>
            </a:r>
          </a:p>
          <a:p>
            <a:r>
              <a:rPr lang="en-US" sz="2400" i="1" dirty="0" smtClean="0"/>
              <a:t>Middle West</a:t>
            </a:r>
          </a:p>
          <a:p>
            <a:r>
              <a:rPr lang="en-US" sz="2400" i="1" dirty="0" smtClean="0"/>
              <a:t>musher</a:t>
            </a:r>
          </a:p>
          <a:p>
            <a:r>
              <a:rPr lang="en-US" sz="2400" i="1" dirty="0" smtClean="0"/>
              <a:t>Nessie</a:t>
            </a:r>
          </a:p>
          <a:p>
            <a:r>
              <a:rPr lang="en-US" sz="2400" i="1" dirty="0" smtClean="0">
                <a:solidFill>
                  <a:srgbClr val="00B050"/>
                </a:solidFill>
              </a:rPr>
              <a:t>no future</a:t>
            </a:r>
            <a:endParaRPr lang="en-US" sz="2400" i="1" dirty="0" smtClean="0"/>
          </a:p>
          <a:p>
            <a:r>
              <a:rPr lang="en-US" sz="2400" i="1" dirty="0" err="1" smtClean="0"/>
              <a:t>Oncle</a:t>
            </a:r>
            <a:r>
              <a:rPr lang="en-US" sz="2400" i="1" dirty="0" smtClean="0"/>
              <a:t> Tom</a:t>
            </a:r>
          </a:p>
          <a:p>
            <a:r>
              <a:rPr lang="en-US" sz="2400" i="1" dirty="0" smtClean="0">
                <a:solidFill>
                  <a:srgbClr val="00B050"/>
                </a:solidFill>
              </a:rPr>
              <a:t>protest</a:t>
            </a:r>
            <a:endParaRPr lang="en-US" sz="2400" i="1" dirty="0" smtClean="0"/>
          </a:p>
          <a:p>
            <a:r>
              <a:rPr lang="en-US" sz="2400" i="1" dirty="0" smtClean="0">
                <a:solidFill>
                  <a:srgbClr val="00B050"/>
                </a:solidFill>
              </a:rPr>
              <a:t>punk</a:t>
            </a:r>
            <a:endParaRPr lang="en-US" sz="2400" i="1" dirty="0" smtClean="0"/>
          </a:p>
          <a:p>
            <a:r>
              <a:rPr lang="en-US" sz="2400" i="1" dirty="0" err="1" smtClean="0">
                <a:solidFill>
                  <a:srgbClr val="00B050"/>
                </a:solidFill>
              </a:rPr>
              <a:t>rastafari</a:t>
            </a:r>
            <a:endParaRPr lang="en-US" sz="2400" i="1" dirty="0" smtClean="0"/>
          </a:p>
          <a:p>
            <a:r>
              <a:rPr lang="en-US" sz="2400" i="1" dirty="0" smtClean="0">
                <a:solidFill>
                  <a:srgbClr val="00B050"/>
                </a:solidFill>
              </a:rPr>
              <a:t>rave</a:t>
            </a:r>
            <a:endParaRPr lang="en-US" sz="2400" i="1" dirty="0" smtClean="0"/>
          </a:p>
          <a:p>
            <a:r>
              <a:rPr lang="en-US" sz="2400" i="1" dirty="0" smtClean="0"/>
              <a:t>stampede</a:t>
            </a:r>
          </a:p>
          <a:p>
            <a:r>
              <a:rPr lang="en-US" sz="2400" i="1" dirty="0" smtClean="0">
                <a:solidFill>
                  <a:srgbClr val="00B050"/>
                </a:solidFill>
              </a:rPr>
              <a:t>underground</a:t>
            </a:r>
            <a:endParaRPr lang="en-US" sz="2400" dirty="0">
              <a:solidFill>
                <a:srgbClr val="00B050"/>
              </a:solidFill>
            </a:endParaRPr>
          </a:p>
        </p:txBody>
      </p:sp>
    </p:spTree>
    <p:extLst>
      <p:ext uri="{BB962C8B-B14F-4D97-AF65-F5344CB8AC3E}">
        <p14:creationId xmlns:p14="http://schemas.microsoft.com/office/powerpoint/2010/main" val="26989995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smtClean="0"/>
              <a:t>Politique: 20 unités</a:t>
            </a:r>
            <a:endParaRPr lang="en-US" b="1" dirty="0"/>
          </a:p>
        </p:txBody>
      </p:sp>
      <p:sp>
        <p:nvSpPr>
          <p:cNvPr id="3" name="Content Placeholder 2"/>
          <p:cNvSpPr>
            <a:spLocks noGrp="1"/>
          </p:cNvSpPr>
          <p:nvPr>
            <p:ph idx="1"/>
          </p:nvPr>
        </p:nvSpPr>
        <p:spPr/>
        <p:txBody>
          <a:bodyPr numCol="3">
            <a:normAutofit/>
          </a:bodyPr>
          <a:lstStyle/>
          <a:p>
            <a:r>
              <a:rPr lang="fr-FR" sz="2800" i="1" dirty="0"/>
              <a:t>boat </a:t>
            </a:r>
            <a:r>
              <a:rPr lang="fr-FR" sz="2800" i="1" dirty="0" smtClean="0"/>
              <a:t>people</a:t>
            </a:r>
          </a:p>
          <a:p>
            <a:r>
              <a:rPr lang="fr-FR" sz="2800" i="1" dirty="0" err="1" smtClean="0"/>
              <a:t>brainwashing</a:t>
            </a:r>
            <a:endParaRPr lang="fr-FR" sz="2800" i="1" dirty="0" smtClean="0"/>
          </a:p>
          <a:p>
            <a:r>
              <a:rPr lang="fr-FR" sz="2800" i="1" dirty="0" smtClean="0"/>
              <a:t>cryptocommuniste</a:t>
            </a:r>
          </a:p>
          <a:p>
            <a:r>
              <a:rPr lang="fr-FR" sz="2800" i="1" dirty="0" smtClean="0"/>
              <a:t>eurosceptique</a:t>
            </a:r>
          </a:p>
          <a:p>
            <a:r>
              <a:rPr lang="fr-FR" sz="2800" i="1" dirty="0" err="1" smtClean="0"/>
              <a:t>filibuster</a:t>
            </a:r>
            <a:endParaRPr lang="fr-FR" sz="2800" i="1" dirty="0" smtClean="0"/>
          </a:p>
          <a:p>
            <a:r>
              <a:rPr lang="fr-FR" sz="2800" i="1" dirty="0" smtClean="0"/>
              <a:t>first lady</a:t>
            </a:r>
          </a:p>
          <a:p>
            <a:r>
              <a:rPr lang="fr-FR" sz="2800" i="1" dirty="0" smtClean="0"/>
              <a:t>-</a:t>
            </a:r>
            <a:r>
              <a:rPr lang="fr-FR" sz="2800" i="1" dirty="0" err="1" smtClean="0"/>
              <a:t>gate</a:t>
            </a:r>
            <a:endParaRPr lang="fr-FR" sz="2800" i="1" dirty="0" smtClean="0"/>
          </a:p>
          <a:p>
            <a:r>
              <a:rPr lang="fr-FR" sz="2800" i="1" dirty="0" smtClean="0"/>
              <a:t>hand-over</a:t>
            </a:r>
          </a:p>
          <a:p>
            <a:r>
              <a:rPr lang="fr-FR" sz="2800" i="1" dirty="0" err="1" smtClean="0"/>
              <a:t>Irangate</a:t>
            </a:r>
            <a:endParaRPr lang="fr-FR" sz="2800" i="1" dirty="0" smtClean="0"/>
          </a:p>
          <a:p>
            <a:r>
              <a:rPr lang="fr-FR" sz="2800" i="1" dirty="0" smtClean="0"/>
              <a:t>Kennedy round</a:t>
            </a:r>
          </a:p>
          <a:p>
            <a:r>
              <a:rPr lang="fr-FR" sz="2800" i="1" dirty="0" smtClean="0"/>
              <a:t>lobby</a:t>
            </a:r>
          </a:p>
          <a:p>
            <a:r>
              <a:rPr lang="fr-FR" sz="2800" i="1" dirty="0" smtClean="0"/>
              <a:t>maccarthysme</a:t>
            </a:r>
          </a:p>
          <a:p>
            <a:r>
              <a:rPr lang="fr-FR" sz="2800" i="1" dirty="0" err="1" smtClean="0"/>
              <a:t>overkill</a:t>
            </a:r>
            <a:endParaRPr lang="fr-FR" sz="2800" i="1" dirty="0" smtClean="0"/>
          </a:p>
          <a:p>
            <a:r>
              <a:rPr lang="fr-FR" sz="2800" i="1" dirty="0" smtClean="0"/>
              <a:t>PAC</a:t>
            </a:r>
          </a:p>
          <a:p>
            <a:r>
              <a:rPr lang="fr-FR" sz="2800" i="1" dirty="0" smtClean="0"/>
              <a:t>roll-back</a:t>
            </a:r>
          </a:p>
          <a:p>
            <a:r>
              <a:rPr lang="fr-FR" sz="2800" i="1" dirty="0" smtClean="0"/>
              <a:t>SALT</a:t>
            </a:r>
          </a:p>
          <a:p>
            <a:r>
              <a:rPr lang="fr-FR" sz="2800" i="1" dirty="0" err="1" smtClean="0"/>
              <a:t>spoils</a:t>
            </a:r>
            <a:r>
              <a:rPr lang="fr-FR" sz="2800" i="1" dirty="0" smtClean="0"/>
              <a:t> system</a:t>
            </a:r>
          </a:p>
          <a:p>
            <a:r>
              <a:rPr lang="fr-FR" sz="2800" i="1" dirty="0" smtClean="0"/>
              <a:t>START</a:t>
            </a:r>
          </a:p>
          <a:p>
            <a:r>
              <a:rPr lang="fr-FR" sz="2800" i="1" dirty="0" smtClean="0"/>
              <a:t>super Tuesday</a:t>
            </a:r>
          </a:p>
          <a:p>
            <a:r>
              <a:rPr lang="fr-FR" sz="2800" i="1" dirty="0" smtClean="0"/>
              <a:t>Watergate</a:t>
            </a:r>
            <a:r>
              <a:rPr lang="fr-FR" sz="2800" dirty="0" smtClean="0"/>
              <a:t> </a:t>
            </a:r>
            <a:endParaRPr lang="en-US" sz="2800" dirty="0"/>
          </a:p>
        </p:txBody>
      </p:sp>
    </p:spTree>
    <p:extLst>
      <p:ext uri="{BB962C8B-B14F-4D97-AF65-F5344CB8AC3E}">
        <p14:creationId xmlns:p14="http://schemas.microsoft.com/office/powerpoint/2010/main" val="3234785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SOCIÉTÉ: exemples</a:t>
            </a:r>
            <a:endParaRPr lang="fr-FR" dirty="0"/>
          </a:p>
        </p:txBody>
      </p:sp>
      <p:sp>
        <p:nvSpPr>
          <p:cNvPr id="3" name="Content Placeholder 2"/>
          <p:cNvSpPr>
            <a:spLocks noGrp="1"/>
          </p:cNvSpPr>
          <p:nvPr>
            <p:ph idx="1"/>
          </p:nvPr>
        </p:nvSpPr>
        <p:spPr/>
        <p:txBody>
          <a:bodyPr>
            <a:normAutofit fontScale="55000" lnSpcReduction="20000"/>
          </a:bodyPr>
          <a:lstStyle/>
          <a:p>
            <a:r>
              <a:rPr lang="en-US" i="1" dirty="0"/>
              <a:t>American way of </a:t>
            </a:r>
            <a:r>
              <a:rPr lang="en-US" i="1" dirty="0" smtClean="0"/>
              <a:t>life </a:t>
            </a:r>
            <a:r>
              <a:rPr lang="fr-FR" dirty="0"/>
              <a:t>[</a:t>
            </a:r>
            <a:r>
              <a:rPr lang="fr-FR" dirty="0" err="1"/>
              <a:t>ameʀikanwɛɔflajf</a:t>
            </a:r>
            <a:r>
              <a:rPr lang="fr-FR" dirty="0" smtClean="0"/>
              <a:t>]: </a:t>
            </a:r>
            <a:r>
              <a:rPr lang="fr-FR" dirty="0"/>
              <a:t>Mode de vie américain, mais aussi vision idéaliste des États- unis (bien être, liberté, opportunité, etc. (GDA)</a:t>
            </a:r>
            <a:r>
              <a:rPr lang="en-US" dirty="0" smtClean="0"/>
              <a:t> </a:t>
            </a:r>
          </a:p>
          <a:p>
            <a:r>
              <a:rPr lang="fr-FR" i="1" dirty="0"/>
              <a:t>Black Power </a:t>
            </a:r>
            <a:r>
              <a:rPr lang="fr-FR" dirty="0"/>
              <a:t>[</a:t>
            </a:r>
            <a:r>
              <a:rPr lang="fr-FR" dirty="0" err="1"/>
              <a:t>blakpɔwœʀ</a:t>
            </a:r>
            <a:r>
              <a:rPr lang="fr-FR" dirty="0"/>
              <a:t>] </a:t>
            </a:r>
            <a:r>
              <a:rPr lang="fr-FR" dirty="0" smtClean="0"/>
              <a:t>/ [</a:t>
            </a:r>
            <a:r>
              <a:rPr lang="fr-FR" dirty="0" err="1"/>
              <a:t>blakpawœʀ</a:t>
            </a:r>
            <a:r>
              <a:rPr lang="fr-FR" dirty="0" smtClean="0"/>
              <a:t>]: </a:t>
            </a:r>
            <a:r>
              <a:rPr lang="fr-FR" dirty="0"/>
              <a:t>Aux É. –U., (slogan d’un) mouvement cherchant à mettre en valeur les droits des Noirs et la force politique qu’ils représentent (MAF</a:t>
            </a:r>
            <a:r>
              <a:rPr lang="fr-FR" dirty="0" smtClean="0"/>
              <a:t>)</a:t>
            </a:r>
          </a:p>
          <a:p>
            <a:r>
              <a:rPr lang="fr-FR" i="1" dirty="0"/>
              <a:t>freak</a:t>
            </a:r>
            <a:r>
              <a:rPr lang="fr-FR" dirty="0"/>
              <a:t> [</a:t>
            </a:r>
            <a:r>
              <a:rPr lang="fr-FR" dirty="0" err="1"/>
              <a:t>fʀik</a:t>
            </a:r>
            <a:r>
              <a:rPr lang="fr-FR" dirty="0" smtClean="0"/>
              <a:t>]: </a:t>
            </a:r>
            <a:r>
              <a:rPr lang="fr-FR" dirty="0"/>
              <a:t>1. Se dit d’une personne jeune qui refuse les valeurs de la société sans pour autant appartenir à un mouvement ou adopter une tenue, un style de vie précis (comme les punks ou les hippies) (RDHLF), 2. </a:t>
            </a:r>
            <a:r>
              <a:rPr lang="fr-FR" dirty="0" smtClean="0"/>
              <a:t>Toxicomane </a:t>
            </a:r>
            <a:r>
              <a:rPr lang="fr-FR" dirty="0"/>
              <a:t>qui consomme des drogues dures (PR</a:t>
            </a:r>
            <a:r>
              <a:rPr lang="fr-FR" dirty="0" smtClean="0"/>
              <a:t>)</a:t>
            </a:r>
          </a:p>
          <a:p>
            <a:r>
              <a:rPr lang="fr-FR" i="1" dirty="0"/>
              <a:t>lie-in</a:t>
            </a:r>
            <a:r>
              <a:rPr lang="fr-FR" dirty="0"/>
              <a:t> [</a:t>
            </a:r>
            <a:r>
              <a:rPr lang="fr-FR" dirty="0" err="1"/>
              <a:t>lajin</a:t>
            </a:r>
            <a:r>
              <a:rPr lang="fr-FR" dirty="0" smtClean="0"/>
              <a:t>]: </a:t>
            </a:r>
            <a:r>
              <a:rPr lang="fr-FR" dirty="0"/>
              <a:t>Manifestation non violente qui consiste à se coucher collectivement par terre dans un lieu, le plus souvent public (MAF</a:t>
            </a:r>
            <a:r>
              <a:rPr lang="fr-FR" dirty="0" smtClean="0"/>
              <a:t>)</a:t>
            </a:r>
          </a:p>
          <a:p>
            <a:r>
              <a:rPr lang="fr-FR" i="1" dirty="0" err="1"/>
              <a:t>men’s</a:t>
            </a:r>
            <a:r>
              <a:rPr lang="fr-FR" i="1" dirty="0"/>
              <a:t> lib </a:t>
            </a:r>
            <a:r>
              <a:rPr lang="fr-FR" dirty="0"/>
              <a:t>[</a:t>
            </a:r>
            <a:r>
              <a:rPr lang="fr-FR" dirty="0" err="1"/>
              <a:t>mɛnzlib</a:t>
            </a:r>
            <a:r>
              <a:rPr lang="fr-FR" dirty="0" smtClean="0"/>
              <a:t>]: </a:t>
            </a:r>
            <a:r>
              <a:rPr lang="fr-FR" dirty="0"/>
              <a:t>Mouvement de libération des hommes, créé aux États-Unis sur les mêmes principes que le </a:t>
            </a:r>
            <a:r>
              <a:rPr lang="fr-FR" dirty="0" err="1"/>
              <a:t>Women’s</a:t>
            </a:r>
            <a:r>
              <a:rPr lang="fr-FR" dirty="0"/>
              <a:t> Lib (DADG</a:t>
            </a:r>
            <a:r>
              <a:rPr lang="fr-FR" dirty="0" smtClean="0"/>
              <a:t>)</a:t>
            </a:r>
          </a:p>
          <a:p>
            <a:r>
              <a:rPr lang="fr-FR" i="1" dirty="0"/>
              <a:t>Saturday night </a:t>
            </a:r>
            <a:r>
              <a:rPr lang="fr-FR" i="1" dirty="0" err="1"/>
              <a:t>fever</a:t>
            </a:r>
            <a:r>
              <a:rPr lang="fr-FR" i="1" dirty="0"/>
              <a:t> </a:t>
            </a:r>
            <a:r>
              <a:rPr lang="fr-FR" dirty="0"/>
              <a:t>[</a:t>
            </a:r>
            <a:r>
              <a:rPr lang="fr-FR" dirty="0" err="1"/>
              <a:t>satœʀdenajtfivœʀ</a:t>
            </a:r>
            <a:r>
              <a:rPr lang="fr-FR" dirty="0" smtClean="0"/>
              <a:t>]: </a:t>
            </a:r>
            <a:r>
              <a:rPr lang="fr-FR" dirty="0"/>
              <a:t>Ambiance festive particulière du samedi soir, plus spécialement dans les grandes villes occidentales (MAF)</a:t>
            </a:r>
            <a:r>
              <a:rPr lang="fr-FR" dirty="0" smtClean="0"/>
              <a:t> </a:t>
            </a:r>
          </a:p>
          <a:p>
            <a:r>
              <a:rPr lang="fr-FR" i="1" dirty="0"/>
              <a:t>township</a:t>
            </a:r>
            <a:r>
              <a:rPr lang="fr-FR" dirty="0"/>
              <a:t> [</a:t>
            </a:r>
            <a:r>
              <a:rPr lang="fr-FR" dirty="0" err="1"/>
              <a:t>tɔnʃip</a:t>
            </a:r>
            <a:r>
              <a:rPr lang="fr-FR" dirty="0"/>
              <a:t>] ou [</a:t>
            </a:r>
            <a:r>
              <a:rPr lang="fr-FR" dirty="0" err="1"/>
              <a:t>taonʃip</a:t>
            </a:r>
            <a:r>
              <a:rPr lang="fr-FR" dirty="0" smtClean="0"/>
              <a:t>]: </a:t>
            </a:r>
            <a:r>
              <a:rPr lang="fr-FR" dirty="0"/>
              <a:t>Ghetto noir à la périphérie des grandes villes d'Afrique du Sud (PR</a:t>
            </a:r>
            <a:r>
              <a:rPr lang="fr-FR" dirty="0" smtClean="0"/>
              <a:t>)</a:t>
            </a:r>
          </a:p>
          <a:p>
            <a:r>
              <a:rPr lang="fr-FR" i="1" dirty="0"/>
              <a:t>wasp</a:t>
            </a:r>
            <a:r>
              <a:rPr lang="fr-FR" dirty="0"/>
              <a:t> [wasp</a:t>
            </a:r>
            <a:r>
              <a:rPr lang="fr-FR" dirty="0" smtClean="0"/>
              <a:t>]: </a:t>
            </a:r>
            <a:r>
              <a:rPr lang="fr-FR" dirty="0"/>
              <a:t>Aux États-Unis, catégorie de citoyens de race blanche, d'origine anglo-saxonne et de religion protestante, constituant traditionnellement les couches dirigeantes du pays (PL</a:t>
            </a:r>
            <a:r>
              <a:rPr lang="fr-FR" dirty="0" smtClean="0"/>
              <a:t>)</a:t>
            </a:r>
          </a:p>
          <a:p>
            <a:r>
              <a:rPr lang="fr-FR" i="1" dirty="0"/>
              <a:t>yuppie</a:t>
            </a:r>
            <a:r>
              <a:rPr lang="fr-FR" dirty="0"/>
              <a:t> [‘</a:t>
            </a:r>
            <a:r>
              <a:rPr lang="fr-FR" dirty="0" err="1"/>
              <a:t>jupi</a:t>
            </a:r>
            <a:r>
              <a:rPr lang="fr-FR" dirty="0"/>
              <a:t>] ou [‘</a:t>
            </a:r>
            <a:r>
              <a:rPr lang="fr-FR" dirty="0" err="1"/>
              <a:t>jǝpi</a:t>
            </a:r>
            <a:r>
              <a:rPr lang="fr-FR" dirty="0" smtClean="0"/>
              <a:t>]: </a:t>
            </a:r>
            <a:r>
              <a:rPr lang="fr-FR" dirty="0"/>
              <a:t>Aux États-Unis, nom donné aux jeunes cadres dynamiques et ambitieux (LA)</a:t>
            </a:r>
            <a:endParaRPr lang="en-US" dirty="0"/>
          </a:p>
        </p:txBody>
      </p:sp>
    </p:spTree>
    <p:extLst>
      <p:ext uri="{BB962C8B-B14F-4D97-AF65-F5344CB8AC3E}">
        <p14:creationId xmlns:p14="http://schemas.microsoft.com/office/powerpoint/2010/main" val="32887301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CULTURE</a:t>
            </a:r>
            <a:r>
              <a:rPr lang="en-US" b="1" dirty="0" smtClean="0"/>
              <a:t>: </a:t>
            </a:r>
            <a:r>
              <a:rPr lang="en-US" i="1" dirty="0" err="1" smtClean="0"/>
              <a:t>exemples</a:t>
            </a:r>
            <a:endParaRPr lang="en-US" dirty="0"/>
          </a:p>
        </p:txBody>
      </p:sp>
      <p:sp>
        <p:nvSpPr>
          <p:cNvPr id="3" name="Content Placeholder 2"/>
          <p:cNvSpPr>
            <a:spLocks noGrp="1"/>
          </p:cNvSpPr>
          <p:nvPr>
            <p:ph idx="1"/>
          </p:nvPr>
        </p:nvSpPr>
        <p:spPr/>
        <p:txBody>
          <a:bodyPr>
            <a:normAutofit/>
          </a:bodyPr>
          <a:lstStyle/>
          <a:p>
            <a:r>
              <a:rPr lang="fr-FR" sz="2400" b="1" dirty="0"/>
              <a:t>Halloween</a:t>
            </a:r>
            <a:r>
              <a:rPr lang="fr-FR" sz="2400" dirty="0"/>
              <a:t> [</a:t>
            </a:r>
            <a:r>
              <a:rPr lang="fr-FR" sz="2400" dirty="0" err="1"/>
              <a:t>alɔwin</a:t>
            </a:r>
            <a:r>
              <a:rPr lang="fr-FR" sz="2400" dirty="0" smtClean="0"/>
              <a:t>]: </a:t>
            </a:r>
            <a:r>
              <a:rPr lang="fr-FR" sz="2400" dirty="0"/>
              <a:t>Au Canada et aux États-Unis, Fête annuelle (31 octobre), comparable à la mi-carême, à l'occasion de laquelle les enfants masqués et déguisés viennent présenter des sacs ou des paniers pour qu'on y dépose des friandises (PR</a:t>
            </a:r>
            <a:r>
              <a:rPr lang="fr-FR" sz="2400" dirty="0" smtClean="0"/>
              <a:t>)</a:t>
            </a:r>
          </a:p>
          <a:p>
            <a:r>
              <a:rPr lang="fr-FR" sz="2400" b="1" dirty="0"/>
              <a:t>Oncle Tom</a:t>
            </a:r>
            <a:r>
              <a:rPr lang="fr-FR" sz="2400" dirty="0"/>
              <a:t> [</a:t>
            </a:r>
            <a:r>
              <a:rPr lang="fr-FR" sz="2400" dirty="0" err="1"/>
              <a:t>ɔ̃klǝtɔm</a:t>
            </a:r>
            <a:r>
              <a:rPr lang="fr-FR" sz="2400" dirty="0"/>
              <a:t>] </a:t>
            </a:r>
            <a:r>
              <a:rPr lang="fr-FR" sz="2400" dirty="0" smtClean="0"/>
              <a:t>: </a:t>
            </a:r>
            <a:r>
              <a:rPr lang="fr-FR" sz="2400" dirty="0"/>
              <a:t>Surnom méprisant donné aux Noirs américains dont l’attitude souriante, candide et résignée, rappelle le comportement de soumission du héros de la Case de l’Oncle Tom (DADG</a:t>
            </a:r>
            <a:r>
              <a:rPr lang="fr-FR" sz="2400" dirty="0" smtClean="0"/>
              <a:t>)</a:t>
            </a:r>
          </a:p>
          <a:p>
            <a:r>
              <a:rPr lang="fr-FR" sz="2400" b="1" dirty="0" err="1"/>
              <a:t>stampede</a:t>
            </a:r>
            <a:r>
              <a:rPr lang="fr-FR" sz="2400" b="1" dirty="0"/>
              <a:t> </a:t>
            </a:r>
            <a:r>
              <a:rPr lang="fr-FR" sz="2400" dirty="0"/>
              <a:t>[</a:t>
            </a:r>
            <a:r>
              <a:rPr lang="fr-FR" sz="2400" dirty="0" err="1"/>
              <a:t>stampid</a:t>
            </a:r>
            <a:r>
              <a:rPr lang="fr-FR" sz="2400" dirty="0" smtClean="0"/>
              <a:t>]</a:t>
            </a:r>
            <a:r>
              <a:rPr lang="fr-FR" sz="2400" b="1" dirty="0" smtClean="0"/>
              <a:t>: </a:t>
            </a:r>
            <a:r>
              <a:rPr lang="fr-FR" sz="2400" dirty="0"/>
              <a:t>Rodéo, dans l’Ouest canadien, (MAF)</a:t>
            </a:r>
            <a:endParaRPr lang="en-US" sz="2400" dirty="0"/>
          </a:p>
        </p:txBody>
      </p:sp>
    </p:spTree>
    <p:extLst>
      <p:ext uri="{BB962C8B-B14F-4D97-AF65-F5344CB8AC3E}">
        <p14:creationId xmlns:p14="http://schemas.microsoft.com/office/powerpoint/2010/main" val="6019863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solidFill>
                  <a:schemeClr val="tx1"/>
                </a:solidFill>
              </a:rPr>
              <a:t>SOCIÉTÉ </a:t>
            </a:r>
            <a:r>
              <a:rPr lang="fr-FR" dirty="0">
                <a:solidFill>
                  <a:schemeClr val="tx1"/>
                </a:solidFill>
              </a:rPr>
              <a:t>et </a:t>
            </a:r>
            <a:r>
              <a:rPr lang="fr-FR" dirty="0" smtClean="0"/>
              <a:t>CULTURE: </a:t>
            </a:r>
            <a:r>
              <a:rPr lang="fr-FR" dirty="0" smtClean="0">
                <a:solidFill>
                  <a:schemeClr val="tx1"/>
                </a:solidFill>
              </a:rPr>
              <a:t>exemples</a:t>
            </a:r>
            <a:endParaRPr lang="en-US" dirty="0">
              <a:solidFill>
                <a:schemeClr val="tx1"/>
              </a:solidFill>
            </a:endParaRPr>
          </a:p>
        </p:txBody>
      </p:sp>
      <p:sp>
        <p:nvSpPr>
          <p:cNvPr id="3" name="Content Placeholder 2"/>
          <p:cNvSpPr>
            <a:spLocks noGrp="1"/>
          </p:cNvSpPr>
          <p:nvPr>
            <p:ph idx="1"/>
          </p:nvPr>
        </p:nvSpPr>
        <p:spPr/>
        <p:txBody>
          <a:bodyPr>
            <a:normAutofit fontScale="47500" lnSpcReduction="20000"/>
          </a:bodyPr>
          <a:lstStyle/>
          <a:p>
            <a:r>
              <a:rPr lang="fr-FR" b="1" dirty="0"/>
              <a:t>beatnik</a:t>
            </a:r>
            <a:r>
              <a:rPr lang="fr-FR" dirty="0"/>
              <a:t> [</a:t>
            </a:r>
            <a:r>
              <a:rPr lang="fr-FR" dirty="0" err="1"/>
              <a:t>bitnik</a:t>
            </a:r>
            <a:r>
              <a:rPr lang="fr-FR" dirty="0"/>
              <a:t>] </a:t>
            </a:r>
            <a:r>
              <a:rPr lang="fr-FR" dirty="0" smtClean="0"/>
              <a:t>: </a:t>
            </a:r>
            <a:r>
              <a:rPr lang="fr-FR" dirty="0"/>
              <a:t>Adepte d'un mouvement social et littéraire américain né dans les années 1950 en réaction contre les valeurs et le mode de vie des États-Unis et la société industrielle moderne (PL</a:t>
            </a:r>
            <a:r>
              <a:rPr lang="fr-FR" dirty="0" smtClean="0"/>
              <a:t>)</a:t>
            </a:r>
          </a:p>
          <a:p>
            <a:r>
              <a:rPr lang="fr-FR" b="1" dirty="0"/>
              <a:t>bobby</a:t>
            </a:r>
            <a:r>
              <a:rPr lang="fr-FR" dirty="0"/>
              <a:t> [</a:t>
            </a:r>
            <a:r>
              <a:rPr lang="fr-FR" dirty="0" err="1"/>
              <a:t>bɔbi</a:t>
            </a:r>
            <a:r>
              <a:rPr lang="fr-FR" dirty="0"/>
              <a:t>] </a:t>
            </a:r>
            <a:r>
              <a:rPr lang="fr-FR" dirty="0" smtClean="0"/>
              <a:t>: </a:t>
            </a:r>
            <a:r>
              <a:rPr lang="fr-FR" dirty="0"/>
              <a:t>Policier anglais (DADG</a:t>
            </a:r>
            <a:r>
              <a:rPr lang="fr-FR" dirty="0" smtClean="0"/>
              <a:t>)</a:t>
            </a:r>
          </a:p>
          <a:p>
            <a:r>
              <a:rPr lang="fr-FR" b="1" dirty="0" err="1"/>
              <a:t>flower</a:t>
            </a:r>
            <a:r>
              <a:rPr lang="fr-FR" b="1" dirty="0"/>
              <a:t> power</a:t>
            </a:r>
            <a:r>
              <a:rPr lang="fr-FR" dirty="0"/>
              <a:t> [</a:t>
            </a:r>
            <a:r>
              <a:rPr lang="fr-FR" dirty="0" err="1"/>
              <a:t>flawœrpɔwœr</a:t>
            </a:r>
            <a:r>
              <a:rPr lang="fr-FR" dirty="0"/>
              <a:t>] ou [</a:t>
            </a:r>
            <a:r>
              <a:rPr lang="fr-FR" dirty="0" err="1"/>
              <a:t>flɔwœrpɔwœr</a:t>
            </a:r>
            <a:r>
              <a:rPr lang="fr-FR" dirty="0"/>
              <a:t>] </a:t>
            </a:r>
            <a:r>
              <a:rPr lang="fr-FR" dirty="0" smtClean="0"/>
              <a:t>: </a:t>
            </a:r>
            <a:r>
              <a:rPr lang="fr-FR" dirty="0"/>
              <a:t>« Pouvoir des fleurs », ensemble des hippies utilisant le symbole floral en signe de pacifisme (DADG</a:t>
            </a:r>
            <a:r>
              <a:rPr lang="fr-FR" dirty="0" smtClean="0"/>
              <a:t>)</a:t>
            </a:r>
          </a:p>
          <a:p>
            <a:r>
              <a:rPr lang="fr-FR" b="1" dirty="0"/>
              <a:t>hip-hop</a:t>
            </a:r>
            <a:r>
              <a:rPr lang="fr-FR" dirty="0"/>
              <a:t> [‘</a:t>
            </a:r>
            <a:r>
              <a:rPr lang="fr-FR" dirty="0" err="1"/>
              <a:t>ipɔp</a:t>
            </a:r>
            <a:r>
              <a:rPr lang="fr-FR" dirty="0"/>
              <a:t>] </a:t>
            </a:r>
            <a:r>
              <a:rPr lang="fr-FR" dirty="0" smtClean="0"/>
              <a:t>: </a:t>
            </a:r>
            <a:r>
              <a:rPr lang="fr-FR" dirty="0"/>
              <a:t>Se dit d'un mouvement socioculturel contestataire et de ses modes d'expression, apparus aux États-Unis au début des années 1980, issus de la jeunesse urbaine et se manifestant, souvent dans la rue, par des graffs, des tags, une mode vestimentaire (baskets montantes, casquette, lunettes noires, etc.), des styles de danse (</a:t>
            </a:r>
            <a:r>
              <a:rPr lang="fr-FR" dirty="0" err="1"/>
              <a:t>breakdance</a:t>
            </a:r>
            <a:r>
              <a:rPr lang="fr-FR" dirty="0"/>
              <a:t>, smurf) et de musique (</a:t>
            </a:r>
            <a:r>
              <a:rPr lang="fr-FR" dirty="0" err="1"/>
              <a:t>raggamuffin</a:t>
            </a:r>
            <a:r>
              <a:rPr lang="fr-FR" dirty="0"/>
              <a:t>, rap…) (PL</a:t>
            </a:r>
            <a:r>
              <a:rPr lang="fr-FR" dirty="0" smtClean="0"/>
              <a:t>)</a:t>
            </a:r>
          </a:p>
          <a:p>
            <a:r>
              <a:rPr lang="fr-FR" b="1" dirty="0"/>
              <a:t>punk</a:t>
            </a:r>
            <a:r>
              <a:rPr lang="fr-FR" dirty="0"/>
              <a:t> [</a:t>
            </a:r>
            <a:r>
              <a:rPr lang="fr-FR" dirty="0" err="1"/>
              <a:t>pœ̃k</a:t>
            </a:r>
            <a:r>
              <a:rPr lang="fr-FR" dirty="0"/>
              <a:t>] </a:t>
            </a:r>
            <a:r>
              <a:rPr lang="fr-FR" dirty="0" smtClean="0"/>
              <a:t>/ [</a:t>
            </a:r>
            <a:r>
              <a:rPr lang="fr-FR" dirty="0" err="1"/>
              <a:t>pœnk</a:t>
            </a:r>
            <a:r>
              <a:rPr lang="fr-FR" dirty="0" smtClean="0"/>
              <a:t>]: </a:t>
            </a:r>
            <a:r>
              <a:rPr lang="fr-FR" dirty="0"/>
              <a:t>1. Se dit d'un mouvement de contestation apparu en Grande-Bretagne vers 1975, regroupant des jeunes en marge d'un ordre social qu'ils s'attachent à tourner en dérision, s'exprimant notamment par le port de coiffures exubérantes et une musique conçue comme une protestation contre le vedettariat et le rock classique (PL), </a:t>
            </a:r>
            <a:r>
              <a:rPr lang="fr-FR" i="1" dirty="0"/>
              <a:t>La musique </a:t>
            </a:r>
            <a:r>
              <a:rPr lang="fr-FR" dirty="0"/>
              <a:t>punk</a:t>
            </a:r>
            <a:r>
              <a:rPr lang="fr-FR" i="1" dirty="0"/>
              <a:t>, Les modes </a:t>
            </a:r>
            <a:r>
              <a:rPr lang="fr-FR" dirty="0"/>
              <a:t>punk(s) (PR), 2. Adepte du mouvement punk (PL</a:t>
            </a:r>
            <a:r>
              <a:rPr lang="fr-FR" dirty="0" smtClean="0"/>
              <a:t>)</a:t>
            </a:r>
          </a:p>
          <a:p>
            <a:r>
              <a:rPr lang="fr-FR" b="1" dirty="0"/>
              <a:t>rastafari</a:t>
            </a:r>
            <a:r>
              <a:rPr lang="fr-FR" dirty="0"/>
              <a:t> [</a:t>
            </a:r>
            <a:r>
              <a:rPr lang="fr-FR" dirty="0" err="1"/>
              <a:t>ʀastafaʀi</a:t>
            </a:r>
            <a:r>
              <a:rPr lang="fr-FR" dirty="0" smtClean="0"/>
              <a:t>]: </a:t>
            </a:r>
            <a:r>
              <a:rPr lang="fr-FR" dirty="0"/>
              <a:t>1. Se dit d'un mouvement mystique, politique et culturel propre aux Noirs de la Jamaïque et des Antilles Anglophones (PL), </a:t>
            </a:r>
            <a:r>
              <a:rPr lang="fr-FR" dirty="0" smtClean="0"/>
              <a:t>2</a:t>
            </a:r>
            <a:r>
              <a:rPr lang="fr-FR" dirty="0"/>
              <a:t>. Adepte du retour culturel à l'Afrique et de la musique reggae (PR), </a:t>
            </a:r>
            <a:r>
              <a:rPr lang="fr-FR" dirty="0" smtClean="0"/>
              <a:t>3</a:t>
            </a:r>
            <a:r>
              <a:rPr lang="fr-FR" dirty="0"/>
              <a:t>. adj. Qui est caractéristique des adeptes de ce mouvement (TLF</a:t>
            </a:r>
            <a:r>
              <a:rPr lang="fr-FR" dirty="0" smtClean="0"/>
              <a:t>)</a:t>
            </a:r>
          </a:p>
          <a:p>
            <a:r>
              <a:rPr lang="fr-FR" b="1" dirty="0"/>
              <a:t>rave</a:t>
            </a:r>
            <a:r>
              <a:rPr lang="fr-FR" dirty="0"/>
              <a:t> [</a:t>
            </a:r>
            <a:r>
              <a:rPr lang="fr-FR" dirty="0" err="1"/>
              <a:t>ʀɛv</a:t>
            </a:r>
            <a:r>
              <a:rPr lang="fr-FR" dirty="0"/>
              <a:t>] </a:t>
            </a:r>
            <a:r>
              <a:rPr lang="fr-FR" dirty="0" smtClean="0"/>
              <a:t>: </a:t>
            </a:r>
            <a:r>
              <a:rPr lang="fr-FR" dirty="0"/>
              <a:t>Rassemblement festif, dansant et plus ou moins clandestin des amateurs de house ou de techno, généralement dans un bâtiment désaffecté ou en plein air (PL</a:t>
            </a:r>
            <a:r>
              <a:rPr lang="fr-FR" dirty="0" smtClean="0"/>
              <a:t>)</a:t>
            </a:r>
          </a:p>
          <a:p>
            <a:r>
              <a:rPr lang="fr-FR" b="1" dirty="0"/>
              <a:t>underground</a:t>
            </a:r>
            <a:r>
              <a:rPr lang="fr-FR" dirty="0"/>
              <a:t> [</a:t>
            </a:r>
            <a:r>
              <a:rPr lang="fr-FR" dirty="0" err="1"/>
              <a:t>œndœʀɡʀaund</a:t>
            </a:r>
            <a:r>
              <a:rPr lang="fr-FR" dirty="0"/>
              <a:t>] </a:t>
            </a:r>
            <a:r>
              <a:rPr lang="fr-FR" dirty="0" smtClean="0"/>
              <a:t>/ [</a:t>
            </a:r>
            <a:r>
              <a:rPr lang="fr-FR" dirty="0" err="1"/>
              <a:t>œ̃ndɛʀɡʀ</a:t>
            </a:r>
            <a:r>
              <a:rPr lang="fr-FR" dirty="0"/>
              <a:t>(a)</a:t>
            </a:r>
            <a:r>
              <a:rPr lang="fr-FR" dirty="0" err="1"/>
              <a:t>und</a:t>
            </a:r>
            <a:r>
              <a:rPr lang="fr-FR" dirty="0" smtClean="0"/>
              <a:t>]: </a:t>
            </a:r>
            <a:r>
              <a:rPr lang="fr-FR" dirty="0"/>
              <a:t>1. Ensemble de productions culturelles, artistiques à caractère expérimental, situées en marge des courants dominants et diffusées par des circuits indépendants des circuits commerciaux ordinaires (TLF), </a:t>
            </a:r>
            <a:r>
              <a:rPr lang="fr-FR" dirty="0" smtClean="0"/>
              <a:t>2. </a:t>
            </a:r>
            <a:r>
              <a:rPr lang="fr-FR" dirty="0"/>
              <a:t>Par métonymie. Ensemble des mouvements, des personnes qui contribuent à ces productions (TLF), </a:t>
            </a:r>
            <a:r>
              <a:rPr lang="fr-FR" dirty="0" smtClean="0"/>
              <a:t>3</a:t>
            </a:r>
            <a:r>
              <a:rPr lang="fr-FR" dirty="0"/>
              <a:t>. adj. Qui est relatif, qui appartient à ces courants artistiques d'avant-garde (TLF</a:t>
            </a:r>
            <a:r>
              <a:rPr lang="fr-FR" dirty="0" smtClean="0"/>
              <a:t>)</a:t>
            </a:r>
            <a:endParaRPr lang="en-US" dirty="0"/>
          </a:p>
        </p:txBody>
      </p:sp>
    </p:spTree>
    <p:extLst>
      <p:ext uri="{BB962C8B-B14F-4D97-AF65-F5344CB8AC3E}">
        <p14:creationId xmlns:p14="http://schemas.microsoft.com/office/powerpoint/2010/main" val="1865191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sz="5400" dirty="0"/>
              <a:t>О</a:t>
            </a:r>
            <a:r>
              <a:rPr lang="fr-FR" sz="5400" dirty="0" err="1"/>
              <a:t>bjectifs</a:t>
            </a:r>
            <a:r>
              <a:rPr lang="en-US" sz="5400" dirty="0"/>
              <a:t> de la communication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fr-FR" dirty="0"/>
              <a:t>Montrer l’influence de la langue </a:t>
            </a:r>
            <a:r>
              <a:rPr lang="fr-FR" dirty="0" smtClean="0"/>
              <a:t>anglo-américaine </a:t>
            </a:r>
            <a:r>
              <a:rPr lang="fr-FR" dirty="0"/>
              <a:t>sur le </a:t>
            </a:r>
            <a:r>
              <a:rPr lang="fr-FR" dirty="0" smtClean="0"/>
              <a:t>français </a:t>
            </a:r>
            <a:r>
              <a:rPr lang="fr-FR" dirty="0"/>
              <a:t>après la Seconde Guerre mondiale</a:t>
            </a:r>
            <a:r>
              <a:rPr lang="fr-FR" dirty="0" smtClean="0"/>
              <a:t> </a:t>
            </a:r>
            <a:endParaRPr lang="fr-FR" dirty="0"/>
          </a:p>
          <a:p>
            <a:pPr algn="just"/>
            <a:r>
              <a:rPr lang="fr-FR" dirty="0"/>
              <a:t>Étudier les emprunts lexicaux anglais en français </a:t>
            </a:r>
            <a:r>
              <a:rPr lang="fr-FR" dirty="0" smtClean="0"/>
              <a:t>dans les </a:t>
            </a:r>
            <a:r>
              <a:rPr lang="fr-FR" dirty="0"/>
              <a:t>sciences humaines et </a:t>
            </a:r>
            <a:r>
              <a:rPr lang="fr-FR" dirty="0" smtClean="0"/>
              <a:t>sociales.</a:t>
            </a:r>
            <a:endParaRPr lang="fr-FR" dirty="0"/>
          </a:p>
          <a:p>
            <a:pPr algn="just"/>
            <a:r>
              <a:rPr lang="fr-FR" dirty="0" smtClean="0"/>
              <a:t>Analyses les emprunts lexicaux anglais dans ce domaine (</a:t>
            </a:r>
            <a:r>
              <a:rPr lang="fr-FR" dirty="0" err="1" smtClean="0"/>
              <a:t>etats</a:t>
            </a:r>
            <a:r>
              <a:rPr lang="fr-FR" dirty="0" smtClean="0"/>
              <a:t> graphiques, phonétiques et sémantique ).</a:t>
            </a:r>
          </a:p>
          <a:p>
            <a:pPr algn="just"/>
            <a:r>
              <a:rPr lang="fr-FR" dirty="0" smtClean="0"/>
              <a:t>Exposer </a:t>
            </a:r>
            <a:r>
              <a:rPr lang="fr-FR" dirty="0"/>
              <a:t>les interventions </a:t>
            </a:r>
            <a:r>
              <a:rPr lang="fr-FR" dirty="0">
                <a:solidFill>
                  <a:schemeClr val="tx1"/>
                </a:solidFill>
              </a:rPr>
              <a:t>institutionnelles </a:t>
            </a:r>
            <a:r>
              <a:rPr lang="fr-FR" dirty="0"/>
              <a:t>par rapport à ces emprunts lexicaux: les recommandations </a:t>
            </a:r>
            <a:r>
              <a:rPr lang="fr-FR" dirty="0" smtClean="0"/>
              <a:t>de la Commission </a:t>
            </a:r>
            <a:r>
              <a:rPr lang="fr-FR" dirty="0"/>
              <a:t>générale de terminologie et de néologie </a:t>
            </a:r>
            <a:r>
              <a:rPr lang="fr-FR" dirty="0" smtClean="0"/>
              <a:t>(</a:t>
            </a:r>
            <a:r>
              <a:rPr lang="fr-FR" i="1" dirty="0" smtClean="0"/>
              <a:t>Journal </a:t>
            </a:r>
            <a:r>
              <a:rPr lang="fr-FR" i="1" dirty="0"/>
              <a:t>Officiel</a:t>
            </a:r>
            <a:r>
              <a:rPr lang="fr-FR" dirty="0"/>
              <a:t> de la République </a:t>
            </a:r>
            <a:r>
              <a:rPr lang="fr-FR" dirty="0" smtClean="0"/>
              <a:t>française) </a:t>
            </a:r>
            <a:r>
              <a:rPr lang="fr-FR" dirty="0"/>
              <a:t>et celles </a:t>
            </a:r>
            <a:r>
              <a:rPr lang="fr-FR" dirty="0" smtClean="0"/>
              <a:t>de l’Office </a:t>
            </a:r>
            <a:r>
              <a:rPr lang="fr-FR" dirty="0"/>
              <a:t>québécois de la langue française </a:t>
            </a:r>
            <a:r>
              <a:rPr lang="fr-FR" dirty="0" smtClean="0"/>
              <a:t>(</a:t>
            </a:r>
            <a:r>
              <a:rPr lang="fr-FR" i="1" dirty="0" smtClean="0"/>
              <a:t>Grand </a:t>
            </a:r>
            <a:r>
              <a:rPr lang="fr-FR" i="1" dirty="0"/>
              <a:t>dictionnaire </a:t>
            </a:r>
            <a:r>
              <a:rPr lang="fr-FR" i="1" dirty="0" smtClean="0"/>
              <a:t>terminologique)</a:t>
            </a:r>
            <a:r>
              <a:rPr lang="fr-FR" dirty="0" smtClean="0"/>
              <a:t> </a:t>
            </a:r>
            <a:r>
              <a:rPr lang="fr-FR" dirty="0"/>
              <a:t>du Canada préconisant l’emploi de la variante canadienne. </a:t>
            </a:r>
            <a:r>
              <a:rPr lang="fr-FR" dirty="0" smtClean="0"/>
              <a:t> </a:t>
            </a:r>
            <a:endParaRPr lang="en-US" dirty="0"/>
          </a:p>
          <a:p>
            <a:pPr algn="just"/>
            <a:endParaRPr lang="fr-FR" dirty="0" smtClean="0"/>
          </a:p>
          <a:p>
            <a:pPr algn="just"/>
            <a:endParaRPr lang="en-US" dirty="0"/>
          </a:p>
          <a:p>
            <a:pPr algn="just"/>
            <a:endParaRPr lang="en-US" dirty="0"/>
          </a:p>
          <a:p>
            <a:endParaRPr lang="en-US" dirty="0"/>
          </a:p>
        </p:txBody>
      </p:sp>
    </p:spTree>
    <p:extLst>
      <p:ext uri="{BB962C8B-B14F-4D97-AF65-F5344CB8AC3E}">
        <p14:creationId xmlns:p14="http://schemas.microsoft.com/office/powerpoint/2010/main" val="39339240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POLITIQUE: exemples</a:t>
            </a:r>
            <a:endParaRPr lang="en-US" dirty="0"/>
          </a:p>
        </p:txBody>
      </p:sp>
      <p:sp>
        <p:nvSpPr>
          <p:cNvPr id="3" name="Content Placeholder 2"/>
          <p:cNvSpPr>
            <a:spLocks noGrp="1"/>
          </p:cNvSpPr>
          <p:nvPr>
            <p:ph idx="1"/>
          </p:nvPr>
        </p:nvSpPr>
        <p:spPr/>
        <p:txBody>
          <a:bodyPr>
            <a:normAutofit fontScale="70000" lnSpcReduction="20000"/>
          </a:bodyPr>
          <a:lstStyle/>
          <a:p>
            <a:r>
              <a:rPr lang="fr-FR" b="1" dirty="0"/>
              <a:t>boat </a:t>
            </a:r>
            <a:r>
              <a:rPr lang="fr-FR" b="1" dirty="0" smtClean="0"/>
              <a:t>people </a:t>
            </a:r>
            <a:r>
              <a:rPr lang="fr-FR" dirty="0"/>
              <a:t>[</a:t>
            </a:r>
            <a:r>
              <a:rPr lang="fr-FR" dirty="0" err="1"/>
              <a:t>botpipœl</a:t>
            </a:r>
            <a:r>
              <a:rPr lang="fr-FR" dirty="0"/>
              <a:t>] </a:t>
            </a:r>
            <a:r>
              <a:rPr lang="fr-FR" dirty="0" smtClean="0"/>
              <a:t>/ [</a:t>
            </a:r>
            <a:r>
              <a:rPr lang="fr-FR" dirty="0" err="1"/>
              <a:t>botpipɔl</a:t>
            </a:r>
            <a:r>
              <a:rPr lang="fr-FR" dirty="0"/>
              <a:t>] </a:t>
            </a:r>
            <a:r>
              <a:rPr lang="fr-FR" b="1" dirty="0" smtClean="0"/>
              <a:t>: </a:t>
            </a:r>
            <a:r>
              <a:rPr lang="fr-FR" dirty="0"/>
              <a:t>Réfugiés politiques fuyant leur pays sur des bateaux (PR</a:t>
            </a:r>
            <a:r>
              <a:rPr lang="fr-FR" dirty="0" smtClean="0"/>
              <a:t>)</a:t>
            </a:r>
          </a:p>
          <a:p>
            <a:r>
              <a:rPr lang="fr-FR" b="1" dirty="0" smtClean="0"/>
              <a:t>cryptocommuniste: </a:t>
            </a:r>
            <a:r>
              <a:rPr lang="fr-FR" dirty="0"/>
              <a:t>[</a:t>
            </a:r>
            <a:r>
              <a:rPr lang="fr-FR" dirty="0" err="1"/>
              <a:t>kʀiptokɔmynist</a:t>
            </a:r>
            <a:r>
              <a:rPr lang="fr-FR" dirty="0"/>
              <a:t>]</a:t>
            </a:r>
            <a:r>
              <a:rPr lang="fr-FR" b="1" dirty="0" smtClean="0"/>
              <a:t> </a:t>
            </a:r>
            <a:r>
              <a:rPr lang="fr-FR" dirty="0"/>
              <a:t>Vieilli. Personne accusée d'être secrètement favorable aux idées communistes, sans pour autant adhérer ouvertement au Parti (PR</a:t>
            </a:r>
            <a:r>
              <a:rPr lang="fr-FR" dirty="0" smtClean="0"/>
              <a:t>)</a:t>
            </a:r>
          </a:p>
          <a:p>
            <a:r>
              <a:rPr lang="en-US" b="1" dirty="0" err="1" smtClean="0"/>
              <a:t>eurosceptique</a:t>
            </a:r>
            <a:r>
              <a:rPr lang="en-US" b="1" dirty="0" smtClean="0"/>
              <a:t> </a:t>
            </a:r>
            <a:r>
              <a:rPr lang="fr-FR" b="1" dirty="0"/>
              <a:t>[</a:t>
            </a:r>
            <a:r>
              <a:rPr lang="fr-FR" dirty="0" err="1"/>
              <a:t>øʀosɛptik</a:t>
            </a:r>
            <a:r>
              <a:rPr lang="fr-FR" b="1" dirty="0"/>
              <a:t>] </a:t>
            </a:r>
            <a:r>
              <a:rPr lang="en-US" dirty="0" smtClean="0"/>
              <a:t>: </a:t>
            </a:r>
            <a:r>
              <a:rPr lang="fr-FR" dirty="0"/>
              <a:t>Qui doute de l'avenir de l'Europe en tant qu'unité économique et politique (PR</a:t>
            </a:r>
            <a:r>
              <a:rPr lang="fr-FR" dirty="0" smtClean="0"/>
              <a:t>)</a:t>
            </a:r>
          </a:p>
          <a:p>
            <a:r>
              <a:rPr lang="fr-FR" b="1" dirty="0" err="1" smtClean="0"/>
              <a:t>filibuster</a:t>
            </a:r>
            <a:r>
              <a:rPr lang="fr-FR" b="1" dirty="0" smtClean="0"/>
              <a:t> </a:t>
            </a:r>
            <a:r>
              <a:rPr lang="fr-FR" dirty="0"/>
              <a:t>[</a:t>
            </a:r>
            <a:r>
              <a:rPr lang="fr-FR" dirty="0" err="1"/>
              <a:t>filibystɛʀ</a:t>
            </a:r>
            <a:r>
              <a:rPr lang="fr-FR" dirty="0" smtClean="0"/>
              <a:t>]</a:t>
            </a:r>
            <a:r>
              <a:rPr lang="fr-FR" b="1" dirty="0" smtClean="0"/>
              <a:t>: </a:t>
            </a:r>
            <a:r>
              <a:rPr lang="fr-FR" dirty="0"/>
              <a:t>Manœuvres dilatoires dans une séance d’assemblée législative</a:t>
            </a:r>
            <a:r>
              <a:rPr lang="fr-FR"/>
              <a:t> </a:t>
            </a:r>
            <a:r>
              <a:rPr lang="fr-FR" smtClean="0"/>
              <a:t>; </a:t>
            </a:r>
            <a:r>
              <a:rPr lang="fr-FR" dirty="0"/>
              <a:t>obstruction parlementaire (DADG</a:t>
            </a:r>
            <a:r>
              <a:rPr lang="fr-FR" dirty="0" smtClean="0"/>
              <a:t>)</a:t>
            </a:r>
          </a:p>
          <a:p>
            <a:r>
              <a:rPr lang="fr-FR" b="1" dirty="0"/>
              <a:t>roll-back</a:t>
            </a:r>
            <a:r>
              <a:rPr lang="fr-FR" dirty="0"/>
              <a:t> [</a:t>
            </a:r>
            <a:r>
              <a:rPr lang="fr-FR" dirty="0" err="1"/>
              <a:t>ʀɔlbak</a:t>
            </a:r>
            <a:r>
              <a:rPr lang="fr-FR" dirty="0" smtClean="0"/>
              <a:t>]: </a:t>
            </a:r>
            <a:r>
              <a:rPr lang="fr-FR" dirty="0"/>
              <a:t>En politique, Fait de repousser un adversaire, de limiter son influence géographique (DADG</a:t>
            </a:r>
            <a:r>
              <a:rPr lang="fr-FR" dirty="0" smtClean="0"/>
              <a:t>)</a:t>
            </a:r>
          </a:p>
          <a:p>
            <a:r>
              <a:rPr lang="fr-FR" b="1" dirty="0"/>
              <a:t>super Tuesday</a:t>
            </a:r>
            <a:r>
              <a:rPr lang="fr-FR" dirty="0"/>
              <a:t> [</a:t>
            </a:r>
            <a:r>
              <a:rPr lang="fr-FR" dirty="0" err="1"/>
              <a:t>sypɛʀtjuzde</a:t>
            </a:r>
            <a:r>
              <a:rPr lang="fr-FR" dirty="0" smtClean="0"/>
              <a:t>]: </a:t>
            </a:r>
            <a:r>
              <a:rPr lang="fr-FR" dirty="0"/>
              <a:t>Mardi de mars où ont lieu tous les quatre ans aux É.-U., dans de nombreux états, des élections primaires en vue de l’élection présidentielle de novembre (MAF)</a:t>
            </a:r>
            <a:endParaRPr lang="fr-FR" dirty="0" smtClean="0"/>
          </a:p>
          <a:p>
            <a:r>
              <a:rPr lang="fr-FR" b="1" dirty="0" smtClean="0"/>
              <a:t>Watergate</a:t>
            </a:r>
            <a:r>
              <a:rPr lang="fr-FR" dirty="0" smtClean="0"/>
              <a:t>: </a:t>
            </a:r>
            <a:r>
              <a:rPr lang="fr-FR" dirty="0"/>
              <a:t>Affaire d'espionnage politique américaine. Pendant la campagne présidentielle de 1972, cinq individus furent appréhendés par la police, alors qu'ils inspectaient le siège du Parti démocrate (immeuble du Watergate, Washington). Une enquête du Washington Post révéla la responsabilité de la Maison-Blanche dans l'affaire et cinq collaborateurs de Nixon furent inculpés. Accusé d'avoir entravé l'action de la justice, Nixon dut démissionner (1974) (PL)</a:t>
            </a:r>
            <a:endParaRPr lang="en-US" dirty="0"/>
          </a:p>
        </p:txBody>
      </p:sp>
    </p:spTree>
    <p:extLst>
      <p:ext uri="{BB962C8B-B14F-4D97-AF65-F5344CB8AC3E}">
        <p14:creationId xmlns:p14="http://schemas.microsoft.com/office/powerpoint/2010/main" val="37462531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État graphique</a:t>
            </a:r>
            <a:endParaRPr lang="fr-FR" dirty="0"/>
          </a:p>
        </p:txBody>
      </p:sp>
      <p:sp>
        <p:nvSpPr>
          <p:cNvPr id="3" name="Content Placeholder 2"/>
          <p:cNvSpPr>
            <a:spLocks noGrp="1"/>
          </p:cNvSpPr>
          <p:nvPr>
            <p:ph sz="half" idx="1"/>
          </p:nvPr>
        </p:nvSpPr>
        <p:spPr/>
        <p:txBody>
          <a:bodyPr>
            <a:normAutofit fontScale="85000" lnSpcReduction="20000"/>
          </a:bodyPr>
          <a:lstStyle/>
          <a:p>
            <a:pPr marL="0" indent="0" algn="ctr">
              <a:buNone/>
            </a:pPr>
            <a:r>
              <a:rPr lang="en-US" sz="2400" b="1" dirty="0" smtClean="0">
                <a:solidFill>
                  <a:schemeClr val="tx1"/>
                </a:solidFill>
              </a:rPr>
              <a:t>7</a:t>
            </a:r>
            <a:r>
              <a:rPr lang="fr-FR" sz="2400" b="1" dirty="0" smtClean="0">
                <a:solidFill>
                  <a:schemeClr val="tx1"/>
                </a:solidFill>
              </a:rPr>
              <a:t> </a:t>
            </a:r>
            <a:r>
              <a:rPr lang="fr-FR" sz="2400" b="1" dirty="0"/>
              <a:t>unités à </a:t>
            </a:r>
            <a:r>
              <a:rPr lang="fr-FR" sz="2400" b="1" dirty="0" smtClean="0"/>
              <a:t>deux</a:t>
            </a:r>
            <a:r>
              <a:rPr lang="en-US" sz="2400" b="1" dirty="0" smtClean="0"/>
              <a:t> </a:t>
            </a:r>
            <a:r>
              <a:rPr lang="fr-FR" sz="2400" b="1" dirty="0"/>
              <a:t>graphies</a:t>
            </a:r>
            <a:r>
              <a:rPr lang="fr-FR" sz="2400" b="1" dirty="0" smtClean="0"/>
              <a:t>:</a:t>
            </a:r>
          </a:p>
          <a:p>
            <a:pPr marL="0" indent="0" algn="ctr">
              <a:buNone/>
            </a:pPr>
            <a:endParaRPr lang="fr-FR" sz="2400" b="1" dirty="0"/>
          </a:p>
          <a:p>
            <a:pPr algn="ctr"/>
            <a:r>
              <a:rPr lang="fr-FR" sz="2400" i="1" dirty="0" smtClean="0"/>
              <a:t>baby-boom</a:t>
            </a:r>
            <a:r>
              <a:rPr lang="fr-FR" sz="2400" dirty="0" smtClean="0"/>
              <a:t> </a:t>
            </a:r>
            <a:r>
              <a:rPr lang="fr-FR" sz="2400" dirty="0"/>
              <a:t>/ </a:t>
            </a:r>
            <a:r>
              <a:rPr lang="fr-FR" sz="2400" i="1" dirty="0" err="1" smtClean="0"/>
              <a:t>baby-boum</a:t>
            </a:r>
            <a:r>
              <a:rPr lang="fr-FR" sz="2400" dirty="0" smtClean="0"/>
              <a:t> </a:t>
            </a:r>
          </a:p>
          <a:p>
            <a:pPr algn="ctr"/>
            <a:r>
              <a:rPr lang="fr-FR" sz="2400" i="1" dirty="0" smtClean="0"/>
              <a:t>C</a:t>
            </a:r>
            <a:r>
              <a:rPr lang="fr-FR" sz="2400" i="1" dirty="0"/>
              <a:t>. I. A. / </a:t>
            </a:r>
            <a:r>
              <a:rPr lang="fr-FR" sz="2400" i="1" dirty="0" smtClean="0"/>
              <a:t>CIA</a:t>
            </a:r>
            <a:endParaRPr lang="fr-FR" sz="2400" dirty="0" smtClean="0"/>
          </a:p>
          <a:p>
            <a:pPr algn="ctr"/>
            <a:r>
              <a:rPr lang="fr-FR" sz="2400" i="1" dirty="0" err="1" smtClean="0"/>
              <a:t>jet-set</a:t>
            </a:r>
            <a:r>
              <a:rPr lang="fr-FR" sz="2400" i="1" dirty="0" smtClean="0"/>
              <a:t> </a:t>
            </a:r>
            <a:r>
              <a:rPr lang="fr-FR" sz="2400" i="1" dirty="0"/>
              <a:t>/ jet </a:t>
            </a:r>
            <a:r>
              <a:rPr lang="fr-FR" sz="2400" i="1" dirty="0" smtClean="0"/>
              <a:t>set</a:t>
            </a:r>
            <a:endParaRPr lang="fr-FR" sz="2400" dirty="0" smtClean="0"/>
          </a:p>
          <a:p>
            <a:pPr algn="ctr"/>
            <a:r>
              <a:rPr lang="fr-FR" sz="2400" i="1" dirty="0" smtClean="0"/>
              <a:t>médecine-man </a:t>
            </a:r>
            <a:r>
              <a:rPr lang="fr-FR" sz="2400" i="1" dirty="0"/>
              <a:t>/ </a:t>
            </a:r>
            <a:r>
              <a:rPr lang="fr-FR" sz="2400" i="1" dirty="0" err="1" smtClean="0"/>
              <a:t>medicine</a:t>
            </a:r>
            <a:r>
              <a:rPr lang="fr-FR" sz="2400" i="1" dirty="0" smtClean="0"/>
              <a:t>-man</a:t>
            </a:r>
            <a:r>
              <a:rPr lang="fr-FR" sz="2400" dirty="0" smtClean="0"/>
              <a:t> </a:t>
            </a:r>
          </a:p>
          <a:p>
            <a:pPr algn="ctr"/>
            <a:r>
              <a:rPr lang="pt-BR" sz="2400" dirty="0" smtClean="0"/>
              <a:t>UNESCO / U</a:t>
            </a:r>
            <a:r>
              <a:rPr lang="pt-BR" sz="2400" dirty="0"/>
              <a:t>. N. E. S. C. O. </a:t>
            </a:r>
            <a:endParaRPr lang="pt-BR" sz="2400" dirty="0" smtClean="0"/>
          </a:p>
          <a:p>
            <a:pPr algn="ctr"/>
            <a:r>
              <a:rPr lang="fr-FR" sz="2400" dirty="0" smtClean="0"/>
              <a:t>UNICEF / Unicef </a:t>
            </a:r>
          </a:p>
          <a:p>
            <a:pPr algn="ctr"/>
            <a:r>
              <a:rPr lang="pt-BR" sz="2400" dirty="0" smtClean="0"/>
              <a:t>V</a:t>
            </a:r>
            <a:r>
              <a:rPr lang="pt-BR" sz="2400" dirty="0"/>
              <a:t>. I. P. </a:t>
            </a:r>
            <a:r>
              <a:rPr lang="mk-MK" sz="2400" dirty="0" smtClean="0"/>
              <a:t>/ </a:t>
            </a:r>
            <a:r>
              <a:rPr lang="pt-BR" sz="2400" dirty="0" smtClean="0"/>
              <a:t>VIP </a:t>
            </a:r>
            <a:endParaRPr lang="fr-FR" sz="2400" dirty="0" smtClean="0"/>
          </a:p>
        </p:txBody>
      </p:sp>
      <p:sp>
        <p:nvSpPr>
          <p:cNvPr id="4" name="Content Placeholder 3"/>
          <p:cNvSpPr>
            <a:spLocks noGrp="1"/>
          </p:cNvSpPr>
          <p:nvPr>
            <p:ph sz="half" idx="2"/>
          </p:nvPr>
        </p:nvSpPr>
        <p:spPr/>
        <p:txBody>
          <a:bodyPr>
            <a:normAutofit fontScale="85000" lnSpcReduction="20000"/>
          </a:bodyPr>
          <a:lstStyle/>
          <a:p>
            <a:pPr marL="0" indent="0" algn="ctr">
              <a:buNone/>
            </a:pPr>
            <a:r>
              <a:rPr lang="fr-FR" b="1" dirty="0"/>
              <a:t>9 formes francisées </a:t>
            </a:r>
            <a:r>
              <a:rPr lang="fr-FR" b="1" dirty="0" smtClean="0">
                <a:solidFill>
                  <a:schemeClr val="tx1"/>
                </a:solidFill>
              </a:rPr>
              <a:t>(9</a:t>
            </a:r>
            <a:r>
              <a:rPr lang="fr-FR" b="1" dirty="0">
                <a:solidFill>
                  <a:schemeClr val="tx1"/>
                </a:solidFill>
              </a:rPr>
              <a:t>, 89</a:t>
            </a:r>
            <a:r>
              <a:rPr lang="fr-FR" b="1" dirty="0" smtClean="0">
                <a:solidFill>
                  <a:schemeClr val="tx1"/>
                </a:solidFill>
              </a:rPr>
              <a:t>%)</a:t>
            </a:r>
            <a:r>
              <a:rPr lang="fr-FR" b="1" dirty="0" smtClean="0"/>
              <a:t>: </a:t>
            </a:r>
          </a:p>
          <a:p>
            <a:r>
              <a:rPr lang="fr-FR" i="1" dirty="0"/>
              <a:t>ethnocentrism</a:t>
            </a:r>
            <a:r>
              <a:rPr lang="fr-FR" i="1" dirty="0">
                <a:solidFill>
                  <a:srgbClr val="FF0000"/>
                </a:solidFill>
              </a:rPr>
              <a:t>e</a:t>
            </a:r>
            <a:r>
              <a:rPr lang="fr-FR" i="1" dirty="0"/>
              <a:t> </a:t>
            </a:r>
            <a:r>
              <a:rPr lang="fr-FR" i="1" dirty="0" smtClean="0"/>
              <a:t>&lt; </a:t>
            </a:r>
            <a:r>
              <a:rPr lang="fr-FR" i="1" dirty="0" err="1"/>
              <a:t>ethnocentrism</a:t>
            </a:r>
            <a:r>
              <a:rPr lang="fr-FR" i="1" dirty="0" smtClean="0"/>
              <a:t> </a:t>
            </a:r>
          </a:p>
          <a:p>
            <a:r>
              <a:rPr lang="fr-FR" i="1" dirty="0" smtClean="0"/>
              <a:t>ethnom</a:t>
            </a:r>
            <a:r>
              <a:rPr lang="fr-FR" i="1" dirty="0" smtClean="0">
                <a:solidFill>
                  <a:srgbClr val="FF0000"/>
                </a:solidFill>
              </a:rPr>
              <a:t>é</a:t>
            </a:r>
            <a:r>
              <a:rPr lang="fr-FR" i="1" dirty="0" smtClean="0"/>
              <a:t>thodolog</a:t>
            </a:r>
            <a:r>
              <a:rPr lang="fr-FR" i="1" dirty="0" smtClean="0">
                <a:solidFill>
                  <a:srgbClr val="FF0000"/>
                </a:solidFill>
              </a:rPr>
              <a:t>ie</a:t>
            </a:r>
            <a:r>
              <a:rPr lang="fr-FR" i="1" dirty="0" smtClean="0"/>
              <a:t> &lt; </a:t>
            </a:r>
            <a:r>
              <a:rPr lang="fr-FR" i="1" dirty="0" err="1" smtClean="0"/>
              <a:t>ethnomethodology</a:t>
            </a:r>
            <a:r>
              <a:rPr lang="fr-FR" i="1" dirty="0" smtClean="0"/>
              <a:t> </a:t>
            </a:r>
          </a:p>
          <a:p>
            <a:r>
              <a:rPr lang="fr-FR" i="1" dirty="0" smtClean="0"/>
              <a:t>euroscepti</a:t>
            </a:r>
            <a:r>
              <a:rPr lang="fr-FR" i="1" dirty="0" smtClean="0">
                <a:solidFill>
                  <a:srgbClr val="FF0000"/>
                </a:solidFill>
              </a:rPr>
              <a:t>que</a:t>
            </a:r>
            <a:r>
              <a:rPr lang="fr-FR" i="1" dirty="0"/>
              <a:t>&lt; </a:t>
            </a:r>
            <a:r>
              <a:rPr lang="fr-FR" i="1" dirty="0" err="1" smtClean="0"/>
              <a:t>Eurosceptic</a:t>
            </a:r>
            <a:endParaRPr lang="fr-FR" i="1" dirty="0" smtClean="0"/>
          </a:p>
          <a:p>
            <a:r>
              <a:rPr lang="fr-FR" i="1" dirty="0" smtClean="0"/>
              <a:t>m</a:t>
            </a:r>
            <a:r>
              <a:rPr lang="fr-FR" i="1" dirty="0" smtClean="0">
                <a:solidFill>
                  <a:srgbClr val="FF0000"/>
                </a:solidFill>
              </a:rPr>
              <a:t>a</a:t>
            </a:r>
            <a:r>
              <a:rPr lang="fr-FR" i="1" dirty="0" smtClean="0"/>
              <a:t>ccarthysm</a:t>
            </a:r>
            <a:r>
              <a:rPr lang="fr-FR" i="1" dirty="0" smtClean="0">
                <a:solidFill>
                  <a:srgbClr val="FF0000"/>
                </a:solidFill>
              </a:rPr>
              <a:t>e</a:t>
            </a:r>
            <a:r>
              <a:rPr lang="fr-FR" i="1" dirty="0" smtClean="0"/>
              <a:t> &lt; </a:t>
            </a:r>
            <a:r>
              <a:rPr lang="fr-FR" i="1" dirty="0" err="1"/>
              <a:t>McCarthyism</a:t>
            </a:r>
            <a:r>
              <a:rPr lang="fr-FR" i="1" dirty="0" smtClean="0"/>
              <a:t>  </a:t>
            </a:r>
          </a:p>
          <a:p>
            <a:r>
              <a:rPr lang="fr-FR" i="1" dirty="0" smtClean="0"/>
              <a:t>m</a:t>
            </a:r>
            <a:r>
              <a:rPr lang="fr-FR" i="1" dirty="0" smtClean="0">
                <a:solidFill>
                  <a:srgbClr val="FF0000"/>
                </a:solidFill>
              </a:rPr>
              <a:t>é</a:t>
            </a:r>
            <a:r>
              <a:rPr lang="fr-FR" i="1" dirty="0" smtClean="0"/>
              <a:t>decine-man </a:t>
            </a:r>
            <a:r>
              <a:rPr lang="fr-FR" i="1" dirty="0"/>
              <a:t>/ </a:t>
            </a:r>
            <a:r>
              <a:rPr lang="fr-FR" i="1" dirty="0" err="1"/>
              <a:t>medicine</a:t>
            </a:r>
            <a:r>
              <a:rPr lang="fr-FR" i="1" dirty="0"/>
              <a:t>-man </a:t>
            </a:r>
            <a:r>
              <a:rPr lang="fr-FR" i="1" dirty="0" smtClean="0"/>
              <a:t>&lt; </a:t>
            </a:r>
            <a:r>
              <a:rPr lang="mk-MK" i="1" dirty="0" err="1"/>
              <a:t>medicine</a:t>
            </a:r>
            <a:r>
              <a:rPr lang="mk-MK" i="1" dirty="0"/>
              <a:t> </a:t>
            </a:r>
            <a:r>
              <a:rPr lang="mk-MK" i="1" dirty="0" err="1"/>
              <a:t>man</a:t>
            </a:r>
            <a:r>
              <a:rPr lang="mk-MK" dirty="0"/>
              <a:t> </a:t>
            </a:r>
            <a:endParaRPr lang="fr-FR" i="1" dirty="0" smtClean="0"/>
          </a:p>
          <a:p>
            <a:r>
              <a:rPr lang="fr-FR" i="1" dirty="0" smtClean="0"/>
              <a:t>permissi</a:t>
            </a:r>
            <a:r>
              <a:rPr lang="fr-FR" i="1" dirty="0" smtClean="0">
                <a:solidFill>
                  <a:srgbClr val="FF0000"/>
                </a:solidFill>
              </a:rPr>
              <a:t>f</a:t>
            </a:r>
            <a:r>
              <a:rPr lang="fr-FR" i="1" dirty="0" smtClean="0"/>
              <a:t> &lt; </a:t>
            </a:r>
            <a:r>
              <a:rPr lang="fr-FR" i="1" dirty="0"/>
              <a:t>permissive</a:t>
            </a:r>
            <a:r>
              <a:rPr lang="fr-FR" dirty="0"/>
              <a:t> </a:t>
            </a:r>
            <a:r>
              <a:rPr lang="fr-FR" i="1" dirty="0" smtClean="0"/>
              <a:t>  </a:t>
            </a:r>
          </a:p>
          <a:p>
            <a:r>
              <a:rPr lang="fr-FR" i="1" dirty="0" err="1" smtClean="0"/>
              <a:t>peyotism</a:t>
            </a:r>
            <a:r>
              <a:rPr lang="fr-FR" i="1" dirty="0" err="1" smtClean="0">
                <a:solidFill>
                  <a:srgbClr val="FF0000"/>
                </a:solidFill>
              </a:rPr>
              <a:t>e</a:t>
            </a:r>
            <a:r>
              <a:rPr lang="fr-FR" i="1" dirty="0" smtClean="0">
                <a:solidFill>
                  <a:srgbClr val="FF0000"/>
                </a:solidFill>
              </a:rPr>
              <a:t> </a:t>
            </a:r>
            <a:r>
              <a:rPr lang="fr-FR" i="1" dirty="0" smtClean="0"/>
              <a:t>&lt; </a:t>
            </a:r>
            <a:r>
              <a:rPr lang="fr-FR" i="1" dirty="0" err="1" smtClean="0"/>
              <a:t>peyotism</a:t>
            </a:r>
            <a:endParaRPr lang="fr-FR" i="1" dirty="0" smtClean="0"/>
          </a:p>
          <a:p>
            <a:r>
              <a:rPr lang="fr-FR" i="1" dirty="0" smtClean="0"/>
              <a:t>s</a:t>
            </a:r>
            <a:r>
              <a:rPr lang="fr-FR" i="1" dirty="0" smtClean="0">
                <a:solidFill>
                  <a:srgbClr val="FF0000"/>
                </a:solidFill>
              </a:rPr>
              <a:t>é</a:t>
            </a:r>
            <a:r>
              <a:rPr lang="fr-FR" i="1" dirty="0" smtClean="0"/>
              <a:t>niorit</a:t>
            </a:r>
            <a:r>
              <a:rPr lang="fr-FR" i="1" dirty="0" smtClean="0">
                <a:solidFill>
                  <a:srgbClr val="FF0000"/>
                </a:solidFill>
              </a:rPr>
              <a:t>é</a:t>
            </a:r>
            <a:r>
              <a:rPr lang="fr-FR" i="1" dirty="0" smtClean="0"/>
              <a:t> &lt; </a:t>
            </a:r>
            <a:r>
              <a:rPr lang="fr-FR" i="1" dirty="0" err="1" smtClean="0"/>
              <a:t>seniority</a:t>
            </a:r>
            <a:endParaRPr lang="fr-FR" i="1" dirty="0" smtClean="0"/>
          </a:p>
          <a:p>
            <a:r>
              <a:rPr lang="fr-FR" i="1" dirty="0" smtClean="0"/>
              <a:t>sociom</a:t>
            </a:r>
            <a:r>
              <a:rPr lang="fr-FR" i="1" dirty="0" smtClean="0">
                <a:solidFill>
                  <a:srgbClr val="FF0000"/>
                </a:solidFill>
              </a:rPr>
              <a:t>é</a:t>
            </a:r>
            <a:r>
              <a:rPr lang="fr-FR" i="1" dirty="0" smtClean="0"/>
              <a:t>tri</a:t>
            </a:r>
            <a:r>
              <a:rPr lang="fr-FR" i="1" dirty="0" smtClean="0">
                <a:solidFill>
                  <a:srgbClr val="FF0000"/>
                </a:solidFill>
              </a:rPr>
              <a:t>e</a:t>
            </a:r>
            <a:r>
              <a:rPr lang="fr-FR" i="1" dirty="0" smtClean="0"/>
              <a:t> &lt; </a:t>
            </a:r>
            <a:r>
              <a:rPr lang="fr-FR" i="1" dirty="0" err="1"/>
              <a:t>sociometry</a:t>
            </a:r>
            <a:endParaRPr lang="en-US" dirty="0"/>
          </a:p>
        </p:txBody>
      </p:sp>
    </p:spTree>
    <p:extLst>
      <p:ext uri="{BB962C8B-B14F-4D97-AF65-F5344CB8AC3E}">
        <p14:creationId xmlns:p14="http://schemas.microsoft.com/office/powerpoint/2010/main" val="15955913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14 </a:t>
            </a:r>
            <a:r>
              <a:rPr lang="fr-FR" dirty="0"/>
              <a:t>unités à deux </a:t>
            </a:r>
            <a:r>
              <a:rPr lang="fr-FR" dirty="0" smtClean="0"/>
              <a:t>prononciations </a:t>
            </a:r>
            <a:endParaRPr lang="en-US" dirty="0"/>
          </a:p>
        </p:txBody>
      </p:sp>
      <p:sp>
        <p:nvSpPr>
          <p:cNvPr id="3" name="Content Placeholder 2"/>
          <p:cNvSpPr>
            <a:spLocks noGrp="1"/>
          </p:cNvSpPr>
          <p:nvPr>
            <p:ph idx="1"/>
          </p:nvPr>
        </p:nvSpPr>
        <p:spPr/>
        <p:txBody>
          <a:bodyPr numCol="2">
            <a:noAutofit/>
          </a:bodyPr>
          <a:lstStyle/>
          <a:p>
            <a:r>
              <a:rPr lang="fr-FR" dirty="0" smtClean="0"/>
              <a:t>[</a:t>
            </a:r>
            <a:r>
              <a:rPr lang="fr-FR" dirty="0" err="1"/>
              <a:t>babibum</a:t>
            </a:r>
            <a:r>
              <a:rPr lang="fr-FR" dirty="0"/>
              <a:t>] / [</a:t>
            </a:r>
            <a:r>
              <a:rPr lang="fr-FR" dirty="0" err="1"/>
              <a:t>bebibum</a:t>
            </a:r>
            <a:r>
              <a:rPr lang="fr-FR" dirty="0" smtClean="0"/>
              <a:t>] </a:t>
            </a:r>
          </a:p>
          <a:p>
            <a:r>
              <a:rPr lang="fr-FR" dirty="0" smtClean="0"/>
              <a:t>[</a:t>
            </a:r>
            <a:r>
              <a:rPr lang="fr-FR" dirty="0" err="1" smtClean="0"/>
              <a:t>blakpɔwœʀ</a:t>
            </a:r>
            <a:r>
              <a:rPr lang="fr-FR" dirty="0"/>
              <a:t>] / [</a:t>
            </a:r>
            <a:r>
              <a:rPr lang="fr-FR" dirty="0" err="1"/>
              <a:t>blakpawœʀ</a:t>
            </a:r>
            <a:r>
              <a:rPr lang="fr-FR" dirty="0" smtClean="0"/>
              <a:t>] </a:t>
            </a:r>
          </a:p>
          <a:p>
            <a:r>
              <a:rPr lang="fr-FR" dirty="0" smtClean="0"/>
              <a:t>[</a:t>
            </a:r>
            <a:r>
              <a:rPr lang="fr-FR" dirty="0" err="1"/>
              <a:t>botpipœl</a:t>
            </a:r>
            <a:r>
              <a:rPr lang="fr-FR" dirty="0"/>
              <a:t>] / [</a:t>
            </a:r>
            <a:r>
              <a:rPr lang="fr-FR" dirty="0" err="1"/>
              <a:t>botpipɔl</a:t>
            </a:r>
            <a:r>
              <a:rPr lang="fr-FR" dirty="0" smtClean="0"/>
              <a:t>]</a:t>
            </a:r>
          </a:p>
          <a:p>
            <a:r>
              <a:rPr lang="fr-FR" dirty="0" smtClean="0"/>
              <a:t>[</a:t>
            </a:r>
            <a:r>
              <a:rPr lang="fr-FR" dirty="0" err="1"/>
              <a:t>flawœrpɔwœr</a:t>
            </a:r>
            <a:r>
              <a:rPr lang="fr-FR" dirty="0"/>
              <a:t>] / [</a:t>
            </a:r>
            <a:r>
              <a:rPr lang="fr-FR" dirty="0" err="1"/>
              <a:t>flɔwœrpɔwœr</a:t>
            </a:r>
            <a:r>
              <a:rPr lang="fr-FR" dirty="0" smtClean="0"/>
              <a:t>] </a:t>
            </a:r>
          </a:p>
          <a:p>
            <a:r>
              <a:rPr lang="fr-FR" dirty="0" smtClean="0"/>
              <a:t>[</a:t>
            </a:r>
            <a:r>
              <a:rPr lang="fr-FR" dirty="0" err="1"/>
              <a:t>iʀangɛt</a:t>
            </a:r>
            <a:r>
              <a:rPr lang="fr-FR" dirty="0"/>
              <a:t>] / [</a:t>
            </a:r>
            <a:r>
              <a:rPr lang="fr-FR" dirty="0" err="1" smtClean="0"/>
              <a:t>iʀanget</a:t>
            </a:r>
            <a:r>
              <a:rPr lang="fr-FR" dirty="0" smtClean="0"/>
              <a:t>]</a:t>
            </a:r>
          </a:p>
          <a:p>
            <a:r>
              <a:rPr lang="fr-FR" dirty="0" smtClean="0"/>
              <a:t>[</a:t>
            </a:r>
            <a:r>
              <a:rPr lang="fr-FR" dirty="0" err="1"/>
              <a:t>medsinman</a:t>
            </a:r>
            <a:r>
              <a:rPr lang="fr-FR" dirty="0"/>
              <a:t>] / </a:t>
            </a:r>
            <a:r>
              <a:rPr lang="fr-FR" dirty="0" smtClean="0"/>
              <a:t>[</a:t>
            </a:r>
            <a:r>
              <a:rPr lang="fr-FR" dirty="0" err="1"/>
              <a:t>medisinman</a:t>
            </a:r>
            <a:r>
              <a:rPr lang="fr-FR" dirty="0" smtClean="0"/>
              <a:t>] </a:t>
            </a:r>
          </a:p>
          <a:p>
            <a:r>
              <a:rPr lang="fr-FR" dirty="0" smtClean="0"/>
              <a:t>[</a:t>
            </a:r>
            <a:r>
              <a:rPr lang="fr-FR" dirty="0" err="1"/>
              <a:t>ɲuɛdʒ</a:t>
            </a:r>
            <a:r>
              <a:rPr lang="fr-FR" dirty="0"/>
              <a:t>] / [</a:t>
            </a:r>
            <a:r>
              <a:rPr lang="fr-FR" dirty="0" err="1"/>
              <a:t>ɲuedʒ</a:t>
            </a:r>
            <a:r>
              <a:rPr lang="fr-FR" dirty="0"/>
              <a:t>] </a:t>
            </a:r>
            <a:r>
              <a:rPr lang="fr-FR" dirty="0" smtClean="0"/>
              <a:t> </a:t>
            </a:r>
          </a:p>
          <a:p>
            <a:r>
              <a:rPr lang="fr-FR" dirty="0" smtClean="0"/>
              <a:t>[</a:t>
            </a:r>
            <a:r>
              <a:rPr lang="fr-FR" dirty="0" err="1"/>
              <a:t>ɔvɛʀkil</a:t>
            </a:r>
            <a:r>
              <a:rPr lang="fr-FR" dirty="0"/>
              <a:t>] / [</a:t>
            </a:r>
            <a:r>
              <a:rPr lang="fr-FR" dirty="0" err="1"/>
              <a:t>ɔvœʀkil</a:t>
            </a:r>
            <a:r>
              <a:rPr lang="fr-FR" dirty="0"/>
              <a:t>] </a:t>
            </a:r>
            <a:r>
              <a:rPr lang="fr-FR" dirty="0" smtClean="0"/>
              <a:t> </a:t>
            </a:r>
          </a:p>
          <a:p>
            <a:r>
              <a:rPr lang="fr-FR" dirty="0" smtClean="0"/>
              <a:t>[</a:t>
            </a:r>
            <a:r>
              <a:rPr lang="fr-FR" dirty="0" err="1"/>
              <a:t>pœ̃k</a:t>
            </a:r>
            <a:r>
              <a:rPr lang="fr-FR" dirty="0"/>
              <a:t>] / [</a:t>
            </a:r>
            <a:r>
              <a:rPr lang="fr-FR" dirty="0" err="1"/>
              <a:t>pœnk</a:t>
            </a:r>
            <a:r>
              <a:rPr lang="fr-FR" dirty="0" smtClean="0"/>
              <a:t>] </a:t>
            </a:r>
          </a:p>
          <a:p>
            <a:r>
              <a:rPr lang="fr-FR" dirty="0" smtClean="0"/>
              <a:t>[</a:t>
            </a:r>
            <a:r>
              <a:rPr lang="fr-FR" dirty="0" err="1"/>
              <a:t>tɔnʃip</a:t>
            </a:r>
            <a:r>
              <a:rPr lang="fr-FR" dirty="0"/>
              <a:t>] / [</a:t>
            </a:r>
            <a:r>
              <a:rPr lang="fr-FR" dirty="0" err="1"/>
              <a:t>taonʃip</a:t>
            </a:r>
            <a:r>
              <a:rPr lang="fr-FR" dirty="0" smtClean="0"/>
              <a:t>] </a:t>
            </a:r>
          </a:p>
          <a:p>
            <a:r>
              <a:rPr lang="fr-FR" sz="2700" dirty="0" smtClean="0"/>
              <a:t>[</a:t>
            </a:r>
            <a:r>
              <a:rPr lang="fr-FR" sz="2700" dirty="0" err="1"/>
              <a:t>œndœʀɡʀaund</a:t>
            </a:r>
            <a:r>
              <a:rPr lang="fr-FR" sz="2700" dirty="0" smtClean="0"/>
              <a:t>]/[</a:t>
            </a:r>
            <a:r>
              <a:rPr lang="fr-FR" sz="2700" dirty="0" err="1"/>
              <a:t>œ̃ndɛʀɡʀ</a:t>
            </a:r>
            <a:r>
              <a:rPr lang="fr-FR" sz="2700" dirty="0"/>
              <a:t>(a)</a:t>
            </a:r>
            <a:r>
              <a:rPr lang="fr-FR" sz="2700" dirty="0" err="1"/>
              <a:t>und</a:t>
            </a:r>
            <a:r>
              <a:rPr lang="fr-FR" sz="2700" dirty="0" smtClean="0"/>
              <a:t>] </a:t>
            </a:r>
          </a:p>
          <a:p>
            <a:r>
              <a:rPr lang="fr-FR" dirty="0" smtClean="0"/>
              <a:t>[</a:t>
            </a:r>
            <a:r>
              <a:rPr lang="fr-FR" dirty="0" err="1"/>
              <a:t>veipe</a:t>
            </a:r>
            <a:r>
              <a:rPr lang="fr-FR" dirty="0"/>
              <a:t>] / [</a:t>
            </a:r>
            <a:r>
              <a:rPr lang="fr-FR" dirty="0" err="1"/>
              <a:t>viajpi</a:t>
            </a:r>
            <a:r>
              <a:rPr lang="fr-FR" dirty="0" smtClean="0"/>
              <a:t>] </a:t>
            </a:r>
          </a:p>
          <a:p>
            <a:r>
              <a:rPr lang="fr-FR" dirty="0" smtClean="0"/>
              <a:t>[</a:t>
            </a:r>
            <a:r>
              <a:rPr lang="fr-FR" dirty="0" err="1"/>
              <a:t>watɛʀɡɛt</a:t>
            </a:r>
            <a:r>
              <a:rPr lang="fr-FR" dirty="0"/>
              <a:t>] / [</a:t>
            </a:r>
            <a:r>
              <a:rPr lang="fr-FR" dirty="0" err="1"/>
              <a:t>wɔtœʀɡet</a:t>
            </a:r>
            <a:r>
              <a:rPr lang="fr-FR" dirty="0"/>
              <a:t>] </a:t>
            </a:r>
            <a:r>
              <a:rPr lang="fr-FR" dirty="0" smtClean="0"/>
              <a:t> </a:t>
            </a:r>
          </a:p>
          <a:p>
            <a:r>
              <a:rPr lang="fr-FR" dirty="0" smtClean="0"/>
              <a:t>[‘</a:t>
            </a:r>
            <a:r>
              <a:rPr lang="fr-FR" dirty="0" err="1"/>
              <a:t>jupi</a:t>
            </a:r>
            <a:r>
              <a:rPr lang="fr-FR" dirty="0"/>
              <a:t>] / [‘</a:t>
            </a:r>
            <a:r>
              <a:rPr lang="fr-FR" dirty="0" err="1"/>
              <a:t>jǝpi</a:t>
            </a:r>
            <a:r>
              <a:rPr lang="fr-FR" dirty="0"/>
              <a:t>])</a:t>
            </a:r>
            <a:endParaRPr lang="en-US" dirty="0"/>
          </a:p>
        </p:txBody>
      </p:sp>
    </p:spTree>
    <p:extLst>
      <p:ext uri="{BB962C8B-B14F-4D97-AF65-F5344CB8AC3E}">
        <p14:creationId xmlns:p14="http://schemas.microsoft.com/office/powerpoint/2010/main" val="26808922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dirty="0"/>
              <a:t>13 </a:t>
            </a:r>
            <a:r>
              <a:rPr lang="fr-FR" sz="3600" b="1" dirty="0"/>
              <a:t>unités à plusieurs sens</a:t>
            </a:r>
            <a:r>
              <a:rPr lang="fr-FR" sz="3600" dirty="0"/>
              <a:t>: </a:t>
            </a:r>
            <a:r>
              <a:rPr lang="fr-FR" sz="3600" i="1" dirty="0"/>
              <a:t>bobo, chopper, date, establishment, freak, jet-set, lobby, maccarthysme, panel, permissif, punk, rastafari, underground</a:t>
            </a:r>
            <a:endParaRPr lang="en-US" sz="3600" dirty="0"/>
          </a:p>
        </p:txBody>
      </p:sp>
      <p:sp>
        <p:nvSpPr>
          <p:cNvPr id="3" name="Content Placeholder 2"/>
          <p:cNvSpPr>
            <a:spLocks noGrp="1"/>
          </p:cNvSpPr>
          <p:nvPr>
            <p:ph sz="half" idx="1"/>
          </p:nvPr>
        </p:nvSpPr>
        <p:spPr/>
        <p:txBody>
          <a:bodyPr>
            <a:normAutofit fontScale="92500" lnSpcReduction="20000"/>
          </a:bodyPr>
          <a:lstStyle/>
          <a:p>
            <a:pPr algn="ctr"/>
            <a:endParaRPr lang="fr-FR" sz="3600" dirty="0" smtClean="0"/>
          </a:p>
          <a:p>
            <a:pPr algn="ctr"/>
            <a:r>
              <a:rPr lang="fr-FR" sz="3600" b="1" dirty="0" smtClean="0"/>
              <a:t>freak </a:t>
            </a:r>
            <a:r>
              <a:rPr lang="fr-FR" sz="3600" b="1" dirty="0"/>
              <a:t>[</a:t>
            </a:r>
            <a:r>
              <a:rPr lang="fr-FR" sz="3600" b="1" dirty="0" err="1"/>
              <a:t>fʀik</a:t>
            </a:r>
            <a:r>
              <a:rPr lang="fr-FR" sz="3600" b="1" dirty="0"/>
              <a:t>]</a:t>
            </a:r>
            <a:r>
              <a:rPr lang="en-US" sz="3600" b="1" dirty="0"/>
              <a:t>: 2 </a:t>
            </a:r>
            <a:r>
              <a:rPr lang="fr-FR" sz="3600" b="1" dirty="0"/>
              <a:t>sens </a:t>
            </a:r>
          </a:p>
          <a:p>
            <a:pPr algn="ctr"/>
            <a:endParaRPr lang="fr-FR" dirty="0"/>
          </a:p>
          <a:p>
            <a:pPr algn="just"/>
            <a:r>
              <a:rPr lang="fr-FR" dirty="0"/>
              <a:t>1. Se dit d’une personne jeune qui refuse les valeurs de la société sans pour autant appartenir à un mouvement ou adopter une tenue, un style de vie précis (comme les punks ou les hippies) (RDHLF).</a:t>
            </a:r>
          </a:p>
          <a:p>
            <a:pPr algn="just"/>
            <a:r>
              <a:rPr lang="fr-FR" dirty="0"/>
              <a:t>2. vers 1980 (RDHLF), Toxicomane qui consomme des drogues dures (PR</a:t>
            </a:r>
            <a:r>
              <a:rPr lang="fr-FR" dirty="0" smtClean="0"/>
              <a:t>).</a:t>
            </a:r>
            <a:endParaRPr lang="en-US" dirty="0">
              <a:solidFill>
                <a:srgbClr val="FF0000"/>
              </a:solidFill>
            </a:endParaRPr>
          </a:p>
        </p:txBody>
      </p:sp>
      <p:sp>
        <p:nvSpPr>
          <p:cNvPr id="4" name="Content Placeholder 3"/>
          <p:cNvSpPr>
            <a:spLocks noGrp="1"/>
          </p:cNvSpPr>
          <p:nvPr>
            <p:ph sz="half" idx="2"/>
          </p:nvPr>
        </p:nvSpPr>
        <p:spPr/>
        <p:txBody>
          <a:bodyPr>
            <a:normAutofit fontScale="92500" lnSpcReduction="20000"/>
          </a:bodyPr>
          <a:lstStyle/>
          <a:p>
            <a:pPr algn="ctr"/>
            <a:r>
              <a:rPr lang="fr-FR" b="1" dirty="0"/>
              <a:t>rastafari [</a:t>
            </a:r>
            <a:r>
              <a:rPr lang="fr-FR" b="1" dirty="0" err="1"/>
              <a:t>ʀastafaʀi</a:t>
            </a:r>
            <a:r>
              <a:rPr lang="fr-FR" b="1" dirty="0"/>
              <a:t>]</a:t>
            </a:r>
            <a:r>
              <a:rPr lang="en-US" b="1" dirty="0"/>
              <a:t>: 3 </a:t>
            </a:r>
            <a:r>
              <a:rPr lang="fr-FR" b="1" dirty="0"/>
              <a:t>sens </a:t>
            </a:r>
            <a:endParaRPr lang="fr-FR" b="1" dirty="0" smtClean="0"/>
          </a:p>
          <a:p>
            <a:pPr algn="just"/>
            <a:endParaRPr lang="fr-FR" dirty="0"/>
          </a:p>
          <a:p>
            <a:pPr algn="just"/>
            <a:r>
              <a:rPr lang="fr-FR" dirty="0"/>
              <a:t>1. Se dit d'un mouvement mystique, politique et culturel propre aux Noirs de la Jamaïque et des Antilles Anglophones (PL</a:t>
            </a:r>
            <a:r>
              <a:rPr lang="fr-FR" dirty="0" smtClean="0"/>
              <a:t>). </a:t>
            </a:r>
            <a:endParaRPr lang="fr-FR" dirty="0">
              <a:solidFill>
                <a:srgbClr val="FF0000"/>
              </a:solidFill>
            </a:endParaRPr>
          </a:p>
          <a:p>
            <a:pPr algn="just"/>
            <a:r>
              <a:rPr lang="fr-FR" dirty="0"/>
              <a:t>2. Adepte du retour culturel à l'Afrique et de la musique reggae (PR</a:t>
            </a:r>
            <a:r>
              <a:rPr lang="fr-FR" dirty="0" smtClean="0"/>
              <a:t>). </a:t>
            </a:r>
            <a:endParaRPr lang="fr-FR" dirty="0">
              <a:solidFill>
                <a:srgbClr val="FF0000"/>
              </a:solidFill>
            </a:endParaRPr>
          </a:p>
          <a:p>
            <a:pPr algn="just"/>
            <a:r>
              <a:rPr lang="fr-FR" dirty="0"/>
              <a:t>3. adj. Qui est caractéristique des adeptes de ce mouvement (TLF</a:t>
            </a:r>
            <a:r>
              <a:rPr lang="fr-FR" dirty="0" smtClean="0"/>
              <a:t>). </a:t>
            </a:r>
            <a:endParaRPr lang="en-US" dirty="0"/>
          </a:p>
        </p:txBody>
      </p:sp>
    </p:spTree>
    <p:extLst>
      <p:ext uri="{BB962C8B-B14F-4D97-AF65-F5344CB8AC3E}">
        <p14:creationId xmlns:p14="http://schemas.microsoft.com/office/powerpoint/2010/main" val="29186960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i="1" dirty="0" smtClean="0"/>
              <a:t>JORF / GDT </a:t>
            </a:r>
            <a:r>
              <a:rPr lang="fr-FR" dirty="0"/>
              <a:t>Société et culture </a:t>
            </a:r>
            <a:endParaRPr lang="en-US" dirty="0"/>
          </a:p>
        </p:txBody>
      </p:sp>
      <p:sp>
        <p:nvSpPr>
          <p:cNvPr id="3" name="Text Placeholder 2"/>
          <p:cNvSpPr>
            <a:spLocks noGrp="1"/>
          </p:cNvSpPr>
          <p:nvPr>
            <p:ph type="body" idx="1"/>
          </p:nvPr>
        </p:nvSpPr>
        <p:spPr/>
        <p:txBody>
          <a:bodyPr>
            <a:normAutofit/>
          </a:bodyPr>
          <a:lstStyle/>
          <a:p>
            <a:pPr lvl="0" algn="ctr"/>
            <a:r>
              <a:rPr lang="fr-FR" sz="3600" b="0" i="1" dirty="0"/>
              <a:t>JORF</a:t>
            </a:r>
            <a:r>
              <a:rPr lang="fr-FR" sz="3600" b="0" dirty="0"/>
              <a:t>: 4 unités (4, 44</a:t>
            </a:r>
            <a:r>
              <a:rPr lang="fr-FR" sz="3600" b="0" dirty="0" smtClean="0"/>
              <a:t>%):</a:t>
            </a:r>
            <a:endParaRPr lang="en-US" sz="3600" dirty="0"/>
          </a:p>
        </p:txBody>
      </p:sp>
      <p:sp>
        <p:nvSpPr>
          <p:cNvPr id="4" name="Content Placeholder 3"/>
          <p:cNvSpPr>
            <a:spLocks noGrp="1"/>
          </p:cNvSpPr>
          <p:nvPr>
            <p:ph sz="half" idx="2"/>
          </p:nvPr>
        </p:nvSpPr>
        <p:spPr/>
        <p:txBody>
          <a:bodyPr>
            <a:normAutofit lnSpcReduction="10000"/>
          </a:bodyPr>
          <a:lstStyle/>
          <a:p>
            <a:r>
              <a:rPr lang="fr-FR" i="1" dirty="0" err="1"/>
              <a:t>dropping</a:t>
            </a:r>
            <a:r>
              <a:rPr lang="fr-FR" i="1" dirty="0"/>
              <a:t>-out</a:t>
            </a:r>
            <a:r>
              <a:rPr lang="fr-FR" dirty="0"/>
              <a:t> / </a:t>
            </a:r>
            <a:r>
              <a:rPr lang="fr-FR" i="1" dirty="0"/>
              <a:t>décrochage</a:t>
            </a:r>
            <a:r>
              <a:rPr lang="fr-FR" dirty="0"/>
              <a:t> (JORF du 25.09.2009) </a:t>
            </a:r>
          </a:p>
          <a:p>
            <a:r>
              <a:rPr lang="fr-FR" i="1" dirty="0"/>
              <a:t>brainstorming / remue-méninges</a:t>
            </a:r>
            <a:r>
              <a:rPr lang="fr-FR" dirty="0"/>
              <a:t> (JORF</a:t>
            </a:r>
            <a:r>
              <a:rPr lang="fr-FR" i="1" dirty="0"/>
              <a:t> </a:t>
            </a:r>
            <a:r>
              <a:rPr lang="fr-FR" dirty="0"/>
              <a:t>du 22.09.2000) </a:t>
            </a:r>
          </a:p>
          <a:p>
            <a:r>
              <a:rPr lang="fr-FR" i="1" dirty="0" err="1"/>
              <a:t>musher</a:t>
            </a:r>
            <a:r>
              <a:rPr lang="fr-FR" dirty="0"/>
              <a:t> / </a:t>
            </a:r>
            <a:r>
              <a:rPr lang="fr-FR" i="1" dirty="0"/>
              <a:t>meneur, -</a:t>
            </a:r>
            <a:r>
              <a:rPr lang="fr-FR" i="1" dirty="0" err="1"/>
              <a:t>euse</a:t>
            </a:r>
            <a:r>
              <a:rPr lang="fr-FR" i="1" dirty="0"/>
              <a:t> de chiens</a:t>
            </a:r>
            <a:r>
              <a:rPr lang="fr-FR" dirty="0"/>
              <a:t>, </a:t>
            </a:r>
            <a:r>
              <a:rPr lang="fr-FR" i="1" dirty="0"/>
              <a:t>meneur, -</a:t>
            </a:r>
            <a:r>
              <a:rPr lang="fr-FR" i="1" dirty="0" err="1"/>
              <a:t>euse</a:t>
            </a:r>
            <a:r>
              <a:rPr lang="fr-FR" dirty="0"/>
              <a:t> (JORF</a:t>
            </a:r>
            <a:r>
              <a:rPr lang="fr-FR" i="1" dirty="0"/>
              <a:t> </a:t>
            </a:r>
            <a:r>
              <a:rPr lang="fr-FR" dirty="0"/>
              <a:t>du 19.12.2010)</a:t>
            </a:r>
          </a:p>
          <a:p>
            <a:r>
              <a:rPr lang="fr-FR" i="1" dirty="0"/>
              <a:t>rave</a:t>
            </a:r>
            <a:r>
              <a:rPr lang="fr-FR" dirty="0"/>
              <a:t> / </a:t>
            </a:r>
            <a:r>
              <a:rPr lang="fr-FR" i="1" dirty="0"/>
              <a:t>fête techno</a:t>
            </a:r>
            <a:r>
              <a:rPr lang="fr-FR" dirty="0"/>
              <a:t> (JORF du 23.12.2007</a:t>
            </a:r>
            <a:r>
              <a:rPr lang="fr-FR" dirty="0" smtClean="0"/>
              <a:t>).</a:t>
            </a:r>
            <a:endParaRPr lang="en-US" dirty="0"/>
          </a:p>
        </p:txBody>
      </p:sp>
      <p:sp>
        <p:nvSpPr>
          <p:cNvPr id="5" name="Text Placeholder 4"/>
          <p:cNvSpPr>
            <a:spLocks noGrp="1"/>
          </p:cNvSpPr>
          <p:nvPr>
            <p:ph type="body" sz="quarter" idx="3"/>
          </p:nvPr>
        </p:nvSpPr>
        <p:spPr/>
        <p:txBody>
          <a:bodyPr>
            <a:normAutofit/>
          </a:bodyPr>
          <a:lstStyle/>
          <a:p>
            <a:pPr lvl="0" algn="ctr"/>
            <a:r>
              <a:rPr lang="fr-FR" sz="3600" b="0" dirty="0"/>
              <a:t>GDT-4 unités (4, 44%): </a:t>
            </a:r>
            <a:endParaRPr lang="en-US" sz="3600" dirty="0"/>
          </a:p>
        </p:txBody>
      </p:sp>
      <p:sp>
        <p:nvSpPr>
          <p:cNvPr id="6" name="Content Placeholder 5"/>
          <p:cNvSpPr>
            <a:spLocks noGrp="1"/>
          </p:cNvSpPr>
          <p:nvPr>
            <p:ph sz="quarter" idx="4"/>
          </p:nvPr>
        </p:nvSpPr>
        <p:spPr/>
        <p:txBody>
          <a:bodyPr>
            <a:normAutofit fontScale="92500"/>
          </a:bodyPr>
          <a:lstStyle/>
          <a:p>
            <a:r>
              <a:rPr lang="fr-FR" i="1" dirty="0"/>
              <a:t>Kennedy round / Cycle Kennedy, Cycle de négociations Kennedy, négociations Kennedy</a:t>
            </a:r>
            <a:r>
              <a:rPr lang="fr-FR" dirty="0"/>
              <a:t>; </a:t>
            </a:r>
          </a:p>
          <a:p>
            <a:r>
              <a:rPr lang="fr-FR" i="1" dirty="0" err="1"/>
              <a:t>musher</a:t>
            </a:r>
            <a:r>
              <a:rPr lang="fr-FR" i="1" dirty="0"/>
              <a:t> / conducteur, conductrice de chiens de traîneau</a:t>
            </a:r>
            <a:r>
              <a:rPr lang="fr-FR" dirty="0"/>
              <a:t>; </a:t>
            </a:r>
          </a:p>
          <a:p>
            <a:r>
              <a:rPr lang="fr-FR" i="1" dirty="0" err="1"/>
              <a:t>protest</a:t>
            </a:r>
            <a:r>
              <a:rPr lang="fr-FR" i="1" dirty="0"/>
              <a:t> / chanson engagée, chanson à message;</a:t>
            </a:r>
          </a:p>
          <a:p>
            <a:r>
              <a:rPr lang="fr-FR" i="1" dirty="0"/>
              <a:t>yuppie</a:t>
            </a:r>
            <a:r>
              <a:rPr lang="fr-FR" dirty="0"/>
              <a:t> / </a:t>
            </a:r>
            <a:r>
              <a:rPr lang="fr-FR" i="1" dirty="0"/>
              <a:t>jeune cadre urbain, jeune-citadin-actif, col d’or</a:t>
            </a:r>
            <a:r>
              <a:rPr lang="fr-FR" dirty="0" smtClean="0"/>
              <a:t>.</a:t>
            </a:r>
            <a:endParaRPr lang="en-US" dirty="0"/>
          </a:p>
        </p:txBody>
      </p:sp>
    </p:spTree>
    <p:extLst>
      <p:ext uri="{BB962C8B-B14F-4D97-AF65-F5344CB8AC3E}">
        <p14:creationId xmlns:p14="http://schemas.microsoft.com/office/powerpoint/2010/main" val="28398418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b="1" dirty="0"/>
              <a:t>PSYCHOLOGIE ET PHYLOSOPHIE 64 (21,33%)</a:t>
            </a:r>
            <a:r>
              <a:rPr lang="fr-FR" dirty="0" smtClean="0"/>
              <a:t/>
            </a:r>
            <a:br>
              <a:rPr lang="fr-FR" dirty="0" smtClean="0"/>
            </a:br>
            <a:r>
              <a:rPr lang="fr-FR" dirty="0" smtClean="0"/>
              <a:t>Psychologie: </a:t>
            </a:r>
            <a:r>
              <a:rPr lang="fr-FR" dirty="0" smtClean="0">
                <a:solidFill>
                  <a:schemeClr val="tx1"/>
                </a:solidFill>
              </a:rPr>
              <a:t>48</a:t>
            </a:r>
            <a:r>
              <a:rPr lang="fr-FR" dirty="0" smtClean="0"/>
              <a:t> </a:t>
            </a:r>
            <a:r>
              <a:rPr lang="fr-FR" b="1" dirty="0" smtClean="0"/>
              <a:t>unités </a:t>
            </a:r>
            <a:endParaRPr lang="en-US" dirty="0"/>
          </a:p>
        </p:txBody>
      </p:sp>
      <p:sp>
        <p:nvSpPr>
          <p:cNvPr id="3" name="Content Placeholder 2"/>
          <p:cNvSpPr>
            <a:spLocks noGrp="1"/>
          </p:cNvSpPr>
          <p:nvPr>
            <p:ph idx="1"/>
          </p:nvPr>
        </p:nvSpPr>
        <p:spPr/>
        <p:txBody>
          <a:bodyPr numCol="5">
            <a:normAutofit fontScale="92500" lnSpcReduction="20000"/>
          </a:bodyPr>
          <a:lstStyle/>
          <a:p>
            <a:r>
              <a:rPr lang="fr-FR" b="1" dirty="0"/>
              <a:t>acting-out</a:t>
            </a:r>
            <a:r>
              <a:rPr lang="fr-FR" dirty="0"/>
              <a:t> </a:t>
            </a:r>
            <a:endParaRPr lang="fr-FR" dirty="0" smtClean="0"/>
          </a:p>
          <a:p>
            <a:r>
              <a:rPr lang="fr-FR" dirty="0" smtClean="0">
                <a:solidFill>
                  <a:srgbClr val="00B050"/>
                </a:solidFill>
              </a:rPr>
              <a:t>autoérotisme</a:t>
            </a:r>
          </a:p>
          <a:p>
            <a:r>
              <a:rPr lang="en-US" b="1" dirty="0">
                <a:solidFill>
                  <a:srgbClr val="00B050"/>
                </a:solidFill>
              </a:rPr>
              <a:t>baby-test </a:t>
            </a:r>
            <a:endParaRPr lang="en-US" b="1" dirty="0" smtClean="0">
              <a:solidFill>
                <a:srgbClr val="00B050"/>
              </a:solidFill>
            </a:endParaRPr>
          </a:p>
          <a:p>
            <a:r>
              <a:rPr lang="fr-FR" b="1" dirty="0"/>
              <a:t>baby-blues </a:t>
            </a:r>
            <a:endParaRPr lang="fr-FR" b="1" dirty="0" smtClean="0"/>
          </a:p>
          <a:p>
            <a:r>
              <a:rPr lang="fr-FR" b="1" dirty="0">
                <a:solidFill>
                  <a:srgbClr val="00B050"/>
                </a:solidFill>
              </a:rPr>
              <a:t>béhaviorisme</a:t>
            </a:r>
            <a:r>
              <a:rPr lang="fr-FR" dirty="0">
                <a:solidFill>
                  <a:srgbClr val="00B050"/>
                </a:solidFill>
              </a:rPr>
              <a:t> </a:t>
            </a:r>
            <a:endParaRPr lang="fr-FR" dirty="0" smtClean="0">
              <a:solidFill>
                <a:srgbClr val="00B050"/>
              </a:solidFill>
            </a:endParaRPr>
          </a:p>
          <a:p>
            <a:r>
              <a:rPr lang="fr-FR" b="1" dirty="0" err="1">
                <a:solidFill>
                  <a:srgbClr val="00B050"/>
                </a:solidFill>
              </a:rPr>
              <a:t>Big</a:t>
            </a:r>
            <a:r>
              <a:rPr lang="fr-FR" b="1" dirty="0">
                <a:solidFill>
                  <a:srgbClr val="00B050"/>
                </a:solidFill>
              </a:rPr>
              <a:t> Five</a:t>
            </a:r>
            <a:r>
              <a:rPr lang="fr-FR" dirty="0">
                <a:solidFill>
                  <a:srgbClr val="00B050"/>
                </a:solidFill>
              </a:rPr>
              <a:t> </a:t>
            </a:r>
            <a:endParaRPr lang="fr-FR" dirty="0" smtClean="0">
              <a:solidFill>
                <a:srgbClr val="00B050"/>
              </a:solidFill>
            </a:endParaRPr>
          </a:p>
          <a:p>
            <a:r>
              <a:rPr lang="fr-FR" b="1" dirty="0" err="1">
                <a:solidFill>
                  <a:srgbClr val="00B050"/>
                </a:solidFill>
              </a:rPr>
              <a:t>Big</a:t>
            </a:r>
            <a:r>
              <a:rPr lang="fr-FR" b="1" dirty="0">
                <a:solidFill>
                  <a:srgbClr val="00B050"/>
                </a:solidFill>
              </a:rPr>
              <a:t> </a:t>
            </a:r>
            <a:r>
              <a:rPr lang="fr-FR" b="1" dirty="0" smtClean="0">
                <a:solidFill>
                  <a:srgbClr val="00B050"/>
                </a:solidFill>
              </a:rPr>
              <a:t>six</a:t>
            </a:r>
          </a:p>
          <a:p>
            <a:r>
              <a:rPr lang="fr-FR" b="1" dirty="0" smtClean="0"/>
              <a:t>Bioénergie</a:t>
            </a:r>
          </a:p>
          <a:p>
            <a:r>
              <a:rPr lang="fr-FR" b="1" dirty="0">
                <a:solidFill>
                  <a:srgbClr val="00B050"/>
                </a:solidFill>
              </a:rPr>
              <a:t>Biofeedback</a:t>
            </a:r>
            <a:r>
              <a:rPr lang="fr-FR" dirty="0" smtClean="0">
                <a:solidFill>
                  <a:srgbClr val="00B050"/>
                </a:solidFill>
              </a:rPr>
              <a:t> </a:t>
            </a:r>
          </a:p>
          <a:p>
            <a:r>
              <a:rPr lang="fr-FR" b="1" dirty="0">
                <a:solidFill>
                  <a:srgbClr val="00B050"/>
                </a:solidFill>
              </a:rPr>
              <a:t>bondage</a:t>
            </a:r>
            <a:r>
              <a:rPr lang="fr-FR" dirty="0">
                <a:solidFill>
                  <a:srgbClr val="00B050"/>
                </a:solidFill>
              </a:rPr>
              <a:t> </a:t>
            </a:r>
          </a:p>
          <a:p>
            <a:r>
              <a:rPr lang="fr-FR" b="1" dirty="0">
                <a:solidFill>
                  <a:srgbClr val="00B050"/>
                </a:solidFill>
              </a:rPr>
              <a:t>borderline </a:t>
            </a:r>
            <a:endParaRPr lang="fr-FR" b="1" dirty="0" smtClean="0">
              <a:solidFill>
                <a:srgbClr val="00B050"/>
              </a:solidFill>
            </a:endParaRPr>
          </a:p>
          <a:p>
            <a:r>
              <a:rPr lang="fr-FR" b="1" dirty="0"/>
              <a:t>bore-out</a:t>
            </a:r>
            <a:r>
              <a:rPr lang="fr-FR" dirty="0"/>
              <a:t> </a:t>
            </a:r>
            <a:endParaRPr lang="fr-FR" b="1" dirty="0" smtClean="0">
              <a:solidFill>
                <a:srgbClr val="00B050"/>
              </a:solidFill>
            </a:endParaRPr>
          </a:p>
          <a:p>
            <a:r>
              <a:rPr lang="fr-FR" b="1" dirty="0" smtClean="0"/>
              <a:t>Breakdown</a:t>
            </a:r>
          </a:p>
          <a:p>
            <a:r>
              <a:rPr lang="fr-FR" b="1" dirty="0" err="1"/>
              <a:t>burn-out</a:t>
            </a:r>
            <a:r>
              <a:rPr lang="fr-FR" dirty="0"/>
              <a:t> </a:t>
            </a:r>
            <a:r>
              <a:rPr lang="fr-FR" dirty="0" smtClean="0"/>
              <a:t> </a:t>
            </a:r>
          </a:p>
          <a:p>
            <a:r>
              <a:rPr lang="fr-FR" b="1" dirty="0"/>
              <a:t>case-work</a:t>
            </a:r>
            <a:r>
              <a:rPr lang="fr-FR" dirty="0"/>
              <a:t> </a:t>
            </a:r>
            <a:endParaRPr lang="fr-FR" dirty="0" smtClean="0"/>
          </a:p>
          <a:p>
            <a:r>
              <a:rPr lang="fr-FR" b="1" dirty="0" err="1"/>
              <a:t>coming</a:t>
            </a:r>
            <a:r>
              <a:rPr lang="fr-FR" b="1" dirty="0"/>
              <a:t> out</a:t>
            </a:r>
            <a:endParaRPr lang="fr-FR" b="1" dirty="0" smtClean="0"/>
          </a:p>
          <a:p>
            <a:r>
              <a:rPr lang="fr-FR" b="1" dirty="0" smtClean="0"/>
              <a:t>coping</a:t>
            </a:r>
            <a:r>
              <a:rPr lang="fr-FR" dirty="0" smtClean="0"/>
              <a:t> </a:t>
            </a:r>
          </a:p>
          <a:p>
            <a:r>
              <a:rPr lang="fr-FR" b="1" dirty="0"/>
              <a:t>débriefing </a:t>
            </a:r>
            <a:endParaRPr lang="fr-FR" b="1" dirty="0" smtClean="0"/>
          </a:p>
          <a:p>
            <a:r>
              <a:rPr lang="fr-FR" b="1" dirty="0" smtClean="0"/>
              <a:t>grasping-reflex</a:t>
            </a:r>
            <a:r>
              <a:rPr lang="fr-FR" dirty="0" smtClean="0"/>
              <a:t> </a:t>
            </a:r>
          </a:p>
          <a:p>
            <a:r>
              <a:rPr lang="fr-FR" b="1" dirty="0" smtClean="0">
                <a:solidFill>
                  <a:srgbClr val="00B050"/>
                </a:solidFill>
              </a:rPr>
              <a:t>DSM</a:t>
            </a:r>
          </a:p>
          <a:p>
            <a:r>
              <a:rPr lang="fr-FR" b="1" dirty="0" smtClean="0">
                <a:solidFill>
                  <a:srgbClr val="00B050"/>
                </a:solidFill>
              </a:rPr>
              <a:t>EMDR</a:t>
            </a:r>
          </a:p>
          <a:p>
            <a:r>
              <a:rPr lang="fr-FR" b="1" dirty="0">
                <a:solidFill>
                  <a:srgbClr val="00B050"/>
                </a:solidFill>
              </a:rPr>
              <a:t>fading mental </a:t>
            </a:r>
            <a:endParaRPr lang="fr-FR" b="1" dirty="0" smtClean="0">
              <a:solidFill>
                <a:srgbClr val="00B050"/>
              </a:solidFill>
            </a:endParaRPr>
          </a:p>
          <a:p>
            <a:r>
              <a:rPr lang="fr-FR" b="1" dirty="0">
                <a:solidFill>
                  <a:srgbClr val="00B050"/>
                </a:solidFill>
              </a:rPr>
              <a:t>flow </a:t>
            </a:r>
            <a:endParaRPr lang="fr-FR" b="1" dirty="0" smtClean="0">
              <a:solidFill>
                <a:srgbClr val="00B050"/>
              </a:solidFill>
            </a:endParaRPr>
          </a:p>
          <a:p>
            <a:r>
              <a:rPr lang="fr-FR" b="1" dirty="0" smtClean="0"/>
              <a:t>guidance</a:t>
            </a:r>
            <a:r>
              <a:rPr lang="fr-FR" dirty="0" smtClean="0"/>
              <a:t> </a:t>
            </a:r>
          </a:p>
          <a:p>
            <a:r>
              <a:rPr lang="fr-FR" b="1" dirty="0"/>
              <a:t>hospitalisme</a:t>
            </a:r>
            <a:r>
              <a:rPr lang="fr-FR" dirty="0"/>
              <a:t> </a:t>
            </a:r>
            <a:endParaRPr lang="fr-FR" dirty="0" smtClean="0"/>
          </a:p>
          <a:p>
            <a:r>
              <a:rPr lang="fr-FR" b="1" dirty="0">
                <a:solidFill>
                  <a:srgbClr val="00B050"/>
                </a:solidFill>
              </a:rPr>
              <a:t>hypnose</a:t>
            </a:r>
            <a:r>
              <a:rPr lang="fr-FR" dirty="0">
                <a:solidFill>
                  <a:srgbClr val="00B050"/>
                </a:solidFill>
              </a:rPr>
              <a:t> </a:t>
            </a:r>
            <a:endParaRPr lang="fr-FR" dirty="0" smtClean="0">
              <a:solidFill>
                <a:srgbClr val="00B050"/>
              </a:solidFill>
            </a:endParaRPr>
          </a:p>
          <a:p>
            <a:r>
              <a:rPr lang="fr-FR" b="1" dirty="0">
                <a:solidFill>
                  <a:srgbClr val="00B050"/>
                </a:solidFill>
              </a:rPr>
              <a:t>hypnotisme</a:t>
            </a:r>
            <a:r>
              <a:rPr lang="fr-FR" dirty="0">
                <a:solidFill>
                  <a:srgbClr val="00B050"/>
                </a:solidFill>
              </a:rPr>
              <a:t> </a:t>
            </a:r>
            <a:endParaRPr lang="fr-FR" dirty="0" smtClean="0">
              <a:solidFill>
                <a:srgbClr val="00B050"/>
              </a:solidFill>
            </a:endParaRPr>
          </a:p>
          <a:p>
            <a:r>
              <a:rPr lang="fr-FR" b="1" dirty="0" err="1" smtClean="0"/>
              <a:t>incentive</a:t>
            </a:r>
            <a:r>
              <a:rPr lang="fr-FR" dirty="0" smtClean="0"/>
              <a:t> </a:t>
            </a:r>
          </a:p>
          <a:p>
            <a:r>
              <a:rPr lang="fr-FR" b="1" dirty="0"/>
              <a:t>insight</a:t>
            </a:r>
            <a:r>
              <a:rPr lang="fr-FR" dirty="0"/>
              <a:t> </a:t>
            </a:r>
            <a:endParaRPr lang="fr-FR" dirty="0" smtClean="0"/>
          </a:p>
          <a:p>
            <a:r>
              <a:rPr lang="fr-FR" b="1" dirty="0">
                <a:solidFill>
                  <a:srgbClr val="00B050"/>
                </a:solidFill>
              </a:rPr>
              <a:t>introspection </a:t>
            </a:r>
            <a:endParaRPr lang="fr-FR" b="1" dirty="0" smtClean="0">
              <a:solidFill>
                <a:srgbClr val="00B050"/>
              </a:solidFill>
            </a:endParaRPr>
          </a:p>
          <a:p>
            <a:r>
              <a:rPr lang="fr-FR" b="1" dirty="0"/>
              <a:t>lévitation</a:t>
            </a:r>
            <a:r>
              <a:rPr lang="fr-FR" dirty="0"/>
              <a:t> </a:t>
            </a:r>
            <a:endParaRPr lang="fr-FR" dirty="0" smtClean="0">
              <a:solidFill>
                <a:srgbClr val="00B050"/>
              </a:solidFill>
            </a:endParaRPr>
          </a:p>
          <a:p>
            <a:r>
              <a:rPr lang="fr-FR" b="1" dirty="0" err="1"/>
              <a:t>mmpi</a:t>
            </a:r>
            <a:r>
              <a:rPr lang="fr-FR" dirty="0"/>
              <a:t> </a:t>
            </a:r>
            <a:endParaRPr lang="fr-FR" dirty="0" smtClean="0"/>
          </a:p>
          <a:p>
            <a:r>
              <a:rPr lang="fr-FR" b="1" dirty="0" err="1"/>
              <a:t>mobbing</a:t>
            </a:r>
            <a:r>
              <a:rPr lang="fr-FR" dirty="0"/>
              <a:t> </a:t>
            </a:r>
            <a:endParaRPr lang="fr-FR" dirty="0" smtClean="0"/>
          </a:p>
          <a:p>
            <a:r>
              <a:rPr lang="fr-FR" b="1" dirty="0"/>
              <a:t>narcoanalyse</a:t>
            </a:r>
            <a:r>
              <a:rPr lang="fr-FR" dirty="0"/>
              <a:t> </a:t>
            </a:r>
            <a:endParaRPr lang="fr-FR" dirty="0" smtClean="0"/>
          </a:p>
          <a:p>
            <a:r>
              <a:rPr lang="fr-FR" b="1" dirty="0" err="1">
                <a:solidFill>
                  <a:srgbClr val="00B050"/>
                </a:solidFill>
              </a:rPr>
              <a:t>n</a:t>
            </a:r>
            <a:r>
              <a:rPr lang="fr-FR" b="1" dirty="0" err="1" smtClean="0">
                <a:solidFill>
                  <a:srgbClr val="00B050"/>
                </a:solidFill>
              </a:rPr>
              <a:t>euromarketing</a:t>
            </a:r>
            <a:endParaRPr lang="fr-FR" dirty="0" smtClean="0">
              <a:solidFill>
                <a:srgbClr val="00B050"/>
              </a:solidFill>
            </a:endParaRPr>
          </a:p>
          <a:p>
            <a:r>
              <a:rPr lang="fr-FR" b="1" dirty="0" smtClean="0"/>
              <a:t>non-directif</a:t>
            </a:r>
          </a:p>
          <a:p>
            <a:r>
              <a:rPr lang="fr-FR" b="1" dirty="0" smtClean="0">
                <a:solidFill>
                  <a:srgbClr val="00B050"/>
                </a:solidFill>
              </a:rPr>
              <a:t>Nootrope</a:t>
            </a:r>
          </a:p>
          <a:p>
            <a:r>
              <a:rPr lang="fr-FR" b="1" dirty="0">
                <a:solidFill>
                  <a:srgbClr val="00B050"/>
                </a:solidFill>
              </a:rPr>
              <a:t>parapsychologie</a:t>
            </a:r>
            <a:r>
              <a:rPr lang="fr-FR" dirty="0">
                <a:solidFill>
                  <a:srgbClr val="00B050"/>
                </a:solidFill>
              </a:rPr>
              <a:t> </a:t>
            </a:r>
            <a:endParaRPr lang="fr-FR" b="1" dirty="0" smtClean="0">
              <a:solidFill>
                <a:srgbClr val="00B050"/>
              </a:solidFill>
            </a:endParaRPr>
          </a:p>
          <a:p>
            <a:r>
              <a:rPr lang="fr-FR" b="1" dirty="0" smtClean="0"/>
              <a:t>Primal</a:t>
            </a:r>
          </a:p>
          <a:p>
            <a:r>
              <a:rPr lang="fr-FR" b="1" dirty="0" smtClean="0"/>
              <a:t>proxémique</a:t>
            </a:r>
            <a:r>
              <a:rPr lang="fr-FR" dirty="0" smtClean="0"/>
              <a:t> </a:t>
            </a:r>
          </a:p>
          <a:p>
            <a:r>
              <a:rPr lang="fr-FR" b="1" dirty="0">
                <a:solidFill>
                  <a:srgbClr val="00B050"/>
                </a:solidFill>
              </a:rPr>
              <a:t>psychodrame </a:t>
            </a:r>
            <a:endParaRPr lang="fr-FR" b="1" dirty="0" smtClean="0">
              <a:solidFill>
                <a:srgbClr val="00B050"/>
              </a:solidFill>
            </a:endParaRPr>
          </a:p>
          <a:p>
            <a:r>
              <a:rPr lang="fr-FR" b="1" dirty="0" smtClean="0">
                <a:solidFill>
                  <a:srgbClr val="00B050"/>
                </a:solidFill>
              </a:rPr>
              <a:t>Rédintégration</a:t>
            </a:r>
          </a:p>
          <a:p>
            <a:r>
              <a:rPr lang="fr-FR" b="1" dirty="0">
                <a:solidFill>
                  <a:srgbClr val="00B050"/>
                </a:solidFill>
              </a:rPr>
              <a:t>self</a:t>
            </a:r>
            <a:r>
              <a:rPr lang="fr-FR" dirty="0">
                <a:solidFill>
                  <a:srgbClr val="00B050"/>
                </a:solidFill>
              </a:rPr>
              <a:t> </a:t>
            </a:r>
            <a:endParaRPr lang="fr-FR" dirty="0" smtClean="0">
              <a:solidFill>
                <a:srgbClr val="00B050"/>
              </a:solidFill>
            </a:endParaRPr>
          </a:p>
          <a:p>
            <a:r>
              <a:rPr lang="fr-FR" b="1" dirty="0">
                <a:solidFill>
                  <a:srgbClr val="00B050"/>
                </a:solidFill>
              </a:rPr>
              <a:t>self-control</a:t>
            </a:r>
            <a:r>
              <a:rPr lang="fr-FR" dirty="0"/>
              <a:t> </a:t>
            </a:r>
            <a:endParaRPr lang="fr-FR" dirty="0" smtClean="0">
              <a:solidFill>
                <a:srgbClr val="00B050"/>
              </a:solidFill>
            </a:endParaRPr>
          </a:p>
          <a:p>
            <a:r>
              <a:rPr lang="fr-FR" b="1" dirty="0"/>
              <a:t>sociodrame</a:t>
            </a:r>
            <a:r>
              <a:rPr lang="fr-FR" dirty="0"/>
              <a:t> </a:t>
            </a:r>
            <a:endParaRPr lang="fr-FR" dirty="0" smtClean="0"/>
          </a:p>
          <a:p>
            <a:r>
              <a:rPr lang="fr-FR" b="1" dirty="0"/>
              <a:t>T. A. T.</a:t>
            </a:r>
            <a:r>
              <a:rPr lang="fr-FR" dirty="0"/>
              <a:t> </a:t>
            </a:r>
            <a:endParaRPr lang="fr-FR" dirty="0" smtClean="0"/>
          </a:p>
          <a:p>
            <a:r>
              <a:rPr lang="fr-FR" b="1" dirty="0" err="1"/>
              <a:t>teen-age</a:t>
            </a:r>
            <a:r>
              <a:rPr lang="fr-FR" dirty="0"/>
              <a:t> </a:t>
            </a:r>
            <a:endParaRPr lang="fr-FR" dirty="0" smtClean="0"/>
          </a:p>
          <a:p>
            <a:r>
              <a:rPr lang="fr-FR" b="1" dirty="0">
                <a:solidFill>
                  <a:srgbClr val="00B050"/>
                </a:solidFill>
              </a:rPr>
              <a:t>training </a:t>
            </a:r>
            <a:endParaRPr lang="fr-FR" dirty="0" smtClean="0">
              <a:solidFill>
                <a:srgbClr val="00B050"/>
              </a:solidFill>
            </a:endParaRPr>
          </a:p>
          <a:p>
            <a:endParaRPr lang="en-US" dirty="0"/>
          </a:p>
        </p:txBody>
      </p:sp>
    </p:spTree>
    <p:extLst>
      <p:ext uri="{BB962C8B-B14F-4D97-AF65-F5344CB8AC3E}">
        <p14:creationId xmlns:p14="http://schemas.microsoft.com/office/powerpoint/2010/main" val="37612340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FR" dirty="0" smtClean="0"/>
              <a:t/>
            </a:r>
            <a:br>
              <a:rPr lang="fr-FR" dirty="0" smtClean="0"/>
            </a:br>
            <a:r>
              <a:rPr lang="fr-FR" b="1" dirty="0" smtClean="0"/>
              <a:t>Philosophie: </a:t>
            </a:r>
            <a:r>
              <a:rPr lang="fr-FR" b="1" dirty="0" smtClean="0">
                <a:solidFill>
                  <a:schemeClr val="tx1"/>
                </a:solidFill>
              </a:rPr>
              <a:t>16</a:t>
            </a:r>
            <a:r>
              <a:rPr lang="fr-FR" b="1" dirty="0" smtClean="0"/>
              <a:t> </a:t>
            </a:r>
            <a:r>
              <a:rPr lang="fr-FR" b="1" dirty="0"/>
              <a:t>unités </a:t>
            </a:r>
            <a:r>
              <a:rPr lang="fr-FR" dirty="0"/>
              <a:t/>
            </a:r>
            <a:br>
              <a:rPr lang="fr-FR" dirty="0"/>
            </a:br>
            <a:endParaRPr lang="en-US" dirty="0"/>
          </a:p>
        </p:txBody>
      </p:sp>
      <p:sp>
        <p:nvSpPr>
          <p:cNvPr id="3" name="Content Placeholder 2"/>
          <p:cNvSpPr>
            <a:spLocks noGrp="1"/>
          </p:cNvSpPr>
          <p:nvPr>
            <p:ph idx="1"/>
          </p:nvPr>
        </p:nvSpPr>
        <p:spPr/>
        <p:txBody>
          <a:bodyPr numCol="2">
            <a:normAutofit/>
          </a:bodyPr>
          <a:lstStyle/>
          <a:p>
            <a:r>
              <a:rPr lang="fr-FR" b="1" dirty="0">
                <a:solidFill>
                  <a:srgbClr val="00B050"/>
                </a:solidFill>
              </a:rPr>
              <a:t>agnosticisme </a:t>
            </a:r>
            <a:endParaRPr lang="fr-FR" b="1" dirty="0" smtClean="0">
              <a:solidFill>
                <a:srgbClr val="00B050"/>
              </a:solidFill>
            </a:endParaRPr>
          </a:p>
          <a:p>
            <a:r>
              <a:rPr lang="fr-FR" b="1" dirty="0">
                <a:solidFill>
                  <a:srgbClr val="00B050"/>
                </a:solidFill>
              </a:rPr>
              <a:t>analycité</a:t>
            </a:r>
            <a:r>
              <a:rPr lang="fr-FR" dirty="0">
                <a:solidFill>
                  <a:srgbClr val="00B050"/>
                </a:solidFill>
              </a:rPr>
              <a:t> </a:t>
            </a:r>
            <a:endParaRPr lang="fr-FR" dirty="0" smtClean="0">
              <a:solidFill>
                <a:srgbClr val="00B050"/>
              </a:solidFill>
            </a:endParaRPr>
          </a:p>
          <a:p>
            <a:r>
              <a:rPr lang="fr-FR" b="1" dirty="0">
                <a:solidFill>
                  <a:srgbClr val="00B050"/>
                </a:solidFill>
              </a:rPr>
              <a:t>associationnisme</a:t>
            </a:r>
            <a:r>
              <a:rPr lang="fr-FR" dirty="0">
                <a:solidFill>
                  <a:srgbClr val="00B050"/>
                </a:solidFill>
              </a:rPr>
              <a:t> </a:t>
            </a:r>
            <a:endParaRPr lang="fr-FR" dirty="0" smtClean="0">
              <a:solidFill>
                <a:srgbClr val="00B050"/>
              </a:solidFill>
            </a:endParaRPr>
          </a:p>
          <a:p>
            <a:r>
              <a:rPr lang="fr-FR" b="1" dirty="0">
                <a:solidFill>
                  <a:srgbClr val="00B050"/>
                </a:solidFill>
              </a:rPr>
              <a:t>efficience </a:t>
            </a:r>
            <a:endParaRPr lang="fr-FR" b="1" dirty="0" smtClean="0">
              <a:solidFill>
                <a:srgbClr val="00B050"/>
              </a:solidFill>
            </a:endParaRPr>
          </a:p>
          <a:p>
            <a:r>
              <a:rPr lang="fr-FR" b="1" dirty="0"/>
              <a:t>f</a:t>
            </a:r>
            <a:r>
              <a:rPr lang="fr-FR" b="1" dirty="0" smtClean="0"/>
              <a:t>actuel</a:t>
            </a:r>
          </a:p>
          <a:p>
            <a:r>
              <a:rPr lang="fr-FR" b="1" dirty="0"/>
              <a:t>instrumentalisme</a:t>
            </a:r>
            <a:r>
              <a:rPr lang="fr-FR" dirty="0"/>
              <a:t> </a:t>
            </a:r>
            <a:endParaRPr lang="fr-FR" dirty="0" smtClean="0"/>
          </a:p>
          <a:p>
            <a:r>
              <a:rPr lang="fr-FR" b="1" dirty="0"/>
              <a:t>non-sens </a:t>
            </a:r>
            <a:endParaRPr lang="fr-FR" dirty="0" smtClean="0"/>
          </a:p>
          <a:p>
            <a:r>
              <a:rPr lang="fr-FR" b="1" dirty="0"/>
              <a:t>pancosmisme</a:t>
            </a:r>
            <a:r>
              <a:rPr lang="fr-FR" dirty="0"/>
              <a:t> </a:t>
            </a:r>
            <a:endParaRPr lang="fr-FR" dirty="0" smtClean="0"/>
          </a:p>
          <a:p>
            <a:r>
              <a:rPr lang="fr-FR" b="1" dirty="0">
                <a:solidFill>
                  <a:srgbClr val="00B050"/>
                </a:solidFill>
              </a:rPr>
              <a:t>percept </a:t>
            </a:r>
            <a:endParaRPr lang="fr-FR" b="1" dirty="0" smtClean="0">
              <a:solidFill>
                <a:srgbClr val="00B050"/>
              </a:solidFill>
            </a:endParaRPr>
          </a:p>
          <a:p>
            <a:r>
              <a:rPr lang="fr-FR" b="1" dirty="0">
                <a:solidFill>
                  <a:srgbClr val="00B050"/>
                </a:solidFill>
              </a:rPr>
              <a:t>perceptionnisme</a:t>
            </a:r>
            <a:r>
              <a:rPr lang="fr-FR" dirty="0">
                <a:solidFill>
                  <a:srgbClr val="00B050"/>
                </a:solidFill>
              </a:rPr>
              <a:t> </a:t>
            </a:r>
            <a:endParaRPr lang="fr-FR" dirty="0" smtClean="0">
              <a:solidFill>
                <a:srgbClr val="00B050"/>
              </a:solidFill>
            </a:endParaRPr>
          </a:p>
          <a:p>
            <a:r>
              <a:rPr lang="fr-FR" b="1" dirty="0"/>
              <a:t>percipient</a:t>
            </a:r>
            <a:r>
              <a:rPr lang="fr-FR" dirty="0"/>
              <a:t> </a:t>
            </a:r>
            <a:endParaRPr lang="mk-MK" dirty="0" smtClean="0"/>
          </a:p>
          <a:p>
            <a:r>
              <a:rPr lang="fr-FR" b="1" dirty="0">
                <a:solidFill>
                  <a:srgbClr val="00B050"/>
                </a:solidFill>
              </a:rPr>
              <a:t>personnalisme</a:t>
            </a:r>
            <a:r>
              <a:rPr lang="fr-FR" dirty="0">
                <a:solidFill>
                  <a:srgbClr val="00B050"/>
                </a:solidFill>
              </a:rPr>
              <a:t> </a:t>
            </a:r>
            <a:endParaRPr lang="mk-MK" dirty="0" smtClean="0">
              <a:solidFill>
                <a:srgbClr val="00B050"/>
              </a:solidFill>
            </a:endParaRPr>
          </a:p>
          <a:p>
            <a:r>
              <a:rPr lang="fr-FR" b="1" dirty="0">
                <a:solidFill>
                  <a:srgbClr val="00B050"/>
                </a:solidFill>
              </a:rPr>
              <a:t>réquisit</a:t>
            </a:r>
            <a:r>
              <a:rPr lang="fr-FR" dirty="0">
                <a:solidFill>
                  <a:srgbClr val="00B050"/>
                </a:solidFill>
              </a:rPr>
              <a:t> </a:t>
            </a:r>
            <a:endParaRPr lang="fr-FR" dirty="0" smtClean="0">
              <a:solidFill>
                <a:srgbClr val="00B050"/>
              </a:solidFill>
            </a:endParaRPr>
          </a:p>
          <a:p>
            <a:r>
              <a:rPr lang="fr-FR" b="1" dirty="0"/>
              <a:t>systémique</a:t>
            </a:r>
            <a:r>
              <a:rPr lang="fr-FR" dirty="0"/>
              <a:t> </a:t>
            </a:r>
            <a:endParaRPr lang="fr-FR" dirty="0" smtClean="0"/>
          </a:p>
          <a:p>
            <a:r>
              <a:rPr lang="fr-FR" b="1" dirty="0">
                <a:solidFill>
                  <a:srgbClr val="00B050"/>
                </a:solidFill>
              </a:rPr>
              <a:t>truisme </a:t>
            </a:r>
            <a:endParaRPr lang="fr-FR" b="1" dirty="0" smtClean="0">
              <a:solidFill>
                <a:srgbClr val="00B050"/>
              </a:solidFill>
            </a:endParaRPr>
          </a:p>
          <a:p>
            <a:r>
              <a:rPr lang="fr-FR" b="1" dirty="0">
                <a:solidFill>
                  <a:srgbClr val="00B050"/>
                </a:solidFill>
              </a:rPr>
              <a:t>utilitarisme </a:t>
            </a:r>
            <a:endParaRPr lang="en-US" dirty="0">
              <a:solidFill>
                <a:srgbClr val="00B050"/>
              </a:solidFill>
            </a:endParaRPr>
          </a:p>
        </p:txBody>
      </p:sp>
    </p:spTree>
    <p:extLst>
      <p:ext uri="{BB962C8B-B14F-4D97-AF65-F5344CB8AC3E}">
        <p14:creationId xmlns:p14="http://schemas.microsoft.com/office/powerpoint/2010/main" val="32776687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p:txBody>
          <a:bodyPr/>
          <a:lstStyle/>
          <a:p>
            <a:pPr marL="0" indent="0" algn="ctr">
              <a:buNone/>
            </a:pPr>
            <a:r>
              <a:rPr lang="en-US" dirty="0" smtClean="0">
                <a:solidFill>
                  <a:schemeClr val="tx1"/>
                </a:solidFill>
              </a:rPr>
              <a:t>	</a:t>
            </a:r>
            <a:r>
              <a:rPr lang="en-US" b="1" dirty="0" smtClean="0">
                <a:solidFill>
                  <a:schemeClr val="tx1"/>
                </a:solidFill>
              </a:rPr>
              <a:t>4</a:t>
            </a:r>
            <a:r>
              <a:rPr lang="fr-FR" b="1" dirty="0" smtClean="0">
                <a:solidFill>
                  <a:schemeClr val="tx1"/>
                </a:solidFill>
              </a:rPr>
              <a:t> </a:t>
            </a:r>
            <a:r>
              <a:rPr lang="fr-FR" b="1" dirty="0"/>
              <a:t>unités à </a:t>
            </a:r>
            <a:r>
              <a:rPr lang="fr-FR" b="1" dirty="0" smtClean="0"/>
              <a:t>deux</a:t>
            </a:r>
            <a:r>
              <a:rPr lang="en-US" b="1" dirty="0" smtClean="0"/>
              <a:t> </a:t>
            </a:r>
            <a:r>
              <a:rPr lang="fr-FR" b="1" dirty="0" smtClean="0"/>
              <a:t>graphies:</a:t>
            </a:r>
          </a:p>
          <a:p>
            <a:pPr marL="0" indent="0">
              <a:buNone/>
            </a:pPr>
            <a:endParaRPr lang="fr-FR" dirty="0" smtClean="0"/>
          </a:p>
          <a:p>
            <a:r>
              <a:rPr lang="fr-FR" dirty="0"/>
              <a:t>béhaviorisme </a:t>
            </a:r>
            <a:r>
              <a:rPr lang="fr-FR" dirty="0" smtClean="0"/>
              <a:t>/ behaviorisme </a:t>
            </a:r>
          </a:p>
          <a:p>
            <a:r>
              <a:rPr lang="fr-FR" dirty="0" smtClean="0"/>
              <a:t>breakdown / break-down </a:t>
            </a:r>
          </a:p>
          <a:p>
            <a:r>
              <a:rPr lang="fr-FR" dirty="0"/>
              <a:t>proxémique </a:t>
            </a:r>
            <a:r>
              <a:rPr lang="fr-FR" dirty="0" smtClean="0"/>
              <a:t>/ </a:t>
            </a:r>
            <a:r>
              <a:rPr lang="fr-FR" dirty="0" err="1" smtClean="0"/>
              <a:t>proxémie</a:t>
            </a:r>
            <a:endParaRPr lang="fr-FR" dirty="0"/>
          </a:p>
          <a:p>
            <a:r>
              <a:rPr lang="fr-FR" dirty="0"/>
              <a:t>T. A. T. </a:t>
            </a:r>
            <a:r>
              <a:rPr lang="fr-FR" dirty="0" smtClean="0"/>
              <a:t>/ TAT  </a:t>
            </a:r>
            <a:endParaRPr lang="en-US" dirty="0"/>
          </a:p>
        </p:txBody>
      </p:sp>
      <p:sp>
        <p:nvSpPr>
          <p:cNvPr id="4" name="Content Placeholder 3"/>
          <p:cNvSpPr>
            <a:spLocks noGrp="1"/>
          </p:cNvSpPr>
          <p:nvPr>
            <p:ph sz="half" idx="2"/>
          </p:nvPr>
        </p:nvSpPr>
        <p:spPr/>
        <p:txBody>
          <a:bodyPr/>
          <a:lstStyle/>
          <a:p>
            <a:pPr marL="0" indent="0" algn="ctr">
              <a:buNone/>
            </a:pPr>
            <a:r>
              <a:rPr lang="en-US" b="1" dirty="0" smtClean="0">
                <a:solidFill>
                  <a:schemeClr val="tx1"/>
                </a:solidFill>
              </a:rPr>
              <a:t>6 </a:t>
            </a:r>
            <a:r>
              <a:rPr lang="fr-FR" b="1" dirty="0" smtClean="0"/>
              <a:t>unités </a:t>
            </a:r>
            <a:r>
              <a:rPr lang="fr-FR" b="1" dirty="0"/>
              <a:t>à </a:t>
            </a:r>
            <a:r>
              <a:rPr lang="en-US" b="1" dirty="0" err="1"/>
              <a:t>deux</a:t>
            </a:r>
            <a:r>
              <a:rPr lang="en-US" b="1" dirty="0"/>
              <a:t> </a:t>
            </a:r>
            <a:r>
              <a:rPr lang="fr-FR" b="1" dirty="0" smtClean="0"/>
              <a:t>prononciations:</a:t>
            </a:r>
          </a:p>
          <a:p>
            <a:pPr marL="0" indent="0" algn="ctr">
              <a:buNone/>
            </a:pPr>
            <a:r>
              <a:rPr lang="fr-FR" b="1" dirty="0" smtClean="0"/>
              <a:t> </a:t>
            </a:r>
          </a:p>
          <a:p>
            <a:r>
              <a:rPr lang="fr-FR" dirty="0" smtClean="0"/>
              <a:t>[</a:t>
            </a:r>
            <a:r>
              <a:rPr lang="fr-FR" dirty="0" err="1" smtClean="0"/>
              <a:t>adyltɛsɑ</a:t>
            </a:r>
            <a:r>
              <a:rPr lang="fr-FR" dirty="0" smtClean="0"/>
              <a:t>̃] / [</a:t>
            </a:r>
            <a:r>
              <a:rPr lang="fr-FR" dirty="0" err="1" smtClean="0"/>
              <a:t>adyltesɑ</a:t>
            </a:r>
            <a:r>
              <a:rPr lang="fr-FR" dirty="0" smtClean="0"/>
              <a:t>̃] </a:t>
            </a:r>
          </a:p>
          <a:p>
            <a:r>
              <a:rPr lang="fr-FR" dirty="0" smtClean="0"/>
              <a:t>[</a:t>
            </a:r>
            <a:r>
              <a:rPr lang="fr-FR" dirty="0" err="1" smtClean="0"/>
              <a:t>babibluz</a:t>
            </a:r>
            <a:r>
              <a:rPr lang="fr-FR" dirty="0" smtClean="0"/>
              <a:t>] / [</a:t>
            </a:r>
            <a:r>
              <a:rPr lang="fr-FR" dirty="0" err="1" smtClean="0"/>
              <a:t>bebibluz</a:t>
            </a:r>
            <a:r>
              <a:rPr lang="fr-FR" dirty="0" smtClean="0"/>
              <a:t>]</a:t>
            </a:r>
            <a:r>
              <a:rPr lang="fr-FR" b="1" dirty="0" smtClean="0"/>
              <a:t> </a:t>
            </a:r>
          </a:p>
          <a:p>
            <a:r>
              <a:rPr lang="fr-FR" dirty="0"/>
              <a:t>[</a:t>
            </a:r>
            <a:r>
              <a:rPr lang="fr-FR" dirty="0" err="1" smtClean="0"/>
              <a:t>bievjɔʀism</a:t>
            </a:r>
            <a:r>
              <a:rPr lang="fr-FR" dirty="0" smtClean="0"/>
              <a:t>] / [</a:t>
            </a:r>
            <a:r>
              <a:rPr lang="fr-FR" dirty="0" err="1" smtClean="0"/>
              <a:t>beavjɔʀism</a:t>
            </a:r>
            <a:r>
              <a:rPr lang="fr-FR" dirty="0"/>
              <a:t>] </a:t>
            </a:r>
            <a:endParaRPr lang="fr-FR" dirty="0" smtClean="0"/>
          </a:p>
          <a:p>
            <a:r>
              <a:rPr lang="fr-FR" dirty="0" smtClean="0"/>
              <a:t>[</a:t>
            </a:r>
            <a:r>
              <a:rPr lang="fr-FR" dirty="0" err="1"/>
              <a:t>kɛswœʀk</a:t>
            </a:r>
            <a:r>
              <a:rPr lang="fr-FR" dirty="0"/>
              <a:t>] </a:t>
            </a:r>
            <a:r>
              <a:rPr lang="fr-FR" dirty="0" smtClean="0"/>
              <a:t>/ </a:t>
            </a:r>
            <a:r>
              <a:rPr lang="fr-FR" dirty="0"/>
              <a:t>[</a:t>
            </a:r>
            <a:r>
              <a:rPr lang="fr-FR" dirty="0" err="1"/>
              <a:t>keswœʀk</a:t>
            </a:r>
            <a:r>
              <a:rPr lang="fr-FR" dirty="0" smtClean="0"/>
              <a:t>]</a:t>
            </a:r>
          </a:p>
          <a:p>
            <a:r>
              <a:rPr lang="fr-FR" dirty="0"/>
              <a:t>[</a:t>
            </a:r>
            <a:r>
              <a:rPr lang="fr-FR" dirty="0" err="1"/>
              <a:t>pʀɔksemik</a:t>
            </a:r>
            <a:r>
              <a:rPr lang="fr-FR" dirty="0"/>
              <a:t>] </a:t>
            </a:r>
            <a:r>
              <a:rPr lang="fr-FR" dirty="0" smtClean="0"/>
              <a:t>/ [</a:t>
            </a:r>
            <a:r>
              <a:rPr lang="fr-FR" dirty="0" err="1"/>
              <a:t>pʀɔksemi</a:t>
            </a:r>
            <a:r>
              <a:rPr lang="fr-FR" dirty="0" smtClean="0"/>
              <a:t>]</a:t>
            </a:r>
          </a:p>
          <a:p>
            <a:r>
              <a:rPr lang="fr-FR" dirty="0" smtClean="0"/>
              <a:t>[</a:t>
            </a:r>
            <a:r>
              <a:rPr lang="fr-FR" dirty="0" err="1"/>
              <a:t>teɑte</a:t>
            </a:r>
            <a:r>
              <a:rPr lang="fr-FR" dirty="0"/>
              <a:t>] </a:t>
            </a:r>
            <a:r>
              <a:rPr lang="fr-FR" dirty="0" smtClean="0"/>
              <a:t>/ [</a:t>
            </a:r>
            <a:r>
              <a:rPr lang="fr-FR" dirty="0"/>
              <a:t>tat]</a:t>
            </a:r>
            <a:endParaRPr lang="en-US" dirty="0"/>
          </a:p>
        </p:txBody>
      </p:sp>
    </p:spTree>
    <p:extLst>
      <p:ext uri="{BB962C8B-B14F-4D97-AF65-F5344CB8AC3E}">
        <p14:creationId xmlns:p14="http://schemas.microsoft.com/office/powerpoint/2010/main" val="13089199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10</a:t>
            </a:r>
            <a:r>
              <a:rPr lang="fr-FR" dirty="0" smtClean="0"/>
              <a:t> </a:t>
            </a:r>
            <a:r>
              <a:rPr lang="fr-FR" dirty="0"/>
              <a:t>formes francisées</a:t>
            </a:r>
            <a:endParaRPr lang="en-US" dirty="0"/>
          </a:p>
        </p:txBody>
      </p:sp>
      <p:sp>
        <p:nvSpPr>
          <p:cNvPr id="3" name="Content Placeholder 2"/>
          <p:cNvSpPr>
            <a:spLocks noGrp="1"/>
          </p:cNvSpPr>
          <p:nvPr>
            <p:ph idx="1"/>
          </p:nvPr>
        </p:nvSpPr>
        <p:spPr/>
        <p:txBody>
          <a:bodyPr>
            <a:normAutofit fontScale="92500" lnSpcReduction="20000"/>
          </a:bodyPr>
          <a:lstStyle/>
          <a:p>
            <a:pPr algn="ctr"/>
            <a:r>
              <a:rPr lang="fr-FR" b="1" dirty="0" smtClean="0"/>
              <a:t>b</a:t>
            </a:r>
            <a:r>
              <a:rPr lang="fr-FR" b="1" dirty="0" smtClean="0">
                <a:solidFill>
                  <a:srgbClr val="FF0000"/>
                </a:solidFill>
              </a:rPr>
              <a:t>é</a:t>
            </a:r>
            <a:r>
              <a:rPr lang="fr-FR" b="1" dirty="0" smtClean="0"/>
              <a:t>haviorism</a:t>
            </a:r>
            <a:r>
              <a:rPr lang="fr-FR" b="1" dirty="0" smtClean="0">
                <a:solidFill>
                  <a:srgbClr val="FF0000"/>
                </a:solidFill>
              </a:rPr>
              <a:t>e</a:t>
            </a:r>
            <a:r>
              <a:rPr lang="fr-FR" dirty="0" smtClean="0"/>
              <a:t> [</a:t>
            </a:r>
            <a:r>
              <a:rPr lang="fr-FR" dirty="0" err="1" smtClean="0"/>
              <a:t>bievjɔʀism</a:t>
            </a:r>
            <a:r>
              <a:rPr lang="fr-FR" dirty="0"/>
              <a:t> </a:t>
            </a:r>
            <a:r>
              <a:rPr lang="fr-FR" dirty="0" smtClean="0"/>
              <a:t>; </a:t>
            </a:r>
            <a:r>
              <a:rPr lang="fr-FR" dirty="0" err="1"/>
              <a:t>beavjɔʀism</a:t>
            </a:r>
            <a:r>
              <a:rPr lang="fr-FR" dirty="0"/>
              <a:t>] </a:t>
            </a:r>
            <a:r>
              <a:rPr lang="fr-FR" dirty="0" smtClean="0"/>
              <a:t> &lt; </a:t>
            </a:r>
            <a:r>
              <a:rPr lang="fr-FR" dirty="0" err="1" smtClean="0"/>
              <a:t>behaviourism</a:t>
            </a:r>
            <a:endParaRPr lang="fr-FR" dirty="0" smtClean="0"/>
          </a:p>
          <a:p>
            <a:pPr algn="ctr"/>
            <a:r>
              <a:rPr lang="fr-FR" b="1" dirty="0"/>
              <a:t>d</a:t>
            </a:r>
            <a:r>
              <a:rPr lang="fr-FR" b="1" dirty="0">
                <a:solidFill>
                  <a:srgbClr val="FF0000"/>
                </a:solidFill>
              </a:rPr>
              <a:t>é</a:t>
            </a:r>
            <a:r>
              <a:rPr lang="fr-FR" b="1" dirty="0"/>
              <a:t>briefing [</a:t>
            </a:r>
            <a:r>
              <a:rPr lang="fr-FR" dirty="0" err="1"/>
              <a:t>debʀifiŋ</a:t>
            </a:r>
            <a:r>
              <a:rPr lang="fr-FR" dirty="0"/>
              <a:t>] </a:t>
            </a:r>
            <a:r>
              <a:rPr lang="fr-FR" dirty="0" smtClean="0"/>
              <a:t>&lt; </a:t>
            </a:r>
            <a:r>
              <a:rPr lang="fr-FR" i="1" dirty="0" err="1" smtClean="0"/>
              <a:t>debriefing</a:t>
            </a:r>
            <a:endParaRPr lang="fr-FR" b="1" dirty="0" smtClean="0"/>
          </a:p>
          <a:p>
            <a:pPr algn="ctr"/>
            <a:r>
              <a:rPr lang="fr-FR" b="1" dirty="0" smtClean="0"/>
              <a:t>hospitalism</a:t>
            </a:r>
            <a:r>
              <a:rPr lang="fr-FR" b="1" dirty="0" smtClean="0">
                <a:solidFill>
                  <a:srgbClr val="FF0000"/>
                </a:solidFill>
              </a:rPr>
              <a:t>e</a:t>
            </a:r>
            <a:r>
              <a:rPr lang="fr-FR" dirty="0" smtClean="0"/>
              <a:t> </a:t>
            </a:r>
            <a:r>
              <a:rPr lang="fr-FR" dirty="0"/>
              <a:t>[</a:t>
            </a:r>
            <a:r>
              <a:rPr lang="fr-FR" dirty="0" err="1"/>
              <a:t>ɔspitalism</a:t>
            </a:r>
            <a:r>
              <a:rPr lang="fr-FR" dirty="0"/>
              <a:t>] </a:t>
            </a:r>
            <a:r>
              <a:rPr lang="fr-FR" dirty="0" smtClean="0"/>
              <a:t>&lt; </a:t>
            </a:r>
            <a:r>
              <a:rPr lang="fr-FR" i="1" dirty="0" err="1" smtClean="0"/>
              <a:t>hospitalism</a:t>
            </a:r>
            <a:endParaRPr lang="fr-FR" i="1" dirty="0" smtClean="0"/>
          </a:p>
          <a:p>
            <a:pPr algn="ctr"/>
            <a:r>
              <a:rPr lang="fr-FR" b="1" dirty="0"/>
              <a:t>instrumentalism</a:t>
            </a:r>
            <a:r>
              <a:rPr lang="fr-FR" b="1" dirty="0">
                <a:solidFill>
                  <a:srgbClr val="FF0000"/>
                </a:solidFill>
              </a:rPr>
              <a:t>e</a:t>
            </a:r>
            <a:r>
              <a:rPr lang="fr-FR" dirty="0"/>
              <a:t> [</a:t>
            </a:r>
            <a:r>
              <a:rPr lang="fr-FR" dirty="0" err="1">
                <a:solidFill>
                  <a:srgbClr val="FF0000"/>
                </a:solidFill>
              </a:rPr>
              <a:t>ɛ̃</a:t>
            </a:r>
            <a:r>
              <a:rPr lang="fr-FR" dirty="0" err="1"/>
              <a:t>stʀymᾶtalism</a:t>
            </a:r>
            <a:r>
              <a:rPr lang="fr-FR" dirty="0"/>
              <a:t>] </a:t>
            </a:r>
            <a:r>
              <a:rPr lang="fr-FR" dirty="0" smtClean="0"/>
              <a:t>&lt; </a:t>
            </a:r>
            <a:r>
              <a:rPr lang="fr-FR" i="1" dirty="0" err="1" smtClean="0"/>
              <a:t>instrumentalism</a:t>
            </a:r>
            <a:endParaRPr lang="fr-FR" i="1" dirty="0" smtClean="0"/>
          </a:p>
          <a:p>
            <a:pPr algn="ctr"/>
            <a:r>
              <a:rPr lang="fr-FR" b="1" dirty="0"/>
              <a:t>narcoanalys</a:t>
            </a:r>
            <a:r>
              <a:rPr lang="fr-FR" b="1" dirty="0">
                <a:solidFill>
                  <a:srgbClr val="FF0000"/>
                </a:solidFill>
              </a:rPr>
              <a:t>e</a:t>
            </a:r>
            <a:r>
              <a:rPr lang="fr-FR" dirty="0"/>
              <a:t> [</a:t>
            </a:r>
            <a:r>
              <a:rPr lang="fr-FR" dirty="0" err="1"/>
              <a:t>naʀkoanaliz</a:t>
            </a:r>
            <a:r>
              <a:rPr lang="fr-FR" dirty="0"/>
              <a:t>] </a:t>
            </a:r>
            <a:r>
              <a:rPr lang="fr-FR" dirty="0" smtClean="0"/>
              <a:t>&lt; </a:t>
            </a:r>
            <a:r>
              <a:rPr lang="fr-FR" i="1" dirty="0" err="1" smtClean="0"/>
              <a:t>narcoanalysis</a:t>
            </a:r>
            <a:endParaRPr lang="fr-FR" i="1" dirty="0" smtClean="0"/>
          </a:p>
          <a:p>
            <a:pPr algn="ctr"/>
            <a:r>
              <a:rPr lang="fr-FR" b="1" dirty="0"/>
              <a:t>non-directif</a:t>
            </a:r>
            <a:r>
              <a:rPr lang="fr-FR" dirty="0"/>
              <a:t>,</a:t>
            </a:r>
            <a:r>
              <a:rPr lang="fr-FR" b="1" dirty="0"/>
              <a:t> ive</a:t>
            </a:r>
            <a:r>
              <a:rPr lang="fr-FR" dirty="0"/>
              <a:t> [</a:t>
            </a:r>
            <a:r>
              <a:rPr lang="fr-FR" dirty="0" err="1"/>
              <a:t>n</a:t>
            </a:r>
            <a:r>
              <a:rPr lang="fr-FR" dirty="0" err="1">
                <a:solidFill>
                  <a:srgbClr val="FF0000"/>
                </a:solidFill>
              </a:rPr>
              <a:t>ɔ̃</a:t>
            </a:r>
            <a:r>
              <a:rPr lang="fr-FR" dirty="0" err="1"/>
              <a:t>diʀɛktif</a:t>
            </a:r>
            <a:r>
              <a:rPr lang="fr-FR" dirty="0"/>
              <a:t>, iv] </a:t>
            </a:r>
            <a:r>
              <a:rPr lang="fr-FR" dirty="0" smtClean="0"/>
              <a:t>&lt; </a:t>
            </a:r>
            <a:r>
              <a:rPr lang="fr-FR" i="1" dirty="0" err="1" smtClean="0"/>
              <a:t>nondirective</a:t>
            </a:r>
            <a:endParaRPr lang="fr-FR" i="1" dirty="0" smtClean="0"/>
          </a:p>
          <a:p>
            <a:pPr algn="ctr"/>
            <a:r>
              <a:rPr lang="fr-FR" b="1" dirty="0"/>
              <a:t>pancosmism</a:t>
            </a:r>
            <a:r>
              <a:rPr lang="fr-FR" b="1" dirty="0">
                <a:solidFill>
                  <a:srgbClr val="FF0000"/>
                </a:solidFill>
              </a:rPr>
              <a:t>e</a:t>
            </a:r>
            <a:r>
              <a:rPr lang="fr-FR" dirty="0"/>
              <a:t> [</a:t>
            </a:r>
            <a:r>
              <a:rPr lang="fr-FR" dirty="0" err="1"/>
              <a:t>p</a:t>
            </a:r>
            <a:r>
              <a:rPr lang="fr-FR" dirty="0" err="1">
                <a:solidFill>
                  <a:srgbClr val="FF0000"/>
                </a:solidFill>
              </a:rPr>
              <a:t>ᾶ</a:t>
            </a:r>
            <a:r>
              <a:rPr lang="fr-FR" dirty="0" err="1"/>
              <a:t>kɔsmism</a:t>
            </a:r>
            <a:r>
              <a:rPr lang="fr-FR" dirty="0"/>
              <a:t>] </a:t>
            </a:r>
            <a:r>
              <a:rPr lang="fr-FR" dirty="0" smtClean="0"/>
              <a:t>&lt; </a:t>
            </a:r>
            <a:r>
              <a:rPr lang="fr-FR" i="1" dirty="0" err="1" smtClean="0"/>
              <a:t>pancosmism</a:t>
            </a:r>
            <a:endParaRPr lang="fr-FR" i="1" dirty="0" smtClean="0"/>
          </a:p>
          <a:p>
            <a:pPr algn="ctr"/>
            <a:r>
              <a:rPr lang="fr-FR" b="1" dirty="0"/>
              <a:t>prox</a:t>
            </a:r>
            <a:r>
              <a:rPr lang="fr-FR" b="1" dirty="0">
                <a:solidFill>
                  <a:srgbClr val="FF0000"/>
                </a:solidFill>
              </a:rPr>
              <a:t>é</a:t>
            </a:r>
            <a:r>
              <a:rPr lang="fr-FR" b="1" dirty="0"/>
              <a:t>mi</a:t>
            </a:r>
            <a:r>
              <a:rPr lang="fr-FR" b="1" dirty="0">
                <a:solidFill>
                  <a:srgbClr val="FF0000"/>
                </a:solidFill>
              </a:rPr>
              <a:t>que</a:t>
            </a:r>
            <a:r>
              <a:rPr lang="fr-FR" dirty="0"/>
              <a:t> [</a:t>
            </a:r>
            <a:r>
              <a:rPr lang="fr-FR" dirty="0" err="1"/>
              <a:t>pʀɔksemik</a:t>
            </a:r>
            <a:r>
              <a:rPr lang="fr-FR" dirty="0"/>
              <a:t>] </a:t>
            </a:r>
            <a:r>
              <a:rPr lang="fr-FR" dirty="0" smtClean="0"/>
              <a:t>&lt; </a:t>
            </a:r>
            <a:r>
              <a:rPr lang="fr-FR" i="1" dirty="0" err="1" smtClean="0"/>
              <a:t>proxemics</a:t>
            </a:r>
            <a:endParaRPr lang="fr-FR" i="1" dirty="0" smtClean="0"/>
          </a:p>
          <a:p>
            <a:pPr algn="ctr"/>
            <a:r>
              <a:rPr lang="fr-FR" b="1" dirty="0"/>
              <a:t>sociodram</a:t>
            </a:r>
            <a:r>
              <a:rPr lang="fr-FR" b="1" dirty="0">
                <a:solidFill>
                  <a:srgbClr val="FF0000"/>
                </a:solidFill>
              </a:rPr>
              <a:t>e</a:t>
            </a:r>
            <a:r>
              <a:rPr lang="fr-FR" dirty="0">
                <a:solidFill>
                  <a:srgbClr val="FF0000"/>
                </a:solidFill>
              </a:rPr>
              <a:t> </a:t>
            </a:r>
            <a:r>
              <a:rPr lang="fr-FR" dirty="0"/>
              <a:t>[</a:t>
            </a:r>
            <a:r>
              <a:rPr lang="fr-FR" dirty="0" err="1"/>
              <a:t>sɔsjodʀam</a:t>
            </a:r>
            <a:r>
              <a:rPr lang="fr-FR" dirty="0"/>
              <a:t>] </a:t>
            </a:r>
            <a:r>
              <a:rPr lang="fr-FR" dirty="0" smtClean="0"/>
              <a:t>&lt; </a:t>
            </a:r>
            <a:r>
              <a:rPr lang="fr-FR" i="1" dirty="0" err="1" smtClean="0"/>
              <a:t>sociodrama</a:t>
            </a:r>
            <a:endParaRPr lang="fr-FR" i="1" dirty="0" smtClean="0"/>
          </a:p>
          <a:p>
            <a:pPr algn="ctr"/>
            <a:r>
              <a:rPr lang="fr-FR" b="1" dirty="0"/>
              <a:t>syst</a:t>
            </a:r>
            <a:r>
              <a:rPr lang="fr-FR" b="1" dirty="0">
                <a:solidFill>
                  <a:srgbClr val="FF0000"/>
                </a:solidFill>
              </a:rPr>
              <a:t>é</a:t>
            </a:r>
            <a:r>
              <a:rPr lang="fr-FR" b="1" dirty="0"/>
              <a:t>mi</a:t>
            </a:r>
            <a:r>
              <a:rPr lang="fr-FR" b="1" dirty="0">
                <a:solidFill>
                  <a:srgbClr val="FF0000"/>
                </a:solidFill>
              </a:rPr>
              <a:t>que</a:t>
            </a:r>
            <a:r>
              <a:rPr lang="fr-FR" dirty="0"/>
              <a:t> [</a:t>
            </a:r>
            <a:r>
              <a:rPr lang="fr-FR" dirty="0" err="1"/>
              <a:t>sistemik</a:t>
            </a:r>
            <a:r>
              <a:rPr lang="fr-FR" dirty="0"/>
              <a:t>] </a:t>
            </a:r>
            <a:r>
              <a:rPr lang="fr-FR" dirty="0" smtClean="0"/>
              <a:t>&lt; </a:t>
            </a:r>
            <a:r>
              <a:rPr lang="fr-FR" i="1" dirty="0" err="1" smtClean="0"/>
              <a:t>systemic</a:t>
            </a:r>
            <a:endParaRPr lang="en-US" dirty="0"/>
          </a:p>
        </p:txBody>
      </p:sp>
    </p:spTree>
    <p:extLst>
      <p:ext uri="{BB962C8B-B14F-4D97-AF65-F5344CB8AC3E}">
        <p14:creationId xmlns:p14="http://schemas.microsoft.com/office/powerpoint/2010/main" val="3521691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sz="4000" b="1" dirty="0"/>
              <a:t>15 </a:t>
            </a:r>
            <a:r>
              <a:rPr lang="fr-FR" sz="4000" b="1" dirty="0"/>
              <a:t>unités à plusieurs sens</a:t>
            </a:r>
            <a:r>
              <a:rPr lang="fr-FR" sz="4000" dirty="0"/>
              <a:t>: </a:t>
            </a:r>
            <a:r>
              <a:rPr lang="fr-FR" sz="2900" i="1" dirty="0" smtClean="0"/>
              <a:t>associationnisme</a:t>
            </a:r>
            <a:r>
              <a:rPr lang="fr-FR" sz="2900" i="1" dirty="0"/>
              <a:t>, bioénergie, débriefing, factuel, guidance, hypnotisme, hospitalisme, </a:t>
            </a:r>
            <a:r>
              <a:rPr lang="fr-FR" sz="2900" i="1" dirty="0" err="1"/>
              <a:t>incentive</a:t>
            </a:r>
            <a:r>
              <a:rPr lang="fr-FR" sz="2900" i="1" dirty="0"/>
              <a:t>, instrumentalisme, lévitation, percipient, psychodrame, systémique, test, training </a:t>
            </a:r>
            <a:endParaRPr lang="en-US" sz="2900" dirty="0"/>
          </a:p>
        </p:txBody>
      </p:sp>
      <p:sp>
        <p:nvSpPr>
          <p:cNvPr id="3" name="Content Placeholder 2"/>
          <p:cNvSpPr>
            <a:spLocks noGrp="1"/>
          </p:cNvSpPr>
          <p:nvPr>
            <p:ph sz="half" idx="1"/>
          </p:nvPr>
        </p:nvSpPr>
        <p:spPr/>
        <p:txBody>
          <a:bodyPr>
            <a:normAutofit fontScale="62500" lnSpcReduction="20000"/>
          </a:bodyPr>
          <a:lstStyle/>
          <a:p>
            <a:pPr algn="ctr"/>
            <a:r>
              <a:rPr lang="fr-FR" b="1" dirty="0"/>
              <a:t>percipient</a:t>
            </a:r>
            <a:r>
              <a:rPr lang="fr-FR" dirty="0"/>
              <a:t> </a:t>
            </a:r>
            <a:r>
              <a:rPr lang="mk-MK" dirty="0"/>
              <a:t>: 2</a:t>
            </a:r>
            <a:r>
              <a:rPr lang="en-US" dirty="0"/>
              <a:t> </a:t>
            </a:r>
            <a:r>
              <a:rPr lang="fr-FR" dirty="0"/>
              <a:t>sens </a:t>
            </a:r>
          </a:p>
          <a:p>
            <a:endParaRPr lang="fr-FR" dirty="0" smtClean="0"/>
          </a:p>
          <a:p>
            <a:endParaRPr lang="fr-FR" dirty="0"/>
          </a:p>
          <a:p>
            <a:pPr algn="just"/>
            <a:r>
              <a:rPr lang="fr-FR" dirty="0"/>
              <a:t>1. Philosophie. Sujet de la perception (DADG). </a:t>
            </a:r>
          </a:p>
          <a:p>
            <a:pPr marL="0" indent="0" algn="just">
              <a:buNone/>
            </a:pPr>
            <a:endParaRPr lang="fr-FR" dirty="0"/>
          </a:p>
          <a:p>
            <a:pPr algn="just"/>
            <a:r>
              <a:rPr lang="fr-FR" dirty="0"/>
              <a:t>2. Psychologie. ...le sujet qui « perçoit », qui reçoit la pensée émise par un autre sujet lors d'une expérience de télépathie (GDT).</a:t>
            </a:r>
            <a:endParaRPr lang="en-US" dirty="0"/>
          </a:p>
          <a:p>
            <a:endParaRPr lang="en-US" dirty="0"/>
          </a:p>
        </p:txBody>
      </p:sp>
      <p:sp>
        <p:nvSpPr>
          <p:cNvPr id="4" name="Content Placeholder 3"/>
          <p:cNvSpPr>
            <a:spLocks noGrp="1"/>
          </p:cNvSpPr>
          <p:nvPr>
            <p:ph sz="half" idx="2"/>
          </p:nvPr>
        </p:nvSpPr>
        <p:spPr/>
        <p:txBody>
          <a:bodyPr>
            <a:normAutofit fontScale="62500" lnSpcReduction="20000"/>
          </a:bodyPr>
          <a:lstStyle/>
          <a:p>
            <a:pPr algn="ctr"/>
            <a:r>
              <a:rPr lang="fr-FR" b="1" dirty="0"/>
              <a:t>systémique</a:t>
            </a:r>
            <a:r>
              <a:rPr lang="fr-FR" dirty="0"/>
              <a:t> </a:t>
            </a:r>
            <a:r>
              <a:rPr lang="mk-MK" dirty="0"/>
              <a:t>: </a:t>
            </a:r>
            <a:r>
              <a:rPr lang="en-US" dirty="0"/>
              <a:t>4 </a:t>
            </a:r>
            <a:r>
              <a:rPr lang="fr-FR" dirty="0" smtClean="0"/>
              <a:t>sens</a:t>
            </a:r>
          </a:p>
          <a:p>
            <a:r>
              <a:rPr lang="fr-FR" dirty="0" smtClean="0"/>
              <a:t> </a:t>
            </a:r>
          </a:p>
          <a:p>
            <a:r>
              <a:rPr lang="fr-FR" dirty="0" smtClean="0"/>
              <a:t>1</a:t>
            </a:r>
            <a:r>
              <a:rPr lang="fr-FR" dirty="0"/>
              <a:t>. Didactique, Logique. adj. Qui se rapporte ou affecte un système dans son ensemble (PR)</a:t>
            </a:r>
          </a:p>
          <a:p>
            <a:r>
              <a:rPr lang="fr-FR" dirty="0"/>
              <a:t>2. n. f. Théorie qui considère que tous les savoirs organisés, notamment en sciences humaines, sont susceptibles d'être reliés entre eux de telle sorte qu'ils constitueraient un ensemble cohérent (LA)</a:t>
            </a:r>
          </a:p>
          <a:p>
            <a:r>
              <a:rPr lang="fr-FR" dirty="0"/>
              <a:t>3. Biologie, médecine. Relatif à la circulation sanguine générale (PR)</a:t>
            </a:r>
          </a:p>
          <a:p>
            <a:r>
              <a:rPr lang="fr-FR" dirty="0"/>
              <a:t>4. Psychiatrie. Qui se rapporte à un système (TM), Les systèmes étant considérés comme un ensemble d’éléments en interaction mutuelle. Ce terme est utilisé en thérapie familiale</a:t>
            </a:r>
          </a:p>
          <a:p>
            <a:r>
              <a:rPr lang="fr-FR" dirty="0"/>
              <a:t>4. Se dit de produits phytosanitaires véhiculés par la sève et qui agissent au niveau de tous les organes de la plante (PL</a:t>
            </a:r>
            <a:r>
              <a:rPr lang="fr-FR" dirty="0" smtClean="0"/>
              <a:t>).</a:t>
            </a:r>
            <a:endParaRPr lang="en-US" dirty="0"/>
          </a:p>
        </p:txBody>
      </p:sp>
    </p:spTree>
    <p:extLst>
      <p:ext uri="{BB962C8B-B14F-4D97-AF65-F5344CB8AC3E}">
        <p14:creationId xmlns:p14="http://schemas.microsoft.com/office/powerpoint/2010/main" val="956041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a:t>INTRODUCTION</a:t>
            </a:r>
            <a:endParaRPr lang="en-US" dirty="0"/>
          </a:p>
        </p:txBody>
      </p:sp>
      <p:sp>
        <p:nvSpPr>
          <p:cNvPr id="3" name="Content Placeholder 2"/>
          <p:cNvSpPr>
            <a:spLocks noGrp="1"/>
          </p:cNvSpPr>
          <p:nvPr>
            <p:ph idx="1"/>
          </p:nvPr>
        </p:nvSpPr>
        <p:spPr/>
        <p:txBody>
          <a:bodyPr>
            <a:normAutofit fontScale="62500" lnSpcReduction="20000"/>
          </a:bodyPr>
          <a:lstStyle/>
          <a:p>
            <a:r>
              <a:rPr lang="fr-FR" dirty="0"/>
              <a:t>Le développement des contacts et des relations économiques entre la France, les États-Unis et les autres pays francophones a fait pénétrer des emprunts lexicaux anglais en français après la Seconde Guerre mondiale. </a:t>
            </a:r>
            <a:r>
              <a:rPr lang="fr-FR" dirty="0" smtClean="0"/>
              <a:t>Ce </a:t>
            </a:r>
            <a:r>
              <a:rPr lang="fr-FR" dirty="0"/>
              <a:t>travail fait partie de notre projet « Les emprunts lexicaux anglais dans la langue française de 1945 à 2005 (aspect linguistique et socioculturel)» (</a:t>
            </a:r>
            <a:r>
              <a:rPr lang="en-GB" dirty="0" err="1"/>
              <a:t>Николовски</a:t>
            </a:r>
            <a:r>
              <a:rPr lang="fr-FR" dirty="0"/>
              <a:t> 2012) qui est divisé en 6 domaines: Sciences humaines, sciences juridiques, politiques </a:t>
            </a:r>
            <a:r>
              <a:rPr lang="fr-FR"/>
              <a:t>et </a:t>
            </a:r>
            <a:r>
              <a:rPr lang="fr-FR" smtClean="0"/>
              <a:t>économiques; </a:t>
            </a:r>
            <a:r>
              <a:rPr lang="fr-FR" dirty="0"/>
              <a:t>Sciences </a:t>
            </a:r>
            <a:r>
              <a:rPr lang="fr-FR"/>
              <a:t>et </a:t>
            </a:r>
            <a:r>
              <a:rPr lang="fr-FR" smtClean="0"/>
              <a:t>techniques; Arts; </a:t>
            </a:r>
            <a:r>
              <a:rPr lang="fr-FR"/>
              <a:t>Vie </a:t>
            </a:r>
            <a:r>
              <a:rPr lang="fr-FR" smtClean="0"/>
              <a:t>quotidienne; </a:t>
            </a:r>
            <a:r>
              <a:rPr lang="fr-FR" dirty="0"/>
              <a:t>Sport et loisirs et Divers. Cette division s’inspire de l'exemple de Jean Tournier qui dans son œuvre </a:t>
            </a:r>
            <a:r>
              <a:rPr lang="fr-FR" i="1" dirty="0"/>
              <a:t>Les mots anglais du français</a:t>
            </a:r>
            <a:r>
              <a:rPr lang="fr-FR" dirty="0"/>
              <a:t> (Tournier 1998) fait une classification des anglicismes par « champs lexicaux », autrement dit par « centres d'intérêt » (Tournier 1998 : 7). La division de Tournier est faite sur l'examen des éléments culturels analyses par Lévi-Strauss, Sapir, Whorf, </a:t>
            </a:r>
            <a:r>
              <a:rPr lang="fr-FR" dirty="0" err="1"/>
              <a:t>Mounin</a:t>
            </a:r>
            <a:r>
              <a:rPr lang="fr-FR" dirty="0"/>
              <a:t>, Benveniste, etc. Cette division repose largement aussi sur les travaux de l'anthropologue américain Edward T. Hall qui dans son livre </a:t>
            </a:r>
            <a:r>
              <a:rPr lang="fr-FR" i="1" dirty="0"/>
              <a:t>Le langage silencieux </a:t>
            </a:r>
            <a:r>
              <a:rPr lang="fr-FR" dirty="0"/>
              <a:t>(</a:t>
            </a:r>
            <a:r>
              <a:rPr lang="fr-FR" i="1" dirty="0"/>
              <a:t>The </a:t>
            </a:r>
            <a:r>
              <a:rPr lang="fr-FR" i="1" dirty="0" err="1"/>
              <a:t>Silent</a:t>
            </a:r>
            <a:r>
              <a:rPr lang="fr-FR" i="1" dirty="0"/>
              <a:t> </a:t>
            </a:r>
            <a:r>
              <a:rPr lang="fr-FR" i="1" dirty="0" err="1"/>
              <a:t>Language</a:t>
            </a:r>
            <a:r>
              <a:rPr lang="fr-FR" dirty="0"/>
              <a:t>) dédié à la culture, présente une carte de la culture (</a:t>
            </a:r>
            <a:r>
              <a:rPr lang="fr-FR" dirty="0" err="1"/>
              <a:t>map</a:t>
            </a:r>
            <a:r>
              <a:rPr lang="fr-FR" dirty="0"/>
              <a:t> of culture) où elle est divisée en 100 sections qui décrivent ses sous-domaines. Tournier représente la même carte dans son livre </a:t>
            </a:r>
            <a:r>
              <a:rPr lang="fr-FR" i="1" dirty="0"/>
              <a:t>Introduction descriptive à la </a:t>
            </a:r>
            <a:r>
              <a:rPr lang="fr-FR" i="1" dirty="0" err="1"/>
              <a:t>lexicogénétique</a:t>
            </a:r>
            <a:r>
              <a:rPr lang="fr-FR" i="1" dirty="0"/>
              <a:t> de l’anglais contemporain</a:t>
            </a:r>
            <a:r>
              <a:rPr lang="fr-FR" dirty="0"/>
              <a:t> (Tournier 2007 : 410). Avec la division en 6 domaines, il essaie d’englober tous les emprunts lexicaux anglais. </a:t>
            </a:r>
            <a:endParaRPr lang="en-US" dirty="0"/>
          </a:p>
          <a:p>
            <a:r>
              <a:rPr lang="fr-FR" dirty="0"/>
              <a:t>Notre domaine </a:t>
            </a:r>
            <a:r>
              <a:rPr lang="fr-FR" i="1" dirty="0"/>
              <a:t>Économie</a:t>
            </a:r>
            <a:r>
              <a:rPr lang="fr-FR" dirty="0"/>
              <a:t> fait partie de la première section </a:t>
            </a:r>
            <a:r>
              <a:rPr lang="fr-FR" i="1" dirty="0"/>
              <a:t>Sciences humaines, sciences juridiques, politiques et économiques</a:t>
            </a:r>
            <a:r>
              <a:rPr lang="fr-FR" dirty="0"/>
              <a:t> où nous ferons une analyse des emprunts lexicaux anglais et présenterons leur état graphique, phonologique, grammaticale et sémantique, ainsi que leur degré d'adaptation. </a:t>
            </a:r>
            <a:endParaRPr lang="en-US" dirty="0"/>
          </a:p>
        </p:txBody>
      </p:sp>
    </p:spTree>
    <p:extLst>
      <p:ext uri="{BB962C8B-B14F-4D97-AF65-F5344CB8AC3E}">
        <p14:creationId xmlns:p14="http://schemas.microsoft.com/office/powerpoint/2010/main" val="25691877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sz="3200" dirty="0" smtClean="0"/>
              <a:t>JORF-</a:t>
            </a:r>
            <a:r>
              <a:rPr lang="en-US" sz="3200" dirty="0" smtClean="0"/>
              <a:t>5</a:t>
            </a:r>
            <a:r>
              <a:rPr lang="fr-FR" sz="3200" dirty="0" smtClean="0"/>
              <a:t> / GDT-</a:t>
            </a:r>
            <a:r>
              <a:rPr lang="en-US" sz="3200" dirty="0" smtClean="0">
                <a:solidFill>
                  <a:schemeClr val="tx1"/>
                </a:solidFill>
              </a:rPr>
              <a:t>18 </a:t>
            </a:r>
            <a:r>
              <a:rPr lang="fr-FR" sz="3200" dirty="0" smtClean="0"/>
              <a:t>unités (PP) </a:t>
            </a:r>
            <a:endParaRPr lang="en-US" sz="3200" dirty="0">
              <a:solidFill>
                <a:srgbClr val="FF0000"/>
              </a:solidFill>
            </a:endParaRPr>
          </a:p>
        </p:txBody>
      </p:sp>
      <p:sp>
        <p:nvSpPr>
          <p:cNvPr id="3" name="Content Placeholder 2"/>
          <p:cNvSpPr>
            <a:spLocks noGrp="1"/>
          </p:cNvSpPr>
          <p:nvPr>
            <p:ph idx="1"/>
          </p:nvPr>
        </p:nvSpPr>
        <p:spPr/>
        <p:txBody>
          <a:bodyPr numCol="3">
            <a:normAutofit fontScale="25000" lnSpcReduction="20000"/>
          </a:bodyPr>
          <a:lstStyle/>
          <a:p>
            <a:pPr algn="ctr"/>
            <a:r>
              <a:rPr lang="fr-FR" sz="8000" b="1" dirty="0" smtClean="0"/>
              <a:t>JORF: </a:t>
            </a:r>
            <a:r>
              <a:rPr lang="en-US" sz="8000" b="1" dirty="0"/>
              <a:t>5</a:t>
            </a:r>
            <a:endParaRPr lang="fr-FR" sz="8000" b="1" dirty="0" smtClean="0"/>
          </a:p>
          <a:p>
            <a:pPr algn="ctr"/>
            <a:endParaRPr lang="fr-FR" sz="5100" b="1" dirty="0"/>
          </a:p>
          <a:p>
            <a:pPr algn="ctr"/>
            <a:r>
              <a:rPr lang="fr-FR" sz="8000" b="1" dirty="0" err="1" smtClean="0"/>
              <a:t>burn-out</a:t>
            </a:r>
            <a:r>
              <a:rPr lang="fr-FR" sz="8000" b="1" dirty="0" smtClean="0"/>
              <a:t> / </a:t>
            </a:r>
            <a:r>
              <a:rPr lang="en-US" sz="8000" dirty="0"/>
              <a:t>syndrome </a:t>
            </a:r>
            <a:r>
              <a:rPr lang="en-US" sz="8000" dirty="0" err="1"/>
              <a:t>d'épuisement</a:t>
            </a:r>
            <a:r>
              <a:rPr lang="en-US" sz="8000" dirty="0"/>
              <a:t> </a:t>
            </a:r>
            <a:r>
              <a:rPr lang="en-US" sz="8000" dirty="0" err="1" smtClean="0"/>
              <a:t>professionnel</a:t>
            </a:r>
            <a:r>
              <a:rPr lang="en-US" sz="8000" dirty="0" smtClean="0"/>
              <a:t> (24.10.2012)</a:t>
            </a:r>
          </a:p>
          <a:p>
            <a:pPr algn="ctr" fontAlgn="base"/>
            <a:r>
              <a:rPr lang="fr-FR" sz="8000" b="1" dirty="0"/>
              <a:t>coping </a:t>
            </a:r>
            <a:r>
              <a:rPr lang="fr-FR" sz="8000" b="1" dirty="0" smtClean="0"/>
              <a:t>/ </a:t>
            </a:r>
            <a:r>
              <a:rPr lang="fr-FR" sz="8000" dirty="0" smtClean="0"/>
              <a:t>faire-face (06.04.2016)</a:t>
            </a:r>
          </a:p>
          <a:p>
            <a:pPr algn="ctr"/>
            <a:r>
              <a:rPr lang="fr-FR" sz="8000" b="1" dirty="0" smtClean="0"/>
              <a:t>guidance</a:t>
            </a:r>
            <a:r>
              <a:rPr lang="fr-FR" sz="8000" dirty="0" smtClean="0"/>
              <a:t> / </a:t>
            </a:r>
            <a:r>
              <a:rPr lang="fr-FR" sz="8000" i="1" dirty="0" smtClean="0"/>
              <a:t>guidance</a:t>
            </a:r>
            <a:r>
              <a:rPr lang="fr-FR" sz="8000" dirty="0" smtClean="0"/>
              <a:t> (6.09.2008)</a:t>
            </a:r>
          </a:p>
          <a:p>
            <a:pPr algn="ctr"/>
            <a:r>
              <a:rPr lang="fr-FR" sz="8000" b="1" dirty="0" err="1"/>
              <a:t>incentive</a:t>
            </a:r>
            <a:r>
              <a:rPr lang="fr-FR" sz="8000" dirty="0"/>
              <a:t> </a:t>
            </a:r>
            <a:r>
              <a:rPr lang="fr-FR" sz="8000" dirty="0" smtClean="0"/>
              <a:t>/ </a:t>
            </a:r>
            <a:r>
              <a:rPr lang="fr-FR" sz="8000" i="1" dirty="0"/>
              <a:t>voyage </a:t>
            </a:r>
            <a:r>
              <a:rPr lang="fr-FR" sz="8000" i="1" dirty="0" smtClean="0"/>
              <a:t>de stimulation </a:t>
            </a:r>
            <a:r>
              <a:rPr lang="fr-FR" sz="8000" dirty="0" smtClean="0"/>
              <a:t>(22.09.2000)</a:t>
            </a:r>
          </a:p>
          <a:p>
            <a:pPr algn="ctr"/>
            <a:r>
              <a:rPr lang="fr-FR" sz="8000" b="1" dirty="0" err="1"/>
              <a:t>mobbing</a:t>
            </a:r>
            <a:r>
              <a:rPr lang="fr-FR" sz="8000" dirty="0"/>
              <a:t> </a:t>
            </a:r>
            <a:r>
              <a:rPr lang="fr-FR" sz="8000" dirty="0" smtClean="0"/>
              <a:t>/ </a:t>
            </a:r>
            <a:r>
              <a:rPr lang="fr-FR" sz="8000" i="1" dirty="0"/>
              <a:t>harcèlement</a:t>
            </a:r>
            <a:r>
              <a:rPr lang="fr-FR" sz="8000" dirty="0"/>
              <a:t>, n. m. </a:t>
            </a:r>
            <a:r>
              <a:rPr lang="fr-FR" sz="8000" dirty="0" smtClean="0"/>
              <a:t>(28.07.2001)</a:t>
            </a:r>
          </a:p>
          <a:p>
            <a:endParaRPr lang="fr-FR" b="1" dirty="0" smtClean="0"/>
          </a:p>
          <a:p>
            <a:endParaRPr lang="fr-FR" b="1" dirty="0"/>
          </a:p>
          <a:p>
            <a:endParaRPr lang="fr-FR" b="1" dirty="0" smtClean="0"/>
          </a:p>
          <a:p>
            <a:endParaRPr lang="fr-FR" b="1" dirty="0"/>
          </a:p>
          <a:p>
            <a:endParaRPr lang="fr-FR" b="1" dirty="0" smtClean="0"/>
          </a:p>
          <a:p>
            <a:pPr algn="ctr"/>
            <a:r>
              <a:rPr lang="fr-FR" sz="8000" b="1" dirty="0" smtClean="0"/>
              <a:t>GDT</a:t>
            </a:r>
            <a:r>
              <a:rPr lang="fr-FR" sz="8000" b="1" dirty="0"/>
              <a:t>: </a:t>
            </a:r>
            <a:r>
              <a:rPr lang="en-US" sz="8000" b="1" dirty="0"/>
              <a:t>5 /18 </a:t>
            </a:r>
            <a:r>
              <a:rPr lang="fr-FR" sz="8000" b="1" dirty="0" smtClean="0"/>
              <a:t>unités</a:t>
            </a:r>
          </a:p>
          <a:p>
            <a:r>
              <a:rPr lang="fr-FR" sz="5600" b="1" dirty="0" smtClean="0"/>
              <a:t>borderline </a:t>
            </a:r>
            <a:r>
              <a:rPr lang="fr-FR" sz="5600" b="1" dirty="0"/>
              <a:t>/ </a:t>
            </a:r>
            <a:r>
              <a:rPr lang="fr-FR" sz="5600" dirty="0"/>
              <a:t>état limite, trouble de la personnalité limite, TPL, personnalité limite</a:t>
            </a:r>
          </a:p>
          <a:p>
            <a:r>
              <a:rPr lang="fr-FR" sz="5600" b="1" dirty="0"/>
              <a:t>bore-out</a:t>
            </a:r>
            <a:r>
              <a:rPr lang="fr-FR" sz="5600" dirty="0"/>
              <a:t> / syndrome d'épuisement professionnel par l'ennui, syndrome de l'ennui au travail, épuisement professionnel par l'ennui</a:t>
            </a:r>
          </a:p>
          <a:p>
            <a:r>
              <a:rPr lang="en-US" sz="5600" b="1" dirty="0"/>
              <a:t>breakdown </a:t>
            </a:r>
            <a:r>
              <a:rPr lang="fr-FR" sz="5600" dirty="0"/>
              <a:t>/ </a:t>
            </a:r>
            <a:r>
              <a:rPr lang="en-US" sz="5600" dirty="0" err="1"/>
              <a:t>dépression</a:t>
            </a:r>
            <a:r>
              <a:rPr lang="en-US" sz="5600" dirty="0"/>
              <a:t> </a:t>
            </a:r>
            <a:r>
              <a:rPr lang="en-US" sz="5600" dirty="0" err="1"/>
              <a:t>nerveuse</a:t>
            </a:r>
            <a:endParaRPr lang="en-US" sz="5600" dirty="0"/>
          </a:p>
          <a:p>
            <a:r>
              <a:rPr lang="fr-FR" sz="5600" b="1" dirty="0" err="1"/>
              <a:t>burn-out</a:t>
            </a:r>
            <a:r>
              <a:rPr lang="fr-FR" sz="5600" b="1" dirty="0"/>
              <a:t>/ </a:t>
            </a:r>
            <a:r>
              <a:rPr lang="en-US" sz="5600" dirty="0"/>
              <a:t>syndrome </a:t>
            </a:r>
            <a:r>
              <a:rPr lang="en-US" sz="5600" dirty="0" err="1"/>
              <a:t>d'épuisement</a:t>
            </a:r>
            <a:r>
              <a:rPr lang="en-US" sz="5600" dirty="0"/>
              <a:t> </a:t>
            </a:r>
            <a:r>
              <a:rPr lang="en-US" sz="5600" dirty="0" err="1"/>
              <a:t>professionnel</a:t>
            </a:r>
            <a:r>
              <a:rPr lang="en-US" sz="5600" dirty="0"/>
              <a:t>, </a:t>
            </a:r>
            <a:r>
              <a:rPr lang="en-US" sz="5600" dirty="0" err="1"/>
              <a:t>épuisement</a:t>
            </a:r>
            <a:r>
              <a:rPr lang="en-US" sz="5600" dirty="0"/>
              <a:t> </a:t>
            </a:r>
            <a:r>
              <a:rPr lang="en-US" sz="5600" dirty="0" err="1"/>
              <a:t>professionnel</a:t>
            </a:r>
            <a:r>
              <a:rPr lang="en-US" sz="5600" dirty="0"/>
              <a:t>  </a:t>
            </a:r>
          </a:p>
          <a:p>
            <a:r>
              <a:rPr lang="fr-FR" sz="5600" b="1" dirty="0"/>
              <a:t>case-work</a:t>
            </a:r>
            <a:r>
              <a:rPr lang="fr-FR" sz="5600" dirty="0"/>
              <a:t>  / </a:t>
            </a:r>
            <a:r>
              <a:rPr lang="en-US" sz="5600" dirty="0" err="1"/>
              <a:t>étude</a:t>
            </a:r>
            <a:r>
              <a:rPr lang="en-US" sz="5600" dirty="0"/>
              <a:t> sur pieces, </a:t>
            </a:r>
            <a:r>
              <a:rPr lang="en-US" sz="5600" dirty="0" err="1"/>
              <a:t>étude</a:t>
            </a:r>
            <a:r>
              <a:rPr lang="en-US" sz="5600" dirty="0"/>
              <a:t> sur dossiers</a:t>
            </a:r>
          </a:p>
          <a:p>
            <a:r>
              <a:rPr lang="fr-FR" sz="5600" b="1" dirty="0" err="1"/>
              <a:t>coming</a:t>
            </a:r>
            <a:r>
              <a:rPr lang="fr-FR" sz="5600" b="1" dirty="0"/>
              <a:t> out </a:t>
            </a:r>
            <a:r>
              <a:rPr lang="en-US" sz="5600" dirty="0"/>
              <a:t>/ </a:t>
            </a:r>
            <a:r>
              <a:rPr lang="fr-FR" sz="5600" dirty="0"/>
              <a:t>affirmation de son identité sexuelle</a:t>
            </a:r>
          </a:p>
          <a:p>
            <a:r>
              <a:rPr lang="fr-FR" sz="5600" b="1" dirty="0"/>
              <a:t>coping</a:t>
            </a:r>
            <a:r>
              <a:rPr lang="fr-FR" sz="5600" dirty="0"/>
              <a:t> / </a:t>
            </a:r>
            <a:r>
              <a:rPr lang="fr-FR" sz="5600" i="1" dirty="0"/>
              <a:t>adaptation</a:t>
            </a:r>
            <a:r>
              <a:rPr lang="fr-FR" sz="5600" dirty="0"/>
              <a:t>, </a:t>
            </a:r>
            <a:r>
              <a:rPr lang="fr-FR" sz="5600" i="1" dirty="0"/>
              <a:t>ajustement</a:t>
            </a:r>
            <a:r>
              <a:rPr lang="fr-FR" sz="5600" dirty="0"/>
              <a:t> </a:t>
            </a:r>
          </a:p>
          <a:p>
            <a:r>
              <a:rPr lang="fr-FR" sz="5600" b="1" dirty="0"/>
              <a:t>débriefing </a:t>
            </a:r>
            <a:r>
              <a:rPr lang="en-US" sz="5600" b="1" dirty="0"/>
              <a:t>/ </a:t>
            </a:r>
            <a:r>
              <a:rPr lang="en-US" sz="5600" dirty="0"/>
              <a:t>séance de </a:t>
            </a:r>
            <a:r>
              <a:rPr lang="en-US" sz="5600" dirty="0" err="1"/>
              <a:t>verbalisation</a:t>
            </a:r>
            <a:r>
              <a:rPr lang="en-US" sz="5600" dirty="0"/>
              <a:t>, </a:t>
            </a:r>
            <a:r>
              <a:rPr lang="en-US" sz="5600" dirty="0" err="1"/>
              <a:t>bilan</a:t>
            </a:r>
            <a:r>
              <a:rPr lang="en-US" sz="5600" dirty="0"/>
              <a:t> post-</a:t>
            </a:r>
            <a:r>
              <a:rPr lang="en-US" sz="5600" dirty="0" err="1"/>
              <a:t>traumatique</a:t>
            </a:r>
            <a:r>
              <a:rPr lang="en-US" sz="5600" dirty="0"/>
              <a:t>, séance de </a:t>
            </a:r>
            <a:r>
              <a:rPr lang="en-US" sz="5600" dirty="0" err="1"/>
              <a:t>verbalisation</a:t>
            </a:r>
            <a:r>
              <a:rPr lang="en-US" sz="5600" dirty="0"/>
              <a:t> </a:t>
            </a:r>
            <a:r>
              <a:rPr lang="en-US" sz="5600" dirty="0" err="1"/>
              <a:t>suivant</a:t>
            </a:r>
            <a:r>
              <a:rPr lang="en-US" sz="5600" dirty="0"/>
              <a:t> un incident critique, </a:t>
            </a:r>
            <a:r>
              <a:rPr lang="en-US" sz="5600" dirty="0" err="1"/>
              <a:t>débriefing</a:t>
            </a:r>
            <a:r>
              <a:rPr lang="en-US" sz="5600" dirty="0"/>
              <a:t>, debriefing, </a:t>
            </a:r>
            <a:r>
              <a:rPr lang="en-US" sz="5600" dirty="0" err="1"/>
              <a:t>débriefing</a:t>
            </a:r>
            <a:r>
              <a:rPr lang="en-US" sz="5600" dirty="0"/>
              <a:t> </a:t>
            </a:r>
            <a:r>
              <a:rPr lang="en-US" sz="5600" dirty="0" err="1"/>
              <a:t>émotionnel</a:t>
            </a:r>
            <a:r>
              <a:rPr lang="en-US" sz="5600" dirty="0"/>
              <a:t>, séance de debriefing</a:t>
            </a:r>
          </a:p>
          <a:p>
            <a:r>
              <a:rPr lang="fr-FR" sz="5600" b="1" dirty="0"/>
              <a:t>feed-back </a:t>
            </a:r>
            <a:r>
              <a:rPr lang="fr-FR" sz="5600" dirty="0"/>
              <a:t>/ </a:t>
            </a:r>
            <a:r>
              <a:rPr lang="en-US" sz="5600" dirty="0"/>
              <a:t>retroaction </a:t>
            </a:r>
          </a:p>
          <a:p>
            <a:r>
              <a:rPr lang="fr-FR" sz="5600" b="1" dirty="0"/>
              <a:t>grasping-reflex </a:t>
            </a:r>
            <a:r>
              <a:rPr lang="fr-FR" sz="5600" dirty="0"/>
              <a:t>/ </a:t>
            </a:r>
            <a:r>
              <a:rPr lang="en-US" sz="5600" dirty="0" err="1"/>
              <a:t>réflexe</a:t>
            </a:r>
            <a:r>
              <a:rPr lang="en-US" sz="5600" dirty="0"/>
              <a:t> </a:t>
            </a:r>
            <a:r>
              <a:rPr lang="en-US" sz="5600" dirty="0" err="1"/>
              <a:t>d'agrippement</a:t>
            </a:r>
            <a:r>
              <a:rPr lang="en-US" sz="5600" dirty="0"/>
              <a:t>, </a:t>
            </a:r>
            <a:r>
              <a:rPr lang="en-US" sz="5600" dirty="0" err="1"/>
              <a:t>agrippement</a:t>
            </a:r>
            <a:r>
              <a:rPr lang="en-US" sz="5600" dirty="0"/>
              <a:t>   </a:t>
            </a:r>
          </a:p>
          <a:p>
            <a:r>
              <a:rPr lang="fr-FR" sz="5600" b="1" dirty="0"/>
              <a:t>guidance </a:t>
            </a:r>
            <a:r>
              <a:rPr lang="fr-FR" sz="5600" dirty="0"/>
              <a:t>/ </a:t>
            </a:r>
            <a:r>
              <a:rPr lang="en-US" sz="5600" dirty="0"/>
              <a:t>guidance </a:t>
            </a:r>
            <a:endParaRPr lang="fr-FR" sz="5600" dirty="0"/>
          </a:p>
          <a:p>
            <a:r>
              <a:rPr lang="fr-FR" sz="5600" b="1" dirty="0"/>
              <a:t>insight</a:t>
            </a:r>
            <a:r>
              <a:rPr lang="fr-FR" sz="5600" dirty="0"/>
              <a:t> / intuition </a:t>
            </a:r>
          </a:p>
          <a:p>
            <a:r>
              <a:rPr lang="fr-FR" sz="5600" b="1" dirty="0" err="1"/>
              <a:t>incentive</a:t>
            </a:r>
            <a:r>
              <a:rPr lang="fr-FR" sz="5600" b="1" dirty="0"/>
              <a:t> </a:t>
            </a:r>
            <a:r>
              <a:rPr lang="fr-FR" sz="5600" dirty="0"/>
              <a:t>/</a:t>
            </a:r>
            <a:endParaRPr lang="en-US" sz="5600" b="1" dirty="0"/>
          </a:p>
          <a:p>
            <a:r>
              <a:rPr lang="fr-FR" sz="5600" b="1" dirty="0"/>
              <a:t>MMPI</a:t>
            </a:r>
            <a:r>
              <a:rPr lang="fr-FR" sz="5600" dirty="0"/>
              <a:t> / inventaire de personnalité (de Minnesota)</a:t>
            </a:r>
          </a:p>
          <a:p>
            <a:r>
              <a:rPr lang="fr-FR" sz="5600" b="1" dirty="0" err="1"/>
              <a:t>mobbing</a:t>
            </a:r>
            <a:r>
              <a:rPr lang="fr-FR" sz="5600" dirty="0"/>
              <a:t> / </a:t>
            </a:r>
            <a:r>
              <a:rPr lang="fr-FR" sz="5600" i="1" dirty="0"/>
              <a:t>harcèlement professionnel</a:t>
            </a:r>
            <a:r>
              <a:rPr lang="fr-FR" sz="5600" dirty="0"/>
              <a:t>, </a:t>
            </a:r>
            <a:r>
              <a:rPr lang="fr-FR" sz="5600" i="1" dirty="0"/>
              <a:t>harcèlement psychologique au travail</a:t>
            </a:r>
            <a:r>
              <a:rPr lang="fr-FR" sz="5600" dirty="0"/>
              <a:t>, </a:t>
            </a:r>
            <a:r>
              <a:rPr lang="fr-FR" sz="5600" i="1" dirty="0"/>
              <a:t>harcèlement psychologique en milieu de travail</a:t>
            </a:r>
            <a:r>
              <a:rPr lang="fr-FR" sz="5600" dirty="0"/>
              <a:t>, </a:t>
            </a:r>
            <a:r>
              <a:rPr lang="fr-FR" sz="5600" i="1" dirty="0"/>
              <a:t>harcèlement en milieu de travail</a:t>
            </a:r>
            <a:r>
              <a:rPr lang="fr-FR" sz="5600" dirty="0"/>
              <a:t>, </a:t>
            </a:r>
            <a:r>
              <a:rPr lang="fr-FR" sz="5600" i="1" dirty="0"/>
              <a:t>harcèlement moral au travail</a:t>
            </a:r>
            <a:r>
              <a:rPr lang="fr-FR" sz="5600" dirty="0"/>
              <a:t> </a:t>
            </a:r>
          </a:p>
          <a:p>
            <a:r>
              <a:rPr lang="fr-FR" sz="5600" b="1" dirty="0"/>
              <a:t>percipient</a:t>
            </a:r>
            <a:r>
              <a:rPr lang="fr-FR" sz="5600" dirty="0"/>
              <a:t> / </a:t>
            </a:r>
            <a:r>
              <a:rPr lang="fr-FR" sz="5600" i="1" dirty="0"/>
              <a:t>percepteur</a:t>
            </a:r>
            <a:r>
              <a:rPr lang="fr-FR" sz="5600" dirty="0"/>
              <a:t>, </a:t>
            </a:r>
            <a:r>
              <a:rPr lang="fr-FR" sz="5600" i="1" dirty="0"/>
              <a:t>récepteur télépathique</a:t>
            </a:r>
            <a:r>
              <a:rPr lang="fr-FR" sz="5600" dirty="0"/>
              <a:t>, </a:t>
            </a:r>
            <a:r>
              <a:rPr lang="fr-FR" sz="5600" i="1" dirty="0"/>
              <a:t>percipient télépathique</a:t>
            </a:r>
            <a:r>
              <a:rPr lang="fr-FR" sz="5600" dirty="0"/>
              <a:t>, </a:t>
            </a:r>
            <a:r>
              <a:rPr lang="fr-FR" sz="5600" i="1" dirty="0"/>
              <a:t>récepteur</a:t>
            </a:r>
            <a:endParaRPr lang="fr-FR" sz="5600" dirty="0"/>
          </a:p>
          <a:p>
            <a:r>
              <a:rPr lang="fr-FR" sz="5600" b="1" dirty="0"/>
              <a:t>systémique</a:t>
            </a:r>
            <a:r>
              <a:rPr lang="fr-FR" sz="5600" dirty="0"/>
              <a:t> / les synonymes </a:t>
            </a:r>
            <a:r>
              <a:rPr lang="fr-FR" sz="5600" i="1" dirty="0" err="1"/>
              <a:t>endothérapique</a:t>
            </a:r>
            <a:r>
              <a:rPr lang="fr-FR" sz="5600" dirty="0"/>
              <a:t>, </a:t>
            </a:r>
            <a:r>
              <a:rPr lang="fr-FR" sz="5600" i="1" dirty="0"/>
              <a:t>télétoxique </a:t>
            </a:r>
            <a:r>
              <a:rPr lang="fr-FR" sz="5600" dirty="0"/>
              <a:t>, </a:t>
            </a:r>
            <a:endParaRPr lang="fr-FR" sz="5600" i="1" dirty="0"/>
          </a:p>
          <a:p>
            <a:r>
              <a:rPr lang="fr-FR" sz="5600" b="1" dirty="0" err="1"/>
              <a:t>teen-age</a:t>
            </a:r>
            <a:r>
              <a:rPr lang="fr-FR" sz="5600" dirty="0"/>
              <a:t> / </a:t>
            </a:r>
            <a:r>
              <a:rPr lang="fr-FR" sz="5600" i="1" dirty="0"/>
              <a:t>adolescent</a:t>
            </a:r>
            <a:r>
              <a:rPr lang="fr-FR" sz="5600" dirty="0"/>
              <a:t>, </a:t>
            </a:r>
            <a:r>
              <a:rPr lang="fr-FR" sz="5600" i="1" dirty="0" err="1"/>
              <a:t>décagénaire</a:t>
            </a:r>
            <a:r>
              <a:rPr lang="fr-FR" sz="5600" dirty="0"/>
              <a:t>, </a:t>
            </a:r>
            <a:r>
              <a:rPr lang="fr-FR" sz="5600" i="1" dirty="0"/>
              <a:t>teen-ager</a:t>
            </a:r>
            <a:r>
              <a:rPr lang="fr-FR" sz="5600" dirty="0"/>
              <a:t>, </a:t>
            </a:r>
            <a:r>
              <a:rPr lang="fr-FR" sz="5600" i="1" dirty="0" err="1"/>
              <a:t>teen</a:t>
            </a:r>
            <a:r>
              <a:rPr lang="fr-FR" sz="5600" i="1" dirty="0"/>
              <a:t> </a:t>
            </a:r>
            <a:r>
              <a:rPr lang="fr-FR" sz="5600" i="1" dirty="0" err="1"/>
              <a:t>ager</a:t>
            </a:r>
            <a:r>
              <a:rPr lang="fr-FR" sz="5600" dirty="0"/>
              <a:t>.</a:t>
            </a:r>
            <a:endParaRPr lang="en-US" sz="5600" dirty="0"/>
          </a:p>
          <a:p>
            <a:pPr marL="0" indent="0">
              <a:buNone/>
            </a:pPr>
            <a:endParaRPr lang="en-US" sz="4300" dirty="0"/>
          </a:p>
        </p:txBody>
      </p:sp>
    </p:spTree>
    <p:extLst>
      <p:ext uri="{BB962C8B-B14F-4D97-AF65-F5344CB8AC3E}">
        <p14:creationId xmlns:p14="http://schemas.microsoft.com/office/powerpoint/2010/main" val="4509229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r-FR" sz="3600" b="1" dirty="0" smtClean="0"/>
              <a:t>Économie, Finances, Commerce et Publicité: 10</a:t>
            </a:r>
            <a:r>
              <a:rPr lang="mk-MK" sz="3600" b="1" dirty="0" smtClean="0">
                <a:solidFill>
                  <a:srgbClr val="FF0000"/>
                </a:solidFill>
              </a:rPr>
              <a:t>4</a:t>
            </a:r>
            <a:r>
              <a:rPr lang="fr-FR" sz="3600" b="1" dirty="0" smtClean="0"/>
              <a:t> </a:t>
            </a:r>
            <a:r>
              <a:rPr lang="fr-FR" sz="3600" b="1" dirty="0" err="1" smtClean="0"/>
              <a:t>unites</a:t>
            </a:r>
            <a:r>
              <a:rPr lang="fr-FR" sz="3600" b="1" dirty="0" smtClean="0"/>
              <a:t> (</a:t>
            </a:r>
            <a:r>
              <a:rPr lang="fr-FR" sz="3600" b="1" dirty="0" smtClean="0">
                <a:solidFill>
                  <a:srgbClr val="FF0000"/>
                </a:solidFill>
              </a:rPr>
              <a:t>3</a:t>
            </a:r>
            <a:r>
              <a:rPr lang="mk-MK" sz="3600" b="1" dirty="0" smtClean="0">
                <a:solidFill>
                  <a:srgbClr val="FF0000"/>
                </a:solidFill>
              </a:rPr>
              <a:t>4</a:t>
            </a:r>
            <a:r>
              <a:rPr lang="fr-FR" sz="3600" b="1" dirty="0" smtClean="0">
                <a:solidFill>
                  <a:srgbClr val="FF0000"/>
                </a:solidFill>
              </a:rPr>
              <a:t>,</a:t>
            </a:r>
            <a:r>
              <a:rPr lang="mk-MK" sz="3600" b="1" dirty="0" smtClean="0">
                <a:solidFill>
                  <a:srgbClr val="FF0000"/>
                </a:solidFill>
              </a:rPr>
              <a:t>90</a:t>
            </a:r>
            <a:r>
              <a:rPr lang="fr-FR" sz="3600" b="1" dirty="0" smtClean="0"/>
              <a:t>%) </a:t>
            </a:r>
            <a:br>
              <a:rPr lang="fr-FR" sz="3600" b="1" dirty="0" smtClean="0"/>
            </a:br>
            <a:r>
              <a:rPr lang="fr-FR" sz="3600" b="1" dirty="0" smtClean="0"/>
              <a:t>Économie et finances (français): 56</a:t>
            </a:r>
            <a:r>
              <a:rPr lang="en-US" sz="3600" b="1" dirty="0" smtClean="0"/>
              <a:t> </a:t>
            </a:r>
            <a:r>
              <a:rPr lang="fr-FR" sz="3600" b="1" dirty="0" smtClean="0"/>
              <a:t>unités </a:t>
            </a:r>
            <a:endParaRPr lang="en-US" sz="3600" dirty="0"/>
          </a:p>
        </p:txBody>
      </p:sp>
      <p:sp>
        <p:nvSpPr>
          <p:cNvPr id="3" name="Content Placeholder 2"/>
          <p:cNvSpPr>
            <a:spLocks noGrp="1"/>
          </p:cNvSpPr>
          <p:nvPr>
            <p:ph idx="1"/>
          </p:nvPr>
        </p:nvSpPr>
        <p:spPr/>
        <p:txBody>
          <a:bodyPr>
            <a:normAutofit/>
          </a:bodyPr>
          <a:lstStyle/>
          <a:p>
            <a:pPr marL="0" indent="0" algn="ctr">
              <a:buNone/>
            </a:pPr>
            <a:r>
              <a:rPr lang="fr-FR" sz="3200" i="1" dirty="0" smtClean="0"/>
              <a:t>Asiadollar, </a:t>
            </a:r>
            <a:r>
              <a:rPr lang="fr-FR" sz="3200" i="1" dirty="0" err="1" smtClean="0"/>
              <a:t>benchmarking</a:t>
            </a:r>
            <a:r>
              <a:rPr lang="fr-FR" sz="3200" i="1" dirty="0" smtClean="0"/>
              <a:t>, broker, cash-flow, économétrie, écu/</a:t>
            </a:r>
            <a:r>
              <a:rPr lang="fr-FR" sz="3200" i="1" dirty="0" err="1" smtClean="0"/>
              <a:t>e.c.u</a:t>
            </a:r>
            <a:r>
              <a:rPr lang="fr-FR" sz="3200" i="1" dirty="0" smtClean="0"/>
              <a:t>., employabilité, eurodollar, externaliser, factoring, </a:t>
            </a:r>
            <a:r>
              <a:rPr lang="mk-MK" sz="3200" i="1" dirty="0" err="1" smtClean="0"/>
              <a:t>gap</a:t>
            </a:r>
            <a:r>
              <a:rPr lang="en-US" sz="3200" i="1" dirty="0" smtClean="0"/>
              <a:t>, </a:t>
            </a:r>
            <a:r>
              <a:rPr lang="fr-FR" sz="3200" i="1" dirty="0" smtClean="0"/>
              <a:t>GATT, hot money, input, intermédiation, keynésien</a:t>
            </a:r>
            <a:r>
              <a:rPr lang="fr-FR" sz="3200" i="1" dirty="0"/>
              <a:t>, </a:t>
            </a:r>
            <a:r>
              <a:rPr lang="fr-FR" sz="3200" i="1" dirty="0" err="1" smtClean="0"/>
              <a:t>lease</a:t>
            </a:r>
            <a:r>
              <a:rPr lang="fr-FR" sz="3200" i="1" dirty="0" smtClean="0"/>
              <a:t>-back, leasing, marginalisme, narcodollar, obsolescence, </a:t>
            </a:r>
            <a:r>
              <a:rPr lang="fr-FR" sz="3200" i="1" dirty="0"/>
              <a:t>open </a:t>
            </a:r>
            <a:r>
              <a:rPr lang="fr-FR" sz="3200" i="1" dirty="0" err="1" smtClean="0"/>
              <a:t>door</a:t>
            </a:r>
            <a:r>
              <a:rPr lang="fr-FR" sz="3200" i="1" dirty="0" smtClean="0"/>
              <a:t>, outplacement, output, </a:t>
            </a:r>
            <a:r>
              <a:rPr lang="fr-FR" sz="3200" i="1" dirty="0"/>
              <a:t>package </a:t>
            </a:r>
            <a:r>
              <a:rPr lang="fr-FR" sz="3200" i="1" dirty="0" smtClean="0"/>
              <a:t>deal, pétrodollars, </a:t>
            </a:r>
            <a:r>
              <a:rPr lang="mk-MK" sz="3200" i="1" dirty="0" err="1"/>
              <a:t>poll</a:t>
            </a:r>
            <a:r>
              <a:rPr lang="mk-MK" sz="3200" i="1" dirty="0"/>
              <a:t> </a:t>
            </a:r>
            <a:r>
              <a:rPr lang="mk-MK" sz="3200" i="1" dirty="0" err="1" smtClean="0"/>
              <a:t>tax</a:t>
            </a:r>
            <a:r>
              <a:rPr lang="en-US" sz="3200" i="1" dirty="0" smtClean="0"/>
              <a:t>, </a:t>
            </a:r>
            <a:r>
              <a:rPr lang="fr-FR" sz="3200" i="1" dirty="0" smtClean="0"/>
              <a:t>privatiser, raider, rand, ratio, revolving, sectoriel, </a:t>
            </a:r>
            <a:r>
              <a:rPr lang="fr-FR" sz="3200" i="1" dirty="0"/>
              <a:t>soft </a:t>
            </a:r>
            <a:r>
              <a:rPr lang="fr-FR" sz="3200" i="1" dirty="0" smtClean="0"/>
              <a:t>landing, stagflation, start-up, stock-option, stop-and-go, swap, take-off, technostructure, trader/tradeur, trend, </a:t>
            </a:r>
            <a:r>
              <a:rPr lang="fr-FR" sz="3200" i="1" dirty="0"/>
              <a:t>venture </a:t>
            </a:r>
            <a:r>
              <a:rPr lang="fr-FR" sz="3200" i="1" dirty="0" smtClean="0"/>
              <a:t>capital.               </a:t>
            </a:r>
            <a:r>
              <a:rPr lang="mk-MK" sz="3200" i="1" dirty="0" smtClean="0"/>
              <a:t> </a:t>
            </a:r>
            <a:r>
              <a:rPr lang="fr-FR" sz="3200" i="1" dirty="0" smtClean="0"/>
              <a:t>       </a:t>
            </a:r>
            <a:endParaRPr lang="en-US" sz="3200" i="1" dirty="0"/>
          </a:p>
        </p:txBody>
      </p:sp>
    </p:spTree>
    <p:extLst>
      <p:ext uri="{BB962C8B-B14F-4D97-AF65-F5344CB8AC3E}">
        <p14:creationId xmlns:p14="http://schemas.microsoft.com/office/powerpoint/2010/main" val="22296439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t>Économie </a:t>
            </a:r>
            <a:r>
              <a:rPr lang="mk-MK" i="1" dirty="0" smtClean="0"/>
              <a:t>:</a:t>
            </a:r>
            <a:r>
              <a:rPr lang="mk-MK" dirty="0" smtClean="0"/>
              <a:t> 26 </a:t>
            </a:r>
            <a:r>
              <a:rPr lang="en-US" dirty="0" smtClean="0"/>
              <a:t>unit</a:t>
            </a:r>
            <a:r>
              <a:rPr lang="fr-FR" dirty="0" smtClean="0"/>
              <a:t>é</a:t>
            </a:r>
            <a:r>
              <a:rPr lang="en-US" dirty="0" smtClean="0"/>
              <a:t>s  </a:t>
            </a:r>
            <a:endParaRPr lang="en-US" dirty="0"/>
          </a:p>
        </p:txBody>
      </p:sp>
      <p:sp>
        <p:nvSpPr>
          <p:cNvPr id="3" name="Content Placeholder 2"/>
          <p:cNvSpPr>
            <a:spLocks noGrp="1"/>
          </p:cNvSpPr>
          <p:nvPr>
            <p:ph idx="1"/>
          </p:nvPr>
        </p:nvSpPr>
        <p:spPr/>
        <p:txBody>
          <a:bodyPr numCol="3">
            <a:normAutofit lnSpcReduction="10000"/>
          </a:bodyPr>
          <a:lstStyle/>
          <a:p>
            <a:pPr algn="just"/>
            <a:r>
              <a:rPr lang="fr-FR" i="1" dirty="0" err="1" smtClean="0"/>
              <a:t>b</a:t>
            </a:r>
            <a:r>
              <a:rPr lang="fr-FR" sz="2800" i="1" dirty="0" err="1" smtClean="0"/>
              <a:t>enchmarking</a:t>
            </a:r>
            <a:r>
              <a:rPr lang="fr-FR" sz="2800" i="1" dirty="0" smtClean="0"/>
              <a:t> </a:t>
            </a:r>
          </a:p>
          <a:p>
            <a:pPr algn="just"/>
            <a:r>
              <a:rPr lang="fr-FR" sz="2800" i="1" dirty="0" smtClean="0"/>
              <a:t>économétrie </a:t>
            </a:r>
            <a:r>
              <a:rPr lang="en-US" sz="2800" i="1" dirty="0" smtClean="0"/>
              <a:t> </a:t>
            </a:r>
          </a:p>
          <a:p>
            <a:pPr algn="just"/>
            <a:r>
              <a:rPr lang="fr-FR" sz="2800" i="1" dirty="0" smtClean="0"/>
              <a:t>employabilité </a:t>
            </a:r>
          </a:p>
          <a:p>
            <a:pPr algn="just"/>
            <a:r>
              <a:rPr lang="fr-FR" sz="2800" i="1" dirty="0" smtClean="0"/>
              <a:t>externaliser </a:t>
            </a:r>
          </a:p>
          <a:p>
            <a:pPr algn="just"/>
            <a:r>
              <a:rPr lang="mk-MK" sz="2800" i="1" dirty="0" smtClean="0"/>
              <a:t>gap</a:t>
            </a:r>
            <a:endParaRPr lang="en-US" sz="2800" i="1" dirty="0" smtClean="0"/>
          </a:p>
          <a:p>
            <a:pPr algn="just"/>
            <a:r>
              <a:rPr lang="fr-FR" sz="2800" i="1" dirty="0" smtClean="0"/>
              <a:t>GATT; </a:t>
            </a:r>
          </a:p>
          <a:p>
            <a:pPr algn="just"/>
            <a:r>
              <a:rPr lang="fr-FR" sz="2800" i="1" dirty="0" smtClean="0"/>
              <a:t>input; </a:t>
            </a:r>
          </a:p>
          <a:p>
            <a:pPr algn="just"/>
            <a:r>
              <a:rPr lang="fr-FR" sz="2800" i="1" dirty="0" smtClean="0"/>
              <a:t>keynésien, keynésianisme;</a:t>
            </a:r>
          </a:p>
          <a:p>
            <a:pPr algn="just"/>
            <a:r>
              <a:rPr lang="fr-FR" sz="2800" i="1" dirty="0" smtClean="0"/>
              <a:t>marginalisme,</a:t>
            </a:r>
          </a:p>
          <a:p>
            <a:pPr algn="just"/>
            <a:r>
              <a:rPr lang="fr-FR" sz="2800" i="1" dirty="0" smtClean="0"/>
              <a:t>obsolescence;</a:t>
            </a:r>
          </a:p>
          <a:p>
            <a:pPr algn="just"/>
            <a:r>
              <a:rPr lang="fr-FR" sz="2800" i="1" dirty="0" smtClean="0"/>
              <a:t>open </a:t>
            </a:r>
            <a:r>
              <a:rPr lang="fr-FR" sz="2800" i="1" dirty="0" err="1" smtClean="0"/>
              <a:t>door</a:t>
            </a:r>
            <a:r>
              <a:rPr lang="fr-FR" sz="2800" i="1" dirty="0" smtClean="0"/>
              <a:t>;</a:t>
            </a:r>
          </a:p>
          <a:p>
            <a:pPr algn="just"/>
            <a:r>
              <a:rPr lang="fr-FR" sz="2800" i="1" dirty="0" smtClean="0"/>
              <a:t>outplacement;</a:t>
            </a:r>
          </a:p>
          <a:p>
            <a:pPr algn="just"/>
            <a:r>
              <a:rPr lang="fr-FR" sz="2800" i="1" dirty="0" smtClean="0"/>
              <a:t>output; </a:t>
            </a:r>
          </a:p>
          <a:p>
            <a:pPr algn="just"/>
            <a:r>
              <a:rPr lang="fr-FR" sz="2800" i="1" dirty="0" smtClean="0"/>
              <a:t>package deal; </a:t>
            </a:r>
          </a:p>
          <a:p>
            <a:pPr algn="just"/>
            <a:r>
              <a:rPr lang="mk-MK" sz="2800" i="1" dirty="0" smtClean="0"/>
              <a:t>poll tax</a:t>
            </a:r>
            <a:r>
              <a:rPr lang="en-US" sz="2800" i="1" dirty="0" smtClean="0"/>
              <a:t>; </a:t>
            </a:r>
          </a:p>
          <a:p>
            <a:pPr algn="just"/>
            <a:r>
              <a:rPr lang="fr-FR" sz="2800" i="1" dirty="0" smtClean="0"/>
              <a:t>privatiser </a:t>
            </a:r>
          </a:p>
          <a:p>
            <a:pPr algn="just"/>
            <a:r>
              <a:rPr lang="fr-FR" sz="2800" i="1" u="sng" dirty="0" smtClean="0"/>
              <a:t>ratio</a:t>
            </a:r>
            <a:r>
              <a:rPr lang="fr-FR" sz="2800" i="1" dirty="0" smtClean="0"/>
              <a:t>;</a:t>
            </a:r>
          </a:p>
          <a:p>
            <a:pPr algn="just"/>
            <a:r>
              <a:rPr lang="fr-FR" sz="2800" i="1" dirty="0" smtClean="0"/>
              <a:t>sectoriel;</a:t>
            </a:r>
          </a:p>
          <a:p>
            <a:pPr algn="just"/>
            <a:r>
              <a:rPr lang="fr-FR" sz="2800" i="1" dirty="0" smtClean="0"/>
              <a:t>soft landing; </a:t>
            </a:r>
          </a:p>
          <a:p>
            <a:pPr algn="just"/>
            <a:r>
              <a:rPr lang="fr-FR" sz="2800" i="1" dirty="0" smtClean="0"/>
              <a:t>stagflation;</a:t>
            </a:r>
          </a:p>
          <a:p>
            <a:pPr algn="just"/>
            <a:r>
              <a:rPr lang="fr-FR" sz="2800" i="1" dirty="0" smtClean="0"/>
              <a:t>start-up; </a:t>
            </a:r>
          </a:p>
          <a:p>
            <a:pPr algn="just"/>
            <a:r>
              <a:rPr lang="fr-FR" sz="2800" i="1" u="sng" dirty="0" smtClean="0"/>
              <a:t>stock-option</a:t>
            </a:r>
            <a:r>
              <a:rPr lang="fr-FR" sz="2800" i="1" dirty="0" smtClean="0"/>
              <a:t>;</a:t>
            </a:r>
          </a:p>
          <a:p>
            <a:pPr algn="just"/>
            <a:r>
              <a:rPr lang="fr-FR" sz="2800" i="1" dirty="0" smtClean="0"/>
              <a:t>stop-and-go;</a:t>
            </a:r>
          </a:p>
          <a:p>
            <a:pPr algn="just"/>
            <a:r>
              <a:rPr lang="fr-FR" sz="2800" i="1" dirty="0" smtClean="0"/>
              <a:t>take-off;</a:t>
            </a:r>
          </a:p>
          <a:p>
            <a:pPr algn="just"/>
            <a:r>
              <a:rPr lang="fr-FR" sz="2800" i="1" dirty="0" smtClean="0"/>
              <a:t>technostructure;</a:t>
            </a:r>
          </a:p>
          <a:p>
            <a:pPr algn="just"/>
            <a:r>
              <a:rPr lang="fr-FR" sz="2800" i="1" dirty="0" smtClean="0"/>
              <a:t>trend </a:t>
            </a:r>
            <a:r>
              <a:rPr lang="mk-MK" sz="2800" i="1" dirty="0" smtClean="0"/>
              <a:t> </a:t>
            </a:r>
            <a:endParaRPr lang="en-US" sz="2800" i="1" dirty="0"/>
          </a:p>
        </p:txBody>
      </p:sp>
    </p:spTree>
    <p:extLst>
      <p:ext uri="{BB962C8B-B14F-4D97-AF65-F5344CB8AC3E}">
        <p14:creationId xmlns:p14="http://schemas.microsoft.com/office/powerpoint/2010/main" val="12325106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smtClean="0"/>
              <a:t>Finances </a:t>
            </a:r>
            <a:r>
              <a:rPr lang="mk-MK" dirty="0" smtClean="0"/>
              <a:t>: 20 </a:t>
            </a:r>
            <a:r>
              <a:rPr lang="en-US" dirty="0"/>
              <a:t>unit</a:t>
            </a:r>
            <a:r>
              <a:rPr lang="fr-FR" dirty="0"/>
              <a:t>é</a:t>
            </a:r>
            <a:r>
              <a:rPr lang="en-US" dirty="0"/>
              <a:t>s</a:t>
            </a:r>
          </a:p>
        </p:txBody>
      </p:sp>
      <p:sp>
        <p:nvSpPr>
          <p:cNvPr id="3" name="Content Placeholder 2"/>
          <p:cNvSpPr>
            <a:spLocks noGrp="1"/>
          </p:cNvSpPr>
          <p:nvPr>
            <p:ph idx="1"/>
          </p:nvPr>
        </p:nvSpPr>
        <p:spPr/>
        <p:txBody>
          <a:bodyPr numCol="2">
            <a:normAutofit fontScale="85000" lnSpcReduction="20000"/>
          </a:bodyPr>
          <a:lstStyle/>
          <a:p>
            <a:pPr algn="just"/>
            <a:r>
              <a:rPr lang="fr-FR" sz="3200" i="1" dirty="0" smtClean="0"/>
              <a:t>asiadollar,</a:t>
            </a:r>
            <a:endParaRPr lang="fr-FR" sz="3200" i="1" dirty="0"/>
          </a:p>
          <a:p>
            <a:pPr algn="just"/>
            <a:r>
              <a:rPr lang="fr-FR" sz="3200" i="1" dirty="0" smtClean="0"/>
              <a:t>broker,</a:t>
            </a:r>
          </a:p>
          <a:p>
            <a:pPr algn="just"/>
            <a:r>
              <a:rPr lang="fr-FR" sz="3200" i="1" dirty="0" smtClean="0"/>
              <a:t>cash-flow,</a:t>
            </a:r>
          </a:p>
          <a:p>
            <a:pPr algn="just"/>
            <a:r>
              <a:rPr lang="fr-FR" sz="3200" i="1" dirty="0" smtClean="0"/>
              <a:t>écu/</a:t>
            </a:r>
            <a:r>
              <a:rPr lang="fr-FR" sz="3200" i="1" dirty="0" err="1" smtClean="0"/>
              <a:t>e.c.u</a:t>
            </a:r>
            <a:r>
              <a:rPr lang="fr-FR" sz="3200" i="1" dirty="0" smtClean="0"/>
              <a:t>.,</a:t>
            </a:r>
          </a:p>
          <a:p>
            <a:pPr algn="just"/>
            <a:r>
              <a:rPr lang="fr-FR" sz="3200" i="1" dirty="0" smtClean="0"/>
              <a:t>eurodollar,</a:t>
            </a:r>
          </a:p>
          <a:p>
            <a:pPr algn="just"/>
            <a:r>
              <a:rPr lang="fr-FR" sz="3200" i="1" dirty="0" smtClean="0"/>
              <a:t>factoring,</a:t>
            </a:r>
          </a:p>
          <a:p>
            <a:pPr algn="just"/>
            <a:r>
              <a:rPr lang="fr-FR" sz="3200" i="1" dirty="0" smtClean="0"/>
              <a:t>hot </a:t>
            </a:r>
            <a:r>
              <a:rPr lang="fr-FR" sz="3200" i="1" dirty="0"/>
              <a:t>money</a:t>
            </a:r>
            <a:r>
              <a:rPr lang="fr-FR" sz="3200" i="1" dirty="0" smtClean="0"/>
              <a:t>,</a:t>
            </a:r>
          </a:p>
          <a:p>
            <a:pPr algn="just"/>
            <a:r>
              <a:rPr lang="fr-FR" sz="3200" i="1" dirty="0" smtClean="0"/>
              <a:t>intermédiation,</a:t>
            </a:r>
          </a:p>
          <a:p>
            <a:pPr algn="just"/>
            <a:r>
              <a:rPr lang="fr-FR" sz="3200" i="1" dirty="0" err="1" smtClean="0"/>
              <a:t>lease</a:t>
            </a:r>
            <a:r>
              <a:rPr lang="fr-FR" sz="3200" i="1" dirty="0" smtClean="0"/>
              <a:t>-back,</a:t>
            </a:r>
          </a:p>
          <a:p>
            <a:pPr algn="just"/>
            <a:r>
              <a:rPr lang="fr-FR" sz="3200" i="1" dirty="0" smtClean="0"/>
              <a:t>leasing,</a:t>
            </a:r>
          </a:p>
          <a:p>
            <a:pPr algn="just"/>
            <a:r>
              <a:rPr lang="fr-FR" sz="3200" i="1" dirty="0" smtClean="0"/>
              <a:t>narcodollar,</a:t>
            </a:r>
          </a:p>
          <a:p>
            <a:pPr algn="just"/>
            <a:r>
              <a:rPr lang="fr-FR" sz="3200" i="1" dirty="0" smtClean="0"/>
              <a:t>pétrodollars</a:t>
            </a:r>
            <a:r>
              <a:rPr lang="fr-FR" sz="3200" i="1" dirty="0"/>
              <a:t>, </a:t>
            </a:r>
            <a:endParaRPr lang="fr-FR" sz="3200" i="1" dirty="0" smtClean="0"/>
          </a:p>
          <a:p>
            <a:pPr algn="just"/>
            <a:r>
              <a:rPr lang="fr-FR" sz="3200" i="1" dirty="0" smtClean="0"/>
              <a:t>raider,</a:t>
            </a:r>
          </a:p>
          <a:p>
            <a:pPr algn="just"/>
            <a:r>
              <a:rPr lang="fr-FR" sz="3200" i="1" dirty="0" smtClean="0"/>
              <a:t>rand,</a:t>
            </a:r>
          </a:p>
          <a:p>
            <a:pPr algn="just"/>
            <a:r>
              <a:rPr lang="fr-FR" sz="3200" i="1" u="sng" dirty="0" smtClean="0"/>
              <a:t>ratio</a:t>
            </a:r>
            <a:r>
              <a:rPr lang="fr-FR" sz="3200" i="1" dirty="0" smtClean="0"/>
              <a:t>,</a:t>
            </a:r>
          </a:p>
          <a:p>
            <a:pPr algn="just"/>
            <a:r>
              <a:rPr lang="fr-FR" sz="3200" i="1" dirty="0" smtClean="0"/>
              <a:t>revolving, </a:t>
            </a:r>
          </a:p>
          <a:p>
            <a:pPr algn="just"/>
            <a:r>
              <a:rPr lang="fr-FR" sz="3200" i="1" u="sng" dirty="0" smtClean="0"/>
              <a:t>stock-option</a:t>
            </a:r>
            <a:r>
              <a:rPr lang="fr-FR" sz="3200" i="1" dirty="0" smtClean="0"/>
              <a:t>,</a:t>
            </a:r>
          </a:p>
          <a:p>
            <a:pPr algn="just"/>
            <a:r>
              <a:rPr lang="fr-FR" sz="3200" i="1" dirty="0" smtClean="0"/>
              <a:t>swap,</a:t>
            </a:r>
          </a:p>
          <a:p>
            <a:pPr algn="just"/>
            <a:r>
              <a:rPr lang="fr-FR" sz="3200" i="1" dirty="0" smtClean="0"/>
              <a:t>trader/tradeur,</a:t>
            </a:r>
          </a:p>
          <a:p>
            <a:pPr algn="just"/>
            <a:r>
              <a:rPr lang="fr-FR" sz="3200" i="1" dirty="0" smtClean="0"/>
              <a:t>venture </a:t>
            </a:r>
            <a:r>
              <a:rPr lang="fr-FR" sz="3200" i="1" dirty="0"/>
              <a:t>capital             </a:t>
            </a:r>
            <a:r>
              <a:rPr lang="fr-FR" sz="3200" i="1" dirty="0" smtClean="0"/>
              <a:t> </a:t>
            </a:r>
            <a:endParaRPr lang="en-US" sz="3200" i="1" dirty="0"/>
          </a:p>
        </p:txBody>
      </p:sp>
    </p:spTree>
    <p:extLst>
      <p:ext uri="{BB962C8B-B14F-4D97-AF65-F5344CB8AC3E}">
        <p14:creationId xmlns:p14="http://schemas.microsoft.com/office/powerpoint/2010/main" val="2689024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numCol="2">
            <a:normAutofit/>
          </a:bodyPr>
          <a:lstStyle/>
          <a:p>
            <a:r>
              <a:rPr lang="en-US" b="1" dirty="0" smtClean="0"/>
              <a:t>Commerce-38 </a:t>
            </a:r>
            <a:r>
              <a:rPr lang="en-US" b="1" dirty="0" err="1" smtClean="0"/>
              <a:t>unités</a:t>
            </a:r>
            <a:r>
              <a:rPr lang="en-US" b="1" dirty="0" smtClean="0"/>
              <a:t>:</a:t>
            </a:r>
          </a:p>
          <a:p>
            <a:pPr marL="0" indent="0">
              <a:buNone/>
            </a:pPr>
            <a:r>
              <a:rPr lang="en-US" i="1" dirty="0" smtClean="0"/>
              <a:t>back-office</a:t>
            </a:r>
            <a:r>
              <a:rPr lang="en-US" dirty="0" smtClean="0"/>
              <a:t>, </a:t>
            </a:r>
            <a:r>
              <a:rPr lang="en-US" i="1" dirty="0"/>
              <a:t>blister</a:t>
            </a:r>
            <a:r>
              <a:rPr lang="en-US" dirty="0" smtClean="0"/>
              <a:t>, </a:t>
            </a:r>
            <a:r>
              <a:rPr lang="en-US" i="1" dirty="0"/>
              <a:t>consumerism</a:t>
            </a:r>
            <a:r>
              <a:rPr lang="en-US" dirty="0" smtClean="0"/>
              <a:t>, </a:t>
            </a:r>
            <a:r>
              <a:rPr lang="en-US" i="1" dirty="0" smtClean="0"/>
              <a:t>discount</a:t>
            </a:r>
            <a:r>
              <a:rPr lang="en-US" dirty="0" smtClean="0"/>
              <a:t>, </a:t>
            </a:r>
            <a:r>
              <a:rPr lang="en-US" i="1" dirty="0" smtClean="0"/>
              <a:t>duty-free</a:t>
            </a:r>
            <a:r>
              <a:rPr lang="en-US" dirty="0" smtClean="0"/>
              <a:t>, </a:t>
            </a:r>
            <a:r>
              <a:rPr lang="en-US" i="1" dirty="0" smtClean="0"/>
              <a:t>franchising</a:t>
            </a:r>
            <a:r>
              <a:rPr lang="en-US" dirty="0" smtClean="0"/>
              <a:t>, </a:t>
            </a:r>
            <a:r>
              <a:rPr lang="en-US" i="1" dirty="0" smtClean="0"/>
              <a:t>free alongside ship</a:t>
            </a:r>
            <a:r>
              <a:rPr lang="en-US" dirty="0" smtClean="0"/>
              <a:t>, </a:t>
            </a:r>
            <a:r>
              <a:rPr lang="en-US" i="1" dirty="0" smtClean="0"/>
              <a:t>garden center</a:t>
            </a:r>
            <a:r>
              <a:rPr lang="en-US" dirty="0" smtClean="0"/>
              <a:t>, </a:t>
            </a:r>
            <a:r>
              <a:rPr lang="en-US" i="1" dirty="0" smtClean="0"/>
              <a:t>hot-line</a:t>
            </a:r>
            <a:r>
              <a:rPr lang="en-US" dirty="0" smtClean="0"/>
              <a:t>, </a:t>
            </a:r>
            <a:r>
              <a:rPr lang="en-US" i="1" dirty="0" smtClean="0"/>
              <a:t>joint venture</a:t>
            </a:r>
            <a:r>
              <a:rPr lang="en-US" dirty="0" smtClean="0"/>
              <a:t>, </a:t>
            </a:r>
            <a:r>
              <a:rPr lang="en-US" i="1" dirty="0" smtClean="0"/>
              <a:t>marketing</a:t>
            </a:r>
            <a:r>
              <a:rPr lang="en-US" dirty="0" smtClean="0"/>
              <a:t>, </a:t>
            </a:r>
            <a:r>
              <a:rPr lang="en-US" i="1" dirty="0" smtClean="0"/>
              <a:t>merchandising</a:t>
            </a:r>
            <a:r>
              <a:rPr lang="en-US" dirty="0" smtClean="0"/>
              <a:t>, </a:t>
            </a:r>
            <a:r>
              <a:rPr lang="en-US" i="1" dirty="0" smtClean="0"/>
              <a:t>partnership</a:t>
            </a:r>
            <a:r>
              <a:rPr lang="en-US" dirty="0" smtClean="0"/>
              <a:t>, </a:t>
            </a:r>
            <a:r>
              <a:rPr lang="en-US" i="1" dirty="0" smtClean="0"/>
              <a:t>shopping center</a:t>
            </a:r>
            <a:r>
              <a:rPr lang="en-US" dirty="0" smtClean="0"/>
              <a:t>, </a:t>
            </a:r>
            <a:r>
              <a:rPr lang="en-US" i="1" dirty="0" smtClean="0"/>
              <a:t>show-room</a:t>
            </a:r>
            <a:r>
              <a:rPr lang="en-US" dirty="0" smtClean="0"/>
              <a:t>, </a:t>
            </a:r>
            <a:r>
              <a:rPr lang="en-US" i="1" dirty="0" smtClean="0"/>
              <a:t>spot market</a:t>
            </a:r>
            <a:r>
              <a:rPr lang="en-US" dirty="0" smtClean="0"/>
              <a:t>, </a:t>
            </a:r>
            <a:r>
              <a:rPr lang="en-US" i="1" dirty="0" smtClean="0"/>
              <a:t>supermarket</a:t>
            </a:r>
            <a:r>
              <a:rPr lang="en-US" dirty="0" smtClean="0"/>
              <a:t>, </a:t>
            </a:r>
            <a:r>
              <a:rPr lang="en-US" i="1" dirty="0" smtClean="0"/>
              <a:t>teleshopping</a:t>
            </a:r>
            <a:r>
              <a:rPr lang="en-US" dirty="0" smtClean="0"/>
              <a:t>, </a:t>
            </a:r>
            <a:r>
              <a:rPr lang="en-US" i="1" dirty="0" smtClean="0"/>
              <a:t>turn-over</a:t>
            </a:r>
            <a:r>
              <a:rPr lang="en-US" dirty="0" smtClean="0"/>
              <a:t>, etc.</a:t>
            </a:r>
          </a:p>
          <a:p>
            <a:pPr marL="0" indent="0">
              <a:buNone/>
            </a:pPr>
            <a:endParaRPr lang="en-US" dirty="0" smtClean="0"/>
          </a:p>
          <a:p>
            <a:r>
              <a:rPr lang="en-US" b="1" dirty="0" smtClean="0"/>
              <a:t>Publicité-15 </a:t>
            </a:r>
            <a:r>
              <a:rPr lang="en-US" b="1" dirty="0" err="1" smtClean="0"/>
              <a:t>unités</a:t>
            </a:r>
            <a:r>
              <a:rPr lang="en-US" b="1" dirty="0" smtClean="0"/>
              <a:t>:</a:t>
            </a:r>
          </a:p>
          <a:p>
            <a:pPr marL="0" indent="0">
              <a:buNone/>
            </a:pPr>
            <a:r>
              <a:rPr lang="en-US" i="1" dirty="0" smtClean="0"/>
              <a:t>couponing</a:t>
            </a:r>
            <a:r>
              <a:rPr lang="en-US" dirty="0" smtClean="0"/>
              <a:t>, </a:t>
            </a:r>
            <a:r>
              <a:rPr lang="en-US" i="1" dirty="0" smtClean="0"/>
              <a:t>display</a:t>
            </a:r>
            <a:r>
              <a:rPr lang="en-US" dirty="0" smtClean="0"/>
              <a:t>, </a:t>
            </a:r>
            <a:r>
              <a:rPr lang="en-US" i="1" dirty="0" smtClean="0"/>
              <a:t>gimmick</a:t>
            </a:r>
            <a:r>
              <a:rPr lang="en-US" dirty="0" smtClean="0"/>
              <a:t>, </a:t>
            </a:r>
            <a:r>
              <a:rPr lang="en-US" i="1" dirty="0" smtClean="0"/>
              <a:t>golden eighties</a:t>
            </a:r>
            <a:r>
              <a:rPr lang="en-US" dirty="0" smtClean="0"/>
              <a:t>, </a:t>
            </a:r>
            <a:r>
              <a:rPr lang="en-US" i="1" dirty="0" smtClean="0"/>
              <a:t>launching</a:t>
            </a:r>
            <a:r>
              <a:rPr lang="en-US" dirty="0" smtClean="0"/>
              <a:t>, </a:t>
            </a:r>
            <a:r>
              <a:rPr lang="en-US" i="1" dirty="0" smtClean="0"/>
              <a:t>lay out</a:t>
            </a:r>
            <a:r>
              <a:rPr lang="en-US" dirty="0" smtClean="0"/>
              <a:t>, </a:t>
            </a:r>
            <a:r>
              <a:rPr lang="en-US" i="1" dirty="0" smtClean="0"/>
              <a:t>newsletter</a:t>
            </a:r>
            <a:r>
              <a:rPr lang="en-US" dirty="0" smtClean="0"/>
              <a:t>, </a:t>
            </a:r>
            <a:r>
              <a:rPr lang="en-US" i="1" dirty="0" smtClean="0"/>
              <a:t>packaging</a:t>
            </a:r>
            <a:r>
              <a:rPr lang="en-US" dirty="0" smtClean="0"/>
              <a:t>, </a:t>
            </a:r>
            <a:r>
              <a:rPr lang="en-US" i="1" dirty="0" smtClean="0"/>
              <a:t>prospect</a:t>
            </a:r>
            <a:r>
              <a:rPr lang="en-US" dirty="0" smtClean="0"/>
              <a:t>, </a:t>
            </a:r>
            <a:r>
              <a:rPr lang="en-US" i="1" dirty="0" smtClean="0"/>
              <a:t>sponsor</a:t>
            </a:r>
            <a:r>
              <a:rPr lang="en-US" dirty="0" smtClean="0"/>
              <a:t>, </a:t>
            </a:r>
            <a:r>
              <a:rPr lang="en-US" i="1" dirty="0" smtClean="0"/>
              <a:t>teasing</a:t>
            </a:r>
            <a:r>
              <a:rPr lang="en-US" dirty="0" smtClean="0"/>
              <a:t>, etc.</a:t>
            </a:r>
            <a:endParaRPr lang="en-US" dirty="0"/>
          </a:p>
        </p:txBody>
      </p:sp>
    </p:spTree>
    <p:extLst>
      <p:ext uri="{BB962C8B-B14F-4D97-AF65-F5344CB8AC3E}">
        <p14:creationId xmlns:p14="http://schemas.microsoft.com/office/powerpoint/2010/main" val="8919668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lgn="ctr"/>
            <a:r>
              <a:rPr lang="fr-FR" sz="2800" b="1" dirty="0" smtClean="0"/>
              <a:t>Un nom </a:t>
            </a:r>
            <a:r>
              <a:rPr lang="fr-FR" sz="2800" b="1" dirty="0"/>
              <a:t>à double </a:t>
            </a:r>
            <a:r>
              <a:rPr lang="fr-FR" sz="2800" b="1" dirty="0" smtClean="0"/>
              <a:t>genre</a:t>
            </a:r>
            <a:r>
              <a:rPr lang="fr-FR" sz="2800" dirty="0"/>
              <a:t/>
            </a:r>
            <a:br>
              <a:rPr lang="fr-FR" sz="2800" dirty="0"/>
            </a:br>
            <a:r>
              <a:rPr lang="fr-FR" sz="2800" i="1" dirty="0"/>
              <a:t>ratio </a:t>
            </a:r>
            <a:r>
              <a:rPr lang="fr-FR" sz="2800" dirty="0"/>
              <a:t>[</a:t>
            </a:r>
            <a:r>
              <a:rPr lang="fr-FR" sz="2800" dirty="0" err="1"/>
              <a:t>ʀasjo</a:t>
            </a:r>
            <a:r>
              <a:rPr lang="fr-FR" sz="2800" dirty="0"/>
              <a:t>] n. m. / (rarement f</a:t>
            </a:r>
            <a:r>
              <a:rPr lang="fr-FR" sz="2800" dirty="0" smtClean="0"/>
              <a:t>.)</a:t>
            </a:r>
            <a:endParaRPr lang="en-US" sz="2800" dirty="0"/>
          </a:p>
        </p:txBody>
      </p:sp>
      <p:sp>
        <p:nvSpPr>
          <p:cNvPr id="3" name="Text Placeholder 2"/>
          <p:cNvSpPr>
            <a:spLocks noGrp="1"/>
          </p:cNvSpPr>
          <p:nvPr>
            <p:ph type="body" idx="1"/>
          </p:nvPr>
        </p:nvSpPr>
        <p:spPr/>
        <p:txBody>
          <a:bodyPr/>
          <a:lstStyle/>
          <a:p>
            <a:pPr algn="ctr"/>
            <a:r>
              <a:rPr lang="fr-FR" dirty="0"/>
              <a:t>6 unités à deux </a:t>
            </a:r>
            <a:r>
              <a:rPr lang="fr-FR" dirty="0" smtClean="0"/>
              <a:t>prononciations</a:t>
            </a:r>
            <a:endParaRPr lang="en-US" dirty="0"/>
          </a:p>
        </p:txBody>
      </p:sp>
      <p:sp>
        <p:nvSpPr>
          <p:cNvPr id="4" name="Content Placeholder 3"/>
          <p:cNvSpPr>
            <a:spLocks noGrp="1"/>
          </p:cNvSpPr>
          <p:nvPr>
            <p:ph sz="half" idx="2"/>
          </p:nvPr>
        </p:nvSpPr>
        <p:spPr/>
        <p:txBody>
          <a:bodyPr>
            <a:normAutofit fontScale="70000" lnSpcReduction="20000"/>
          </a:bodyPr>
          <a:lstStyle/>
          <a:p>
            <a:pPr marL="0" indent="0" algn="ctr">
              <a:buNone/>
            </a:pPr>
            <a:r>
              <a:rPr lang="fr-FR" sz="3600" i="1" dirty="0" smtClean="0"/>
              <a:t>discount</a:t>
            </a:r>
            <a:r>
              <a:rPr lang="fr-FR" sz="3600" dirty="0" smtClean="0"/>
              <a:t> </a:t>
            </a:r>
            <a:r>
              <a:rPr lang="fr-FR" sz="3600" dirty="0"/>
              <a:t>[</a:t>
            </a:r>
            <a:r>
              <a:rPr lang="fr-FR" sz="3600" dirty="0" err="1"/>
              <a:t>diskaunt</a:t>
            </a:r>
            <a:r>
              <a:rPr lang="fr-FR" sz="3600" dirty="0"/>
              <a:t>] / [</a:t>
            </a:r>
            <a:r>
              <a:rPr lang="fr-FR" sz="3600" dirty="0" err="1"/>
              <a:t>diskunt</a:t>
            </a:r>
            <a:r>
              <a:rPr lang="fr-FR" sz="3600" dirty="0" smtClean="0"/>
              <a:t>];</a:t>
            </a:r>
          </a:p>
          <a:p>
            <a:pPr marL="0" indent="0" algn="ctr">
              <a:buNone/>
            </a:pPr>
            <a:r>
              <a:rPr lang="fr-FR" sz="3600" dirty="0" smtClean="0"/>
              <a:t> </a:t>
            </a:r>
            <a:r>
              <a:rPr lang="fr-FR" sz="3600" i="1" dirty="0"/>
              <a:t>merchandising</a:t>
            </a:r>
            <a:r>
              <a:rPr lang="fr-FR" sz="3600" dirty="0"/>
              <a:t> [</a:t>
            </a:r>
            <a:r>
              <a:rPr lang="fr-FR" sz="3600" dirty="0" err="1"/>
              <a:t>mɛʀʃᾶdajziŋ</a:t>
            </a:r>
            <a:r>
              <a:rPr lang="fr-FR" sz="3600" dirty="0"/>
              <a:t>] / [</a:t>
            </a:r>
            <a:r>
              <a:rPr lang="fr-FR" sz="3600" dirty="0" err="1"/>
              <a:t>mœʀʃᾶdiziŋ</a:t>
            </a:r>
            <a:r>
              <a:rPr lang="fr-FR" sz="3600" dirty="0"/>
              <a:t>]; </a:t>
            </a:r>
            <a:endParaRPr lang="fr-FR" sz="3600" dirty="0" smtClean="0"/>
          </a:p>
          <a:p>
            <a:pPr marL="0" indent="0" algn="ctr">
              <a:buNone/>
            </a:pPr>
            <a:r>
              <a:rPr lang="fr-FR" sz="3600" i="1" dirty="0" smtClean="0"/>
              <a:t>packaging</a:t>
            </a:r>
            <a:r>
              <a:rPr lang="fr-FR" sz="3600" dirty="0" smtClean="0"/>
              <a:t> </a:t>
            </a:r>
            <a:r>
              <a:rPr lang="fr-FR" sz="3600" dirty="0"/>
              <a:t>[</a:t>
            </a:r>
            <a:r>
              <a:rPr lang="fr-FR" sz="3600" dirty="0" err="1"/>
              <a:t>pakadʒiŋ</a:t>
            </a:r>
            <a:r>
              <a:rPr lang="fr-FR" sz="3600" dirty="0"/>
              <a:t>] / [</a:t>
            </a:r>
            <a:r>
              <a:rPr lang="fr-FR" sz="3600" dirty="0" err="1"/>
              <a:t>pakaʒiŋ</a:t>
            </a:r>
            <a:r>
              <a:rPr lang="fr-FR" sz="3600" dirty="0"/>
              <a:t>] </a:t>
            </a:r>
            <a:r>
              <a:rPr lang="fr-FR" sz="3600" dirty="0" smtClean="0"/>
              <a:t>;</a:t>
            </a:r>
          </a:p>
          <a:p>
            <a:pPr marL="0" indent="0" algn="ctr">
              <a:buNone/>
            </a:pPr>
            <a:r>
              <a:rPr lang="fr-FR" sz="3600" dirty="0" smtClean="0"/>
              <a:t> </a:t>
            </a:r>
            <a:r>
              <a:rPr lang="fr-FR" sz="3600" i="1" dirty="0"/>
              <a:t>prospect</a:t>
            </a:r>
            <a:r>
              <a:rPr lang="fr-FR" sz="3600" dirty="0"/>
              <a:t> [</a:t>
            </a:r>
            <a:r>
              <a:rPr lang="fr-FR" sz="3600" dirty="0" err="1"/>
              <a:t>pʀɔspɛkt</a:t>
            </a:r>
            <a:r>
              <a:rPr lang="fr-FR" sz="3600" dirty="0"/>
              <a:t>] / [</a:t>
            </a:r>
            <a:r>
              <a:rPr lang="fr-FR" sz="3600" dirty="0" err="1"/>
              <a:t>pʀɔspɛ</a:t>
            </a:r>
            <a:r>
              <a:rPr lang="fr-FR" sz="3600" dirty="0" smtClean="0"/>
              <a:t>];</a:t>
            </a:r>
          </a:p>
          <a:p>
            <a:pPr marL="0" indent="0" algn="ctr">
              <a:buNone/>
            </a:pPr>
            <a:r>
              <a:rPr lang="fr-FR" sz="3600" dirty="0" smtClean="0"/>
              <a:t> </a:t>
            </a:r>
            <a:r>
              <a:rPr lang="fr-FR" sz="3600" i="1" dirty="0"/>
              <a:t>public-relations</a:t>
            </a:r>
            <a:r>
              <a:rPr lang="fr-FR" sz="3600" dirty="0"/>
              <a:t> [</a:t>
            </a:r>
            <a:r>
              <a:rPr lang="fr-FR" sz="3600" dirty="0" err="1"/>
              <a:t>pœblikʀilɛʃœns</a:t>
            </a:r>
            <a:r>
              <a:rPr lang="fr-FR" sz="3600" dirty="0"/>
              <a:t>] / [</a:t>
            </a:r>
            <a:r>
              <a:rPr lang="fr-FR" sz="3600" dirty="0" err="1"/>
              <a:t>pyblikʀǝlasjɔ</a:t>
            </a:r>
            <a:r>
              <a:rPr lang="fr-FR" sz="3600" dirty="0"/>
              <a:t>̃]; </a:t>
            </a:r>
            <a:endParaRPr lang="fr-FR" sz="3600" dirty="0" smtClean="0"/>
          </a:p>
          <a:p>
            <a:pPr marL="0" indent="0" algn="ctr">
              <a:buNone/>
            </a:pPr>
            <a:r>
              <a:rPr lang="fr-FR" sz="3600" i="1" dirty="0" smtClean="0"/>
              <a:t>sponsor</a:t>
            </a:r>
            <a:r>
              <a:rPr lang="fr-FR" sz="3600" dirty="0" smtClean="0"/>
              <a:t> </a:t>
            </a:r>
            <a:r>
              <a:rPr lang="fr-FR" sz="3600" dirty="0"/>
              <a:t>[</a:t>
            </a:r>
            <a:r>
              <a:rPr lang="fr-FR" sz="3600" dirty="0" err="1"/>
              <a:t>spɔnsɔʀ</a:t>
            </a:r>
            <a:r>
              <a:rPr lang="fr-FR" sz="3600" dirty="0"/>
              <a:t>] / [</a:t>
            </a:r>
            <a:r>
              <a:rPr lang="fr-FR" sz="3600" dirty="0" err="1"/>
              <a:t>spɔ̃sɔʀ</a:t>
            </a:r>
            <a:r>
              <a:rPr lang="fr-FR" sz="3600" dirty="0" smtClean="0"/>
              <a:t>]</a:t>
            </a:r>
          </a:p>
          <a:p>
            <a:pPr marL="0" indent="0" algn="just">
              <a:buNone/>
            </a:pPr>
            <a:r>
              <a:rPr lang="fr-FR" sz="1900" dirty="0" smtClean="0"/>
              <a:t>Les </a:t>
            </a:r>
            <a:r>
              <a:rPr lang="fr-FR" sz="1900" dirty="0"/>
              <a:t>emprunts, d'abord, gardent la forme phonétique anglaise, tandis que leur deuxième forme est une variante francisée et adaptée au système phonétique français. On y remarque l'influence  de la graphie française sur la prononciation des emprunts</a:t>
            </a:r>
            <a:r>
              <a:rPr lang="fr-FR" sz="1900" dirty="0" smtClean="0"/>
              <a:t>.</a:t>
            </a:r>
            <a:endParaRPr lang="en-US" sz="1900" i="1" dirty="0"/>
          </a:p>
          <a:p>
            <a:endParaRPr lang="en-US" dirty="0"/>
          </a:p>
        </p:txBody>
      </p:sp>
      <p:sp>
        <p:nvSpPr>
          <p:cNvPr id="5" name="Text Placeholder 4"/>
          <p:cNvSpPr>
            <a:spLocks noGrp="1"/>
          </p:cNvSpPr>
          <p:nvPr>
            <p:ph type="body" sz="quarter" idx="3"/>
          </p:nvPr>
        </p:nvSpPr>
        <p:spPr/>
        <p:txBody>
          <a:bodyPr/>
          <a:lstStyle/>
          <a:p>
            <a:pPr algn="ctr"/>
            <a:r>
              <a:rPr lang="en-US" dirty="0" smtClean="0"/>
              <a:t>6</a:t>
            </a:r>
            <a:r>
              <a:rPr lang="fr-FR" dirty="0" smtClean="0"/>
              <a:t> </a:t>
            </a:r>
            <a:r>
              <a:rPr lang="fr-FR" dirty="0"/>
              <a:t>unités à </a:t>
            </a:r>
            <a:r>
              <a:rPr lang="en-US" dirty="0" err="1"/>
              <a:t>deux</a:t>
            </a:r>
            <a:r>
              <a:rPr lang="en-US" dirty="0"/>
              <a:t> </a:t>
            </a:r>
            <a:r>
              <a:rPr lang="fr-FR" dirty="0"/>
              <a:t>graphies</a:t>
            </a:r>
            <a:r>
              <a:rPr lang="en-US" dirty="0"/>
              <a:t> </a:t>
            </a:r>
          </a:p>
        </p:txBody>
      </p:sp>
      <p:sp>
        <p:nvSpPr>
          <p:cNvPr id="6" name="Content Placeholder 5"/>
          <p:cNvSpPr>
            <a:spLocks noGrp="1"/>
          </p:cNvSpPr>
          <p:nvPr>
            <p:ph sz="quarter" idx="4"/>
          </p:nvPr>
        </p:nvSpPr>
        <p:spPr/>
        <p:txBody>
          <a:bodyPr>
            <a:normAutofit/>
          </a:bodyPr>
          <a:lstStyle/>
          <a:p>
            <a:pPr algn="ctr"/>
            <a:r>
              <a:rPr lang="en-US" i="1" dirty="0" err="1" smtClean="0"/>
              <a:t>écu</a:t>
            </a:r>
            <a:r>
              <a:rPr lang="en-US" i="1" dirty="0" smtClean="0"/>
              <a:t> </a:t>
            </a:r>
            <a:r>
              <a:rPr lang="en-US" i="1" dirty="0"/>
              <a:t>/ </a:t>
            </a:r>
            <a:r>
              <a:rPr lang="en-US" i="1" dirty="0" err="1"/>
              <a:t>e.c.u</a:t>
            </a:r>
            <a:r>
              <a:rPr lang="en-US" i="1" dirty="0"/>
              <a:t>. </a:t>
            </a:r>
          </a:p>
          <a:p>
            <a:pPr algn="ctr"/>
            <a:r>
              <a:rPr lang="en-US" i="1" dirty="0"/>
              <a:t>trader / </a:t>
            </a:r>
            <a:r>
              <a:rPr lang="en-US" i="1" dirty="0" err="1" smtClean="0"/>
              <a:t>tradeur</a:t>
            </a:r>
            <a:endParaRPr lang="en-US" i="1" dirty="0" smtClean="0"/>
          </a:p>
          <a:p>
            <a:pPr algn="ctr"/>
            <a:r>
              <a:rPr lang="fr-FR" i="1" dirty="0" err="1" smtClean="0"/>
              <a:t>consumerism</a:t>
            </a:r>
            <a:r>
              <a:rPr lang="fr-FR" dirty="0" smtClean="0"/>
              <a:t> </a:t>
            </a:r>
            <a:r>
              <a:rPr lang="fr-FR" dirty="0"/>
              <a:t>/</a:t>
            </a:r>
            <a:r>
              <a:rPr lang="fr-FR" i="1" dirty="0"/>
              <a:t> </a:t>
            </a:r>
            <a:r>
              <a:rPr lang="fr-FR" i="1" dirty="0" smtClean="0"/>
              <a:t>consumérisme</a:t>
            </a:r>
            <a:endParaRPr lang="fr-FR" dirty="0" smtClean="0"/>
          </a:p>
          <a:p>
            <a:pPr algn="ctr"/>
            <a:r>
              <a:rPr lang="fr-FR" dirty="0" smtClean="0"/>
              <a:t> </a:t>
            </a:r>
            <a:r>
              <a:rPr lang="fr-FR" i="1" dirty="0"/>
              <a:t>joint venture</a:t>
            </a:r>
            <a:r>
              <a:rPr lang="fr-FR" dirty="0"/>
              <a:t> / </a:t>
            </a:r>
            <a:r>
              <a:rPr lang="fr-FR" i="1" dirty="0" smtClean="0"/>
              <a:t>joint-venture</a:t>
            </a:r>
            <a:endParaRPr lang="fr-FR" dirty="0" smtClean="0"/>
          </a:p>
          <a:p>
            <a:pPr algn="ctr"/>
            <a:r>
              <a:rPr lang="fr-FR" dirty="0" smtClean="0"/>
              <a:t> </a:t>
            </a:r>
            <a:r>
              <a:rPr lang="fr-FR" i="1" dirty="0" err="1"/>
              <a:t>lay</a:t>
            </a:r>
            <a:r>
              <a:rPr lang="fr-FR" i="1" dirty="0"/>
              <a:t> out</a:t>
            </a:r>
            <a:r>
              <a:rPr lang="fr-FR" dirty="0"/>
              <a:t> / </a:t>
            </a:r>
            <a:r>
              <a:rPr lang="fr-FR" i="1" dirty="0" smtClean="0"/>
              <a:t>lay-out</a:t>
            </a:r>
            <a:endParaRPr lang="fr-FR" dirty="0" smtClean="0"/>
          </a:p>
          <a:p>
            <a:pPr algn="ctr"/>
            <a:r>
              <a:rPr lang="fr-FR" dirty="0" smtClean="0"/>
              <a:t> </a:t>
            </a:r>
            <a:r>
              <a:rPr lang="fr-FR" i="1" dirty="0"/>
              <a:t>turn-over</a:t>
            </a:r>
            <a:r>
              <a:rPr lang="fr-FR" dirty="0"/>
              <a:t> / </a:t>
            </a:r>
            <a:r>
              <a:rPr lang="fr-FR" i="1" dirty="0"/>
              <a:t>turnover</a:t>
            </a:r>
          </a:p>
          <a:p>
            <a:pPr algn="ctr"/>
            <a:endParaRPr lang="en-US" i="1" dirty="0"/>
          </a:p>
          <a:p>
            <a:pPr algn="ctr"/>
            <a:endParaRPr lang="en-US" i="1" dirty="0"/>
          </a:p>
          <a:p>
            <a:endParaRPr lang="en-US" dirty="0"/>
          </a:p>
        </p:txBody>
      </p:sp>
    </p:spTree>
    <p:extLst>
      <p:ext uri="{BB962C8B-B14F-4D97-AF65-F5344CB8AC3E}">
        <p14:creationId xmlns:p14="http://schemas.microsoft.com/office/powerpoint/2010/main" val="31440198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13</a:t>
            </a:r>
            <a:r>
              <a:rPr lang="fr-FR" dirty="0" smtClean="0"/>
              <a:t> </a:t>
            </a:r>
            <a:r>
              <a:rPr lang="fr-FR" dirty="0"/>
              <a:t>formes francisées </a:t>
            </a:r>
            <a:r>
              <a:rPr lang="fr-FR" dirty="0" smtClean="0"/>
              <a:t>(</a:t>
            </a:r>
            <a:r>
              <a:rPr lang="fr-FR" dirty="0"/>
              <a:t>12,5</a:t>
            </a:r>
            <a:r>
              <a:rPr lang="fr-FR" dirty="0" smtClean="0"/>
              <a:t>%)- </a:t>
            </a:r>
            <a:r>
              <a:rPr lang="fr-FR" dirty="0"/>
              <a:t>niveau faible d'adaptation </a:t>
            </a:r>
            <a:r>
              <a:rPr lang="fr-FR" dirty="0" smtClean="0"/>
              <a:t>graphique </a:t>
            </a:r>
            <a:endParaRPr lang="en-US" dirty="0"/>
          </a:p>
        </p:txBody>
      </p:sp>
      <p:sp>
        <p:nvSpPr>
          <p:cNvPr id="3" name="Content Placeholder 2"/>
          <p:cNvSpPr>
            <a:spLocks noGrp="1"/>
          </p:cNvSpPr>
          <p:nvPr>
            <p:ph idx="1"/>
          </p:nvPr>
        </p:nvSpPr>
        <p:spPr/>
        <p:txBody>
          <a:bodyPr numCol="2">
            <a:normAutofit/>
          </a:bodyPr>
          <a:lstStyle/>
          <a:p>
            <a:pPr algn="ctr"/>
            <a:r>
              <a:rPr lang="en-US" i="1" dirty="0" err="1"/>
              <a:t>économétri</a:t>
            </a:r>
            <a:r>
              <a:rPr lang="en-US" i="1" dirty="0" err="1">
                <a:solidFill>
                  <a:srgbClr val="FF0000"/>
                </a:solidFill>
              </a:rPr>
              <a:t>e</a:t>
            </a:r>
            <a:r>
              <a:rPr lang="en-US" i="1" dirty="0"/>
              <a:t> &lt; </a:t>
            </a:r>
            <a:r>
              <a:rPr lang="fr-FR" i="1" dirty="0" err="1"/>
              <a:t>econometrics</a:t>
            </a:r>
            <a:endParaRPr lang="en-US" i="1" dirty="0"/>
          </a:p>
          <a:p>
            <a:pPr algn="ctr"/>
            <a:r>
              <a:rPr lang="en-US" i="1" dirty="0" err="1"/>
              <a:t>employabilit</a:t>
            </a:r>
            <a:r>
              <a:rPr lang="en-US" i="1" dirty="0" err="1">
                <a:solidFill>
                  <a:srgbClr val="FF0000"/>
                </a:solidFill>
              </a:rPr>
              <a:t>é</a:t>
            </a:r>
            <a:r>
              <a:rPr lang="en-US" i="1" dirty="0"/>
              <a:t> &lt; employability </a:t>
            </a:r>
          </a:p>
          <a:p>
            <a:pPr algn="ctr"/>
            <a:r>
              <a:rPr lang="en-US" i="1" dirty="0" err="1"/>
              <a:t>external</a:t>
            </a:r>
            <a:r>
              <a:rPr lang="en-US" i="1" dirty="0" err="1">
                <a:solidFill>
                  <a:srgbClr val="FF0000"/>
                </a:solidFill>
              </a:rPr>
              <a:t>iser</a:t>
            </a:r>
            <a:r>
              <a:rPr lang="en-US" i="1" dirty="0"/>
              <a:t> (to externalize)</a:t>
            </a:r>
          </a:p>
          <a:p>
            <a:pPr algn="ctr"/>
            <a:r>
              <a:rPr lang="en-US" i="1" dirty="0" err="1"/>
              <a:t>interm</a:t>
            </a:r>
            <a:r>
              <a:rPr lang="en-US" i="1" dirty="0" err="1">
                <a:solidFill>
                  <a:srgbClr val="FF0000"/>
                </a:solidFill>
              </a:rPr>
              <a:t>é</a:t>
            </a:r>
            <a:r>
              <a:rPr lang="en-US" i="1" dirty="0" err="1"/>
              <a:t>diation</a:t>
            </a:r>
            <a:r>
              <a:rPr lang="en-US" i="1" dirty="0"/>
              <a:t> (intermediation)</a:t>
            </a:r>
          </a:p>
          <a:p>
            <a:pPr algn="ctr"/>
            <a:r>
              <a:rPr lang="en-US" i="1" dirty="0" err="1">
                <a:solidFill>
                  <a:srgbClr val="FF0000"/>
                </a:solidFill>
              </a:rPr>
              <a:t>k</a:t>
            </a:r>
            <a:r>
              <a:rPr lang="en-US" i="1" dirty="0" err="1"/>
              <a:t>eynési</a:t>
            </a:r>
            <a:r>
              <a:rPr lang="en-US" i="1" dirty="0" err="1">
                <a:solidFill>
                  <a:srgbClr val="FF0000"/>
                </a:solidFill>
              </a:rPr>
              <a:t>en</a:t>
            </a:r>
            <a:r>
              <a:rPr lang="en-US" i="1" dirty="0"/>
              <a:t> (Keynesian) </a:t>
            </a:r>
          </a:p>
          <a:p>
            <a:pPr algn="ctr"/>
            <a:r>
              <a:rPr lang="en-US" i="1" dirty="0" err="1"/>
              <a:t>marginalism</a:t>
            </a:r>
            <a:r>
              <a:rPr lang="en-US" i="1" dirty="0" err="1">
                <a:solidFill>
                  <a:srgbClr val="FF0000"/>
                </a:solidFill>
              </a:rPr>
              <a:t>e</a:t>
            </a:r>
            <a:r>
              <a:rPr lang="en-US" i="1" dirty="0"/>
              <a:t> (</a:t>
            </a:r>
            <a:r>
              <a:rPr lang="fr-FR" i="1" dirty="0" err="1"/>
              <a:t>marginalism</a:t>
            </a:r>
            <a:r>
              <a:rPr lang="fr-FR" i="1" dirty="0"/>
              <a:t>)</a:t>
            </a:r>
            <a:endParaRPr lang="en-US" i="1" dirty="0"/>
          </a:p>
          <a:p>
            <a:pPr algn="ctr"/>
            <a:r>
              <a:rPr lang="en-US" i="1" dirty="0" err="1"/>
              <a:t>privatis</a:t>
            </a:r>
            <a:r>
              <a:rPr lang="en-US" i="1" dirty="0" err="1">
                <a:solidFill>
                  <a:srgbClr val="FF0000"/>
                </a:solidFill>
              </a:rPr>
              <a:t>er</a:t>
            </a:r>
            <a:r>
              <a:rPr lang="en-US" i="1" dirty="0"/>
              <a:t> (to privatize) </a:t>
            </a:r>
          </a:p>
          <a:p>
            <a:pPr algn="ctr"/>
            <a:r>
              <a:rPr lang="en-US" i="1" dirty="0" err="1"/>
              <a:t>sectori</a:t>
            </a:r>
            <a:r>
              <a:rPr lang="fr-FR" i="1" dirty="0">
                <a:solidFill>
                  <a:srgbClr val="FF0000"/>
                </a:solidFill>
              </a:rPr>
              <a:t>el</a:t>
            </a:r>
            <a:r>
              <a:rPr lang="en-US" i="1" dirty="0"/>
              <a:t> (sectorial) </a:t>
            </a:r>
          </a:p>
          <a:p>
            <a:pPr algn="ctr"/>
            <a:r>
              <a:rPr lang="fr-FR" i="1" dirty="0" smtClean="0"/>
              <a:t>consum</a:t>
            </a:r>
            <a:r>
              <a:rPr lang="fr-FR" i="1" dirty="0" smtClean="0">
                <a:solidFill>
                  <a:srgbClr val="FF0000"/>
                </a:solidFill>
              </a:rPr>
              <a:t>é</a:t>
            </a:r>
            <a:r>
              <a:rPr lang="fr-FR" i="1" dirty="0" smtClean="0"/>
              <a:t>risme</a:t>
            </a:r>
            <a:r>
              <a:rPr lang="fr-FR" dirty="0" smtClean="0"/>
              <a:t> </a:t>
            </a:r>
            <a:r>
              <a:rPr lang="fr-FR" dirty="0"/>
              <a:t>&lt; </a:t>
            </a:r>
            <a:r>
              <a:rPr lang="fr-FR" i="1" dirty="0" err="1" smtClean="0"/>
              <a:t>consumerism</a:t>
            </a:r>
            <a:r>
              <a:rPr lang="fr-FR" dirty="0" smtClean="0"/>
              <a:t> </a:t>
            </a:r>
            <a:r>
              <a:rPr lang="fr-FR" dirty="0"/>
              <a:t>(mise des accents: </a:t>
            </a:r>
            <a:endParaRPr lang="fr-FR" dirty="0" smtClean="0"/>
          </a:p>
          <a:p>
            <a:pPr algn="ctr"/>
            <a:r>
              <a:rPr lang="fr-FR" dirty="0" smtClean="0"/>
              <a:t> </a:t>
            </a:r>
            <a:r>
              <a:rPr lang="fr-FR" i="1" dirty="0"/>
              <a:t>sup</a:t>
            </a:r>
            <a:r>
              <a:rPr lang="fr-FR" i="1" dirty="0">
                <a:solidFill>
                  <a:srgbClr val="FF0000"/>
                </a:solidFill>
              </a:rPr>
              <a:t>é</a:t>
            </a:r>
            <a:r>
              <a:rPr lang="fr-FR" i="1" dirty="0"/>
              <a:t>rette</a:t>
            </a:r>
            <a:r>
              <a:rPr lang="fr-FR" dirty="0"/>
              <a:t> &lt; </a:t>
            </a:r>
            <a:r>
              <a:rPr lang="fr-FR" i="1" dirty="0"/>
              <a:t>superette</a:t>
            </a:r>
            <a:r>
              <a:rPr lang="fr-FR" dirty="0" smtClean="0"/>
              <a:t>,</a:t>
            </a:r>
          </a:p>
          <a:p>
            <a:pPr algn="ctr"/>
            <a:r>
              <a:rPr lang="fr-FR" dirty="0" smtClean="0"/>
              <a:t> </a:t>
            </a:r>
            <a:r>
              <a:rPr lang="fr-FR" i="1" dirty="0"/>
              <a:t>t</a:t>
            </a:r>
            <a:r>
              <a:rPr lang="fr-FR" i="1" dirty="0">
                <a:solidFill>
                  <a:srgbClr val="FF0000"/>
                </a:solidFill>
              </a:rPr>
              <a:t>é</a:t>
            </a:r>
            <a:r>
              <a:rPr lang="fr-FR" i="1" dirty="0"/>
              <a:t>l</a:t>
            </a:r>
            <a:r>
              <a:rPr lang="fr-FR" i="1" dirty="0">
                <a:solidFill>
                  <a:srgbClr val="FF0000"/>
                </a:solidFill>
              </a:rPr>
              <a:t>é</a:t>
            </a:r>
            <a:r>
              <a:rPr lang="fr-FR" i="1" dirty="0"/>
              <a:t>shopping</a:t>
            </a:r>
            <a:r>
              <a:rPr lang="fr-FR" dirty="0"/>
              <a:t> &lt; </a:t>
            </a:r>
            <a:r>
              <a:rPr lang="fr-FR" i="1" dirty="0" err="1"/>
              <a:t>teleshopping</a:t>
            </a:r>
            <a:r>
              <a:rPr lang="fr-FR" dirty="0"/>
              <a:t>, </a:t>
            </a:r>
            <a:endParaRPr lang="fr-FR" dirty="0" smtClean="0"/>
          </a:p>
          <a:p>
            <a:pPr algn="ctr"/>
            <a:r>
              <a:rPr lang="fr-FR" i="1" dirty="0" err="1" smtClean="0"/>
              <a:t>vid</a:t>
            </a:r>
            <a:r>
              <a:rPr lang="fr-FR" i="1" dirty="0" err="1" smtClean="0">
                <a:solidFill>
                  <a:srgbClr val="FF0000"/>
                </a:solidFill>
              </a:rPr>
              <a:t>é</a:t>
            </a:r>
            <a:r>
              <a:rPr lang="fr-FR" i="1" dirty="0" err="1" smtClean="0"/>
              <a:t>oshopping</a:t>
            </a:r>
            <a:r>
              <a:rPr lang="fr-FR" dirty="0" smtClean="0"/>
              <a:t> </a:t>
            </a:r>
            <a:r>
              <a:rPr lang="fr-FR" dirty="0"/>
              <a:t>&lt; </a:t>
            </a:r>
            <a:r>
              <a:rPr lang="fr-FR" i="1" dirty="0" err="1" smtClean="0"/>
              <a:t>videoshopping</a:t>
            </a:r>
            <a:endParaRPr lang="fr-FR" i="1" dirty="0" smtClean="0"/>
          </a:p>
          <a:p>
            <a:pPr algn="ctr"/>
            <a:r>
              <a:rPr lang="fr-FR" i="1" dirty="0" smtClean="0"/>
              <a:t>traça</a:t>
            </a:r>
            <a:r>
              <a:rPr lang="fr-FR" i="1" dirty="0" smtClean="0">
                <a:solidFill>
                  <a:srgbClr val="FF0000"/>
                </a:solidFill>
              </a:rPr>
              <a:t>bilité</a:t>
            </a:r>
            <a:r>
              <a:rPr lang="fr-FR" dirty="0" smtClean="0"/>
              <a:t> </a:t>
            </a:r>
            <a:r>
              <a:rPr lang="fr-FR" dirty="0"/>
              <a:t>&lt; </a:t>
            </a:r>
            <a:r>
              <a:rPr lang="fr-FR" i="1" dirty="0" err="1" smtClean="0"/>
              <a:t>traceability</a:t>
            </a:r>
            <a:r>
              <a:rPr lang="fr-FR" dirty="0" smtClean="0"/>
              <a:t> </a:t>
            </a:r>
            <a:r>
              <a:rPr lang="fr-FR" dirty="0"/>
              <a:t>(adaptation de la terminaison du </a:t>
            </a:r>
            <a:r>
              <a:rPr lang="fr-FR" dirty="0" smtClean="0"/>
              <a:t>lexème)</a:t>
            </a:r>
            <a:endParaRPr lang="en-US" dirty="0"/>
          </a:p>
        </p:txBody>
      </p:sp>
    </p:spTree>
    <p:extLst>
      <p:ext uri="{BB962C8B-B14F-4D97-AF65-F5344CB8AC3E}">
        <p14:creationId xmlns:p14="http://schemas.microsoft.com/office/powerpoint/2010/main" val="38635591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smtClean="0"/>
              <a:t>14 </a:t>
            </a:r>
            <a:r>
              <a:rPr lang="fr-FR" sz="3200" b="1" dirty="0" smtClean="0"/>
              <a:t>unités polysémiques</a:t>
            </a:r>
            <a:r>
              <a:rPr lang="fr-FR" sz="3200" dirty="0" smtClean="0"/>
              <a:t>: </a:t>
            </a:r>
            <a:r>
              <a:rPr lang="en-US" sz="3200" i="1" dirty="0" smtClean="0"/>
              <a:t>broker, </a:t>
            </a:r>
            <a:r>
              <a:rPr lang="en-US" sz="3200" i="1" dirty="0" err="1" smtClean="0"/>
              <a:t>input,keynésien</a:t>
            </a:r>
            <a:r>
              <a:rPr lang="en-US" sz="3200" i="1" dirty="0" smtClean="0"/>
              <a:t>, </a:t>
            </a:r>
            <a:r>
              <a:rPr lang="en-US" sz="3200" i="1" dirty="0" err="1" smtClean="0"/>
              <a:t>narcodollar</a:t>
            </a:r>
            <a:r>
              <a:rPr lang="en-US" sz="3200" i="1" dirty="0" smtClean="0"/>
              <a:t>, output, </a:t>
            </a:r>
            <a:r>
              <a:rPr lang="fr-FR" sz="3200" i="1" dirty="0" smtClean="0"/>
              <a:t>discount</a:t>
            </a:r>
            <a:r>
              <a:rPr lang="fr-FR" sz="3200" dirty="0"/>
              <a:t>, </a:t>
            </a:r>
            <a:r>
              <a:rPr lang="fr-FR" sz="3200" i="1" dirty="0"/>
              <a:t>franchising</a:t>
            </a:r>
            <a:r>
              <a:rPr lang="fr-FR" sz="3200" dirty="0"/>
              <a:t>, </a:t>
            </a:r>
            <a:r>
              <a:rPr lang="fr-FR" sz="3200" i="1" dirty="0" err="1"/>
              <a:t>lay</a:t>
            </a:r>
            <a:r>
              <a:rPr lang="fr-FR" sz="3200" i="1" dirty="0"/>
              <a:t> out</a:t>
            </a:r>
            <a:r>
              <a:rPr lang="fr-FR" sz="3200" dirty="0"/>
              <a:t>, </a:t>
            </a:r>
            <a:r>
              <a:rPr lang="fr-FR" sz="3200" i="1" dirty="0"/>
              <a:t>marketing</a:t>
            </a:r>
            <a:r>
              <a:rPr lang="fr-FR" sz="3200" dirty="0"/>
              <a:t>, </a:t>
            </a:r>
            <a:r>
              <a:rPr lang="fr-FR" sz="3200" i="1" dirty="0"/>
              <a:t>packaging</a:t>
            </a:r>
            <a:r>
              <a:rPr lang="fr-FR" sz="3200" dirty="0"/>
              <a:t>, </a:t>
            </a:r>
            <a:r>
              <a:rPr lang="fr-FR" sz="3200" i="1" dirty="0"/>
              <a:t>public-relations</a:t>
            </a:r>
            <a:r>
              <a:rPr lang="fr-FR" sz="3200" dirty="0"/>
              <a:t>, </a:t>
            </a:r>
            <a:r>
              <a:rPr lang="fr-FR" sz="3200" i="1" dirty="0"/>
              <a:t>self-service</a:t>
            </a:r>
            <a:r>
              <a:rPr lang="fr-FR" sz="3200" dirty="0"/>
              <a:t>, </a:t>
            </a:r>
            <a:r>
              <a:rPr lang="fr-FR" sz="3200" i="1" dirty="0"/>
              <a:t>sponsor</a:t>
            </a:r>
            <a:r>
              <a:rPr lang="fr-FR" sz="3200" dirty="0"/>
              <a:t>, </a:t>
            </a:r>
            <a:r>
              <a:rPr lang="fr-FR" sz="3200" i="1" dirty="0"/>
              <a:t>turn-over</a:t>
            </a:r>
            <a:r>
              <a:rPr lang="fr-FR" sz="3200" dirty="0" smtClean="0"/>
              <a:t>)</a:t>
            </a:r>
            <a:endParaRPr lang="en-US" sz="3200" dirty="0"/>
          </a:p>
        </p:txBody>
      </p:sp>
      <p:sp>
        <p:nvSpPr>
          <p:cNvPr id="3" name="Content Placeholder 2"/>
          <p:cNvSpPr>
            <a:spLocks noGrp="1"/>
          </p:cNvSpPr>
          <p:nvPr>
            <p:ph idx="1"/>
          </p:nvPr>
        </p:nvSpPr>
        <p:spPr/>
        <p:txBody>
          <a:bodyPr>
            <a:normAutofit/>
          </a:bodyPr>
          <a:lstStyle/>
          <a:p>
            <a:pPr algn="ctr"/>
            <a:r>
              <a:rPr lang="fr-FR" sz="3600" b="1" i="1" dirty="0"/>
              <a:t>input</a:t>
            </a:r>
            <a:r>
              <a:rPr lang="fr-FR" sz="3600" dirty="0"/>
              <a:t> </a:t>
            </a:r>
            <a:r>
              <a:rPr lang="mk-MK" sz="3600" dirty="0"/>
              <a:t>: 2</a:t>
            </a:r>
            <a:r>
              <a:rPr lang="en-US" sz="3600" dirty="0"/>
              <a:t> </a:t>
            </a:r>
            <a:r>
              <a:rPr lang="fr-FR" sz="3600" dirty="0"/>
              <a:t>sens </a:t>
            </a:r>
            <a:endParaRPr lang="fr-FR" sz="3600" dirty="0" smtClean="0"/>
          </a:p>
          <a:p>
            <a:pPr algn="just"/>
            <a:r>
              <a:rPr lang="fr-FR" sz="3600" dirty="0"/>
              <a:t>1. Économie. Ensemble des biens et services entrant dans le processus de </a:t>
            </a:r>
            <a:r>
              <a:rPr lang="fr-FR" sz="3600" dirty="0" smtClean="0"/>
              <a:t>production. </a:t>
            </a:r>
            <a:r>
              <a:rPr lang="fr-FR" sz="3600" dirty="0"/>
              <a:t>(PR</a:t>
            </a:r>
            <a:r>
              <a:rPr lang="fr-FR" sz="3600" dirty="0" smtClean="0"/>
              <a:t>)</a:t>
            </a:r>
            <a:endParaRPr lang="fr-FR" sz="3600" dirty="0"/>
          </a:p>
          <a:p>
            <a:pPr algn="just"/>
            <a:r>
              <a:rPr lang="fr-FR" sz="3600" dirty="0"/>
              <a:t>2. Informatique. Entrée de données dans un système  informatique, de signal dans un dispositif </a:t>
            </a:r>
            <a:r>
              <a:rPr lang="fr-FR" sz="3600" dirty="0" smtClean="0"/>
              <a:t>électronique. </a:t>
            </a:r>
            <a:r>
              <a:rPr lang="fr-FR" sz="3600" dirty="0"/>
              <a:t>(PR</a:t>
            </a:r>
            <a:r>
              <a:rPr lang="fr-FR" sz="3600" dirty="0" smtClean="0"/>
              <a:t>) </a:t>
            </a:r>
            <a:endParaRPr lang="en-US" sz="3600" dirty="0"/>
          </a:p>
          <a:p>
            <a:pPr algn="just"/>
            <a:endParaRPr lang="en-US" sz="3600" b="1" i="1" dirty="0"/>
          </a:p>
        </p:txBody>
      </p:sp>
    </p:spTree>
    <p:extLst>
      <p:ext uri="{BB962C8B-B14F-4D97-AF65-F5344CB8AC3E}">
        <p14:creationId xmlns:p14="http://schemas.microsoft.com/office/powerpoint/2010/main" val="28173189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r-FR" sz="3600" dirty="0" smtClean="0"/>
              <a:t>JORF: </a:t>
            </a:r>
            <a:r>
              <a:rPr lang="mk-MK" sz="3600" dirty="0" smtClean="0"/>
              <a:t>2</a:t>
            </a:r>
            <a:r>
              <a:rPr lang="en-US" sz="3600" dirty="0" smtClean="0"/>
              <a:t>1+</a:t>
            </a:r>
            <a:r>
              <a:rPr lang="fr-FR" sz="3600" dirty="0" smtClean="0"/>
              <a:t>37=</a:t>
            </a:r>
            <a:r>
              <a:rPr lang="fr-FR" sz="3600" b="1" dirty="0" smtClean="0"/>
              <a:t>58 unités</a:t>
            </a:r>
            <a:r>
              <a:rPr lang="en-US" sz="3600" b="1" dirty="0" smtClean="0"/>
              <a:t> </a:t>
            </a:r>
            <a:r>
              <a:rPr lang="fr-FR" sz="3600" dirty="0" smtClean="0"/>
              <a:t>(55,77</a:t>
            </a:r>
            <a:r>
              <a:rPr lang="mk-MK" sz="3600" dirty="0" smtClean="0"/>
              <a:t>%</a:t>
            </a:r>
            <a:r>
              <a:rPr lang="en-US" sz="3600" dirty="0" smtClean="0"/>
              <a:t>) EFCP</a:t>
            </a:r>
            <a:endParaRPr lang="en-US" sz="3600" dirty="0"/>
          </a:p>
        </p:txBody>
      </p:sp>
      <p:sp>
        <p:nvSpPr>
          <p:cNvPr id="3" name="Content Placeholder 2"/>
          <p:cNvSpPr>
            <a:spLocks noGrp="1"/>
          </p:cNvSpPr>
          <p:nvPr>
            <p:ph idx="1"/>
          </p:nvPr>
        </p:nvSpPr>
        <p:spPr/>
        <p:txBody>
          <a:bodyPr numCol="4">
            <a:noAutofit/>
          </a:bodyPr>
          <a:lstStyle/>
          <a:p>
            <a:r>
              <a:rPr lang="fr-FR" sz="900" i="1" dirty="0" err="1" smtClean="0"/>
              <a:t>benchmarking</a:t>
            </a:r>
            <a:r>
              <a:rPr lang="fr-FR" sz="900" i="1" dirty="0" smtClean="0"/>
              <a:t> </a:t>
            </a:r>
            <a:r>
              <a:rPr lang="fr-FR" sz="900" i="1" dirty="0"/>
              <a:t>/ </a:t>
            </a:r>
            <a:r>
              <a:rPr lang="fr-FR" sz="900" i="1" u="sng" dirty="0" err="1"/>
              <a:t>référenciation</a:t>
            </a:r>
            <a:r>
              <a:rPr lang="fr-FR" sz="900" i="1" dirty="0"/>
              <a:t>, </a:t>
            </a:r>
            <a:r>
              <a:rPr lang="fr-FR" sz="900" i="1" u="sng" dirty="0"/>
              <a:t>étalonnage</a:t>
            </a:r>
            <a:r>
              <a:rPr lang="fr-FR" sz="900" dirty="0"/>
              <a:t>,</a:t>
            </a:r>
            <a:r>
              <a:rPr lang="fr-FR" sz="900" i="1" dirty="0"/>
              <a:t> parangonnage</a:t>
            </a:r>
            <a:r>
              <a:rPr lang="fr-FR" sz="900" dirty="0"/>
              <a:t> (</a:t>
            </a:r>
            <a:r>
              <a:rPr lang="fr-FR" sz="900" dirty="0" smtClean="0"/>
              <a:t>14.08.1998)</a:t>
            </a:r>
            <a:endParaRPr lang="fr-FR" sz="900" dirty="0"/>
          </a:p>
          <a:p>
            <a:r>
              <a:rPr lang="fr-FR" sz="900" i="1" dirty="0"/>
              <a:t>broker / courtier</a:t>
            </a:r>
            <a:r>
              <a:rPr lang="fr-FR" sz="900" dirty="0"/>
              <a:t> (</a:t>
            </a:r>
            <a:r>
              <a:rPr lang="fr-FR" sz="900" dirty="0" smtClean="0"/>
              <a:t>28.07.2001)</a:t>
            </a:r>
            <a:endParaRPr lang="fr-FR" sz="900" dirty="0"/>
          </a:p>
          <a:p>
            <a:pPr fontAlgn="base"/>
            <a:r>
              <a:rPr lang="fr-FR" sz="900" i="1" dirty="0"/>
              <a:t>cash-flow / capacité d'autofinancement ou </a:t>
            </a:r>
            <a:r>
              <a:rPr lang="fr-FR" sz="900" i="1" dirty="0" smtClean="0"/>
              <a:t>CAF, </a:t>
            </a:r>
            <a:r>
              <a:rPr lang="fr-FR" sz="900" i="1" u="sng" dirty="0"/>
              <a:t>flux de trésorerie, </a:t>
            </a:r>
            <a:r>
              <a:rPr lang="en-US" sz="900" dirty="0" err="1">
                <a:solidFill>
                  <a:srgbClr val="2D2B25"/>
                </a:solidFill>
                <a:latin typeface="Arial" panose="020B0604020202020204" pitchFamily="34" charset="0"/>
              </a:rPr>
              <a:t>trésorerie</a:t>
            </a:r>
            <a:r>
              <a:rPr lang="en-US" sz="900" dirty="0">
                <a:solidFill>
                  <a:srgbClr val="2D2B25"/>
                </a:solidFill>
                <a:latin typeface="Arial" panose="020B0604020202020204" pitchFamily="34" charset="0"/>
              </a:rPr>
              <a:t> </a:t>
            </a:r>
            <a:r>
              <a:rPr lang="en-US" sz="900" dirty="0" err="1" smtClean="0">
                <a:solidFill>
                  <a:srgbClr val="2D2B25"/>
                </a:solidFill>
                <a:latin typeface="Arial" panose="020B0604020202020204" pitchFamily="34" charset="0"/>
              </a:rPr>
              <a:t>disponible</a:t>
            </a:r>
            <a:r>
              <a:rPr lang="en-US" sz="900" dirty="0" smtClean="0">
                <a:solidFill>
                  <a:srgbClr val="2D2B25"/>
                </a:solidFill>
                <a:latin typeface="Arial" panose="020B0604020202020204" pitchFamily="34" charset="0"/>
              </a:rPr>
              <a:t> (</a:t>
            </a:r>
            <a:r>
              <a:rPr lang="fr-FR" sz="900" dirty="0" smtClean="0"/>
              <a:t>13.03.2013) </a:t>
            </a:r>
            <a:endParaRPr lang="fr-FR" sz="900" dirty="0"/>
          </a:p>
          <a:p>
            <a:r>
              <a:rPr lang="fr-FR" sz="900" i="1" dirty="0"/>
              <a:t>factoring / </a:t>
            </a:r>
            <a:r>
              <a:rPr lang="fr-FR" sz="900" i="1" u="sng" dirty="0"/>
              <a:t>affacturage</a:t>
            </a:r>
            <a:r>
              <a:rPr lang="fr-FR" sz="900" i="1" dirty="0"/>
              <a:t> </a:t>
            </a:r>
            <a:r>
              <a:rPr lang="fr-FR" sz="900" dirty="0"/>
              <a:t>(</a:t>
            </a:r>
            <a:r>
              <a:rPr lang="fr-FR" sz="900" dirty="0" smtClean="0"/>
              <a:t>22.09.2000)</a:t>
            </a:r>
            <a:endParaRPr lang="mk-MK" sz="900" dirty="0"/>
          </a:p>
          <a:p>
            <a:r>
              <a:rPr lang="fr-FR" sz="900" i="1" dirty="0"/>
              <a:t>factor / </a:t>
            </a:r>
            <a:r>
              <a:rPr lang="fr-FR" sz="900" i="1" u="sng" dirty="0"/>
              <a:t>affactureur</a:t>
            </a:r>
            <a:r>
              <a:rPr lang="fr-FR" sz="900" u="sng" dirty="0"/>
              <a:t> (</a:t>
            </a:r>
            <a:r>
              <a:rPr lang="fr-FR" sz="900" dirty="0" smtClean="0"/>
              <a:t>22.09.2000)</a:t>
            </a:r>
            <a:endParaRPr lang="mk-MK" sz="900" dirty="0"/>
          </a:p>
          <a:p>
            <a:r>
              <a:rPr lang="fr-FR" sz="900" i="1" dirty="0"/>
              <a:t>gap / écart </a:t>
            </a:r>
            <a:r>
              <a:rPr lang="fr-FR" sz="900" dirty="0"/>
              <a:t>(</a:t>
            </a:r>
            <a:r>
              <a:rPr lang="fr-FR" sz="900" dirty="0" smtClean="0"/>
              <a:t>22.09.2000)</a:t>
            </a:r>
            <a:endParaRPr lang="mk-MK" sz="900" dirty="0"/>
          </a:p>
          <a:p>
            <a:r>
              <a:rPr lang="fr-FR" sz="900" i="1" dirty="0"/>
              <a:t>GATT / AGETAC</a:t>
            </a:r>
            <a:r>
              <a:rPr lang="fr-FR" sz="900" dirty="0"/>
              <a:t> (</a:t>
            </a:r>
            <a:r>
              <a:rPr lang="fr-FR" sz="900" dirty="0" smtClean="0"/>
              <a:t>2.04.1987)</a:t>
            </a:r>
            <a:endParaRPr lang="mk-MK" sz="900" dirty="0"/>
          </a:p>
          <a:p>
            <a:r>
              <a:rPr lang="fr-FR" sz="900" i="1" dirty="0"/>
              <a:t>hot money / capitaux flottants</a:t>
            </a:r>
            <a:r>
              <a:rPr lang="fr-FR" sz="900" dirty="0"/>
              <a:t> (22. </a:t>
            </a:r>
            <a:r>
              <a:rPr lang="fr-FR" sz="900" dirty="0" smtClean="0"/>
              <a:t>09.2000)</a:t>
            </a:r>
            <a:endParaRPr lang="mk-MK" sz="900" dirty="0"/>
          </a:p>
          <a:p>
            <a:r>
              <a:rPr lang="fr-FR" sz="900" i="1" dirty="0" err="1"/>
              <a:t>lease</a:t>
            </a:r>
            <a:r>
              <a:rPr lang="fr-FR" sz="900" i="1" dirty="0"/>
              <a:t>-back / </a:t>
            </a:r>
            <a:r>
              <a:rPr lang="fr-FR" sz="900" i="1" dirty="0" err="1"/>
              <a:t>cession-bail</a:t>
            </a:r>
            <a:r>
              <a:rPr lang="fr-FR" sz="900" dirty="0"/>
              <a:t> (</a:t>
            </a:r>
            <a:r>
              <a:rPr lang="fr-FR" sz="900" dirty="0" smtClean="0"/>
              <a:t>22.09.2000)</a:t>
            </a:r>
            <a:endParaRPr lang="mk-MK" sz="900" dirty="0"/>
          </a:p>
          <a:p>
            <a:r>
              <a:rPr lang="fr-FR" sz="900" i="1" dirty="0"/>
              <a:t>leasing / crédit-bail</a:t>
            </a:r>
            <a:r>
              <a:rPr lang="fr-FR" sz="900" dirty="0"/>
              <a:t> </a:t>
            </a:r>
            <a:r>
              <a:rPr lang="fr-FR" sz="900" u="sng" dirty="0"/>
              <a:t>(</a:t>
            </a:r>
            <a:r>
              <a:rPr lang="fr-FR" sz="900" dirty="0"/>
              <a:t>22. </a:t>
            </a:r>
            <a:r>
              <a:rPr lang="fr-FR" sz="900" dirty="0" smtClean="0"/>
              <a:t>09.2000)</a:t>
            </a:r>
            <a:endParaRPr lang="mk-MK" sz="900" dirty="0"/>
          </a:p>
          <a:p>
            <a:r>
              <a:rPr lang="fr-FR" sz="900" i="1" dirty="0"/>
              <a:t>outplacement / </a:t>
            </a:r>
            <a:r>
              <a:rPr lang="fr-FR" sz="900" i="1" u="sng" dirty="0"/>
              <a:t>replacement externe</a:t>
            </a:r>
            <a:r>
              <a:rPr lang="fr-FR" sz="900" u="sng" dirty="0"/>
              <a:t> (</a:t>
            </a:r>
            <a:r>
              <a:rPr lang="fr-FR" sz="900" dirty="0"/>
              <a:t>22. </a:t>
            </a:r>
            <a:r>
              <a:rPr lang="fr-FR" sz="900" dirty="0" smtClean="0"/>
              <a:t>09.2000)</a:t>
            </a:r>
            <a:endParaRPr lang="mk-MK" sz="900" dirty="0"/>
          </a:p>
          <a:p>
            <a:r>
              <a:rPr lang="fr-FR" sz="900" i="1" dirty="0"/>
              <a:t>raider / </a:t>
            </a:r>
            <a:r>
              <a:rPr lang="fr-FR" sz="900" i="1" u="sng" dirty="0"/>
              <a:t>attaquant</a:t>
            </a:r>
            <a:r>
              <a:rPr lang="fr-FR" sz="900" u="sng" dirty="0"/>
              <a:t> (</a:t>
            </a:r>
            <a:r>
              <a:rPr lang="fr-FR" sz="900" dirty="0"/>
              <a:t>22. </a:t>
            </a:r>
            <a:r>
              <a:rPr lang="fr-FR" sz="900" dirty="0" smtClean="0"/>
              <a:t>09.2000)</a:t>
            </a:r>
            <a:endParaRPr lang="mk-MK" sz="900" dirty="0"/>
          </a:p>
          <a:p>
            <a:r>
              <a:rPr lang="fr-FR" sz="900" i="1" dirty="0"/>
              <a:t>revolving / crédit permanent </a:t>
            </a:r>
            <a:r>
              <a:rPr lang="fr-FR" sz="900" u="sng" dirty="0"/>
              <a:t>(</a:t>
            </a:r>
            <a:r>
              <a:rPr lang="fr-FR" sz="900" dirty="0"/>
              <a:t>22. </a:t>
            </a:r>
            <a:r>
              <a:rPr lang="fr-FR" sz="900" dirty="0" smtClean="0"/>
              <a:t>09.2000)</a:t>
            </a:r>
          </a:p>
          <a:p>
            <a:r>
              <a:rPr lang="fr-FR" sz="900" i="1" dirty="0" smtClean="0"/>
              <a:t>soft </a:t>
            </a:r>
            <a:r>
              <a:rPr lang="fr-FR" sz="900" i="1" dirty="0"/>
              <a:t>landing / </a:t>
            </a:r>
            <a:r>
              <a:rPr lang="fr-FR" sz="900" i="1" u="sng" dirty="0"/>
              <a:t>atterrissage en douceur </a:t>
            </a:r>
            <a:r>
              <a:rPr lang="fr-FR" sz="900" u="sng" dirty="0"/>
              <a:t>(</a:t>
            </a:r>
            <a:r>
              <a:rPr lang="fr-FR" sz="900" dirty="0" smtClean="0"/>
              <a:t>28.07.2001)</a:t>
            </a:r>
            <a:endParaRPr lang="mk-MK" sz="900" dirty="0"/>
          </a:p>
          <a:p>
            <a:r>
              <a:rPr lang="fr-FR" sz="900" i="1" dirty="0"/>
              <a:t>start-up / </a:t>
            </a:r>
            <a:r>
              <a:rPr lang="fr-FR" sz="900" i="1" u="sng" dirty="0"/>
              <a:t>jeune pousse</a:t>
            </a:r>
            <a:r>
              <a:rPr lang="fr-FR" sz="900" u="sng" dirty="0"/>
              <a:t> (</a:t>
            </a:r>
            <a:r>
              <a:rPr lang="fr-FR" sz="900" dirty="0" smtClean="0"/>
              <a:t>28.07.2001)</a:t>
            </a:r>
            <a:endParaRPr lang="mk-MK" sz="900" dirty="0"/>
          </a:p>
          <a:p>
            <a:r>
              <a:rPr lang="fr-FR" sz="900" i="1" dirty="0"/>
              <a:t>stock-option / option sur titres</a:t>
            </a:r>
            <a:r>
              <a:rPr lang="fr-FR" sz="900" dirty="0"/>
              <a:t> (</a:t>
            </a:r>
            <a:r>
              <a:rPr lang="fr-FR" sz="900" dirty="0" smtClean="0"/>
              <a:t>12.05.2000)</a:t>
            </a:r>
            <a:endParaRPr lang="mk-MK" sz="900" dirty="0"/>
          </a:p>
          <a:p>
            <a:r>
              <a:rPr lang="fr-FR" sz="900" i="1" dirty="0"/>
              <a:t>swap / échange financier, échange</a:t>
            </a:r>
            <a:r>
              <a:rPr lang="fr-FR" sz="900" dirty="0"/>
              <a:t> </a:t>
            </a:r>
            <a:r>
              <a:rPr lang="fr-FR" sz="900" u="sng" dirty="0"/>
              <a:t>(</a:t>
            </a:r>
            <a:r>
              <a:rPr lang="fr-FR" sz="900" dirty="0"/>
              <a:t>22. </a:t>
            </a:r>
            <a:r>
              <a:rPr lang="fr-FR" sz="900" dirty="0" smtClean="0"/>
              <a:t>09.2000)</a:t>
            </a:r>
            <a:endParaRPr lang="mk-MK" sz="900" dirty="0"/>
          </a:p>
          <a:p>
            <a:r>
              <a:rPr lang="fr-FR" sz="900" i="1" dirty="0"/>
              <a:t>take-off / </a:t>
            </a:r>
            <a:r>
              <a:rPr lang="fr-FR" sz="900" i="1" u="sng" dirty="0"/>
              <a:t>décollage</a:t>
            </a:r>
            <a:r>
              <a:rPr lang="fr-FR" sz="900" u="sng" dirty="0"/>
              <a:t> (</a:t>
            </a:r>
            <a:r>
              <a:rPr lang="fr-FR" sz="900" dirty="0"/>
              <a:t>22. </a:t>
            </a:r>
            <a:r>
              <a:rPr lang="fr-FR" sz="900" dirty="0" smtClean="0"/>
              <a:t>09.2000)</a:t>
            </a:r>
            <a:endParaRPr lang="fr-FR" sz="900" dirty="0"/>
          </a:p>
          <a:p>
            <a:r>
              <a:rPr lang="fr-FR" sz="900" i="1" dirty="0"/>
              <a:t>trader / </a:t>
            </a:r>
            <a:r>
              <a:rPr lang="fr-FR" sz="900" i="1" u="sng" dirty="0"/>
              <a:t>opérateur,-</a:t>
            </a:r>
            <a:r>
              <a:rPr lang="fr-FR" sz="900" i="1" u="sng" dirty="0" err="1"/>
              <a:t>trice</a:t>
            </a:r>
            <a:r>
              <a:rPr lang="fr-FR" sz="900" i="1" u="sng" dirty="0"/>
              <a:t> de </a:t>
            </a:r>
            <a:r>
              <a:rPr lang="fr-FR" sz="900" i="1" u="sng" dirty="0" smtClean="0"/>
              <a:t>marché</a:t>
            </a:r>
            <a:r>
              <a:rPr lang="fr-FR" sz="900" i="1" dirty="0" smtClean="0"/>
              <a:t>; </a:t>
            </a:r>
            <a:r>
              <a:rPr lang="fr-FR" sz="900" i="1" dirty="0"/>
              <a:t>opérateur, </a:t>
            </a:r>
            <a:r>
              <a:rPr lang="fr-FR" sz="900" dirty="0"/>
              <a:t>-</a:t>
            </a:r>
            <a:r>
              <a:rPr lang="fr-FR" sz="900" dirty="0" err="1"/>
              <a:t>trice</a:t>
            </a:r>
            <a:r>
              <a:rPr lang="fr-FR" sz="900" dirty="0"/>
              <a:t> (</a:t>
            </a:r>
            <a:r>
              <a:rPr lang="fr-FR" sz="900" dirty="0" smtClean="0"/>
              <a:t>28.12.2006)</a:t>
            </a:r>
            <a:endParaRPr lang="fr-FR" sz="900" dirty="0"/>
          </a:p>
          <a:p>
            <a:r>
              <a:rPr lang="fr-FR" sz="900" i="1" dirty="0"/>
              <a:t>trend / tendance structurelle</a:t>
            </a:r>
            <a:r>
              <a:rPr lang="fr-FR" sz="900" dirty="0"/>
              <a:t> (</a:t>
            </a:r>
            <a:r>
              <a:rPr lang="fr-FR" sz="900" dirty="0" smtClean="0"/>
              <a:t>28.07.2001)</a:t>
            </a:r>
            <a:endParaRPr lang="fr-FR" sz="900" dirty="0"/>
          </a:p>
          <a:p>
            <a:r>
              <a:rPr lang="fr-FR" sz="900" i="1" dirty="0"/>
              <a:t>venture capital / </a:t>
            </a:r>
            <a:r>
              <a:rPr lang="fr-FR" sz="900" i="1" u="sng" dirty="0"/>
              <a:t>capital-risque</a:t>
            </a:r>
            <a:r>
              <a:rPr lang="fr-FR" sz="900" u="sng" dirty="0"/>
              <a:t> (</a:t>
            </a:r>
            <a:r>
              <a:rPr lang="fr-FR" sz="900" dirty="0" smtClean="0"/>
              <a:t>22.09.2000)</a:t>
            </a:r>
            <a:r>
              <a:rPr lang="en-US" sz="900" dirty="0" smtClean="0"/>
              <a:t> </a:t>
            </a:r>
          </a:p>
          <a:p>
            <a:r>
              <a:rPr lang="fr-FR" sz="900" i="1" dirty="0"/>
              <a:t>back-office</a:t>
            </a:r>
            <a:r>
              <a:rPr lang="fr-FR" sz="900" dirty="0"/>
              <a:t> / </a:t>
            </a:r>
            <a:r>
              <a:rPr lang="fr-FR" sz="900" i="1" dirty="0"/>
              <a:t>service d'appui</a:t>
            </a:r>
            <a:r>
              <a:rPr lang="fr-FR" sz="900" dirty="0"/>
              <a:t>, n. m (14.05.2005</a:t>
            </a:r>
            <a:r>
              <a:rPr lang="fr-FR" sz="900" dirty="0" smtClean="0"/>
              <a:t>)</a:t>
            </a:r>
            <a:endParaRPr lang="fr-FR" sz="900" dirty="0"/>
          </a:p>
          <a:p>
            <a:r>
              <a:rPr lang="fr-FR" sz="900" i="1" dirty="0"/>
              <a:t>blister</a:t>
            </a:r>
            <a:r>
              <a:rPr lang="fr-FR" sz="900" dirty="0"/>
              <a:t> /  </a:t>
            </a:r>
            <a:r>
              <a:rPr lang="fr-FR" sz="900" i="1" dirty="0"/>
              <a:t>coque</a:t>
            </a:r>
            <a:r>
              <a:rPr lang="fr-FR" sz="900" dirty="0"/>
              <a:t>, n. f. (5.03.2013</a:t>
            </a:r>
            <a:r>
              <a:rPr lang="fr-FR" sz="900" dirty="0" smtClean="0"/>
              <a:t>)</a:t>
            </a:r>
            <a:endParaRPr lang="fr-FR" sz="900" dirty="0"/>
          </a:p>
          <a:p>
            <a:r>
              <a:rPr lang="fr-FR" sz="900" dirty="0"/>
              <a:t> </a:t>
            </a:r>
            <a:r>
              <a:rPr lang="fr-FR" sz="900" i="1" dirty="0"/>
              <a:t>couponing</a:t>
            </a:r>
            <a:r>
              <a:rPr lang="fr-FR" sz="900" dirty="0"/>
              <a:t> / </a:t>
            </a:r>
            <a:r>
              <a:rPr lang="fr-FR" sz="900" i="1" dirty="0"/>
              <a:t>couponnage</a:t>
            </a:r>
            <a:r>
              <a:rPr lang="fr-FR" sz="900" dirty="0"/>
              <a:t>, n. m. (22.09.2000)</a:t>
            </a:r>
          </a:p>
          <a:p>
            <a:r>
              <a:rPr lang="fr-FR" sz="900" i="1" dirty="0"/>
              <a:t>discount</a:t>
            </a:r>
            <a:r>
              <a:rPr lang="fr-FR" sz="900" dirty="0"/>
              <a:t> / </a:t>
            </a:r>
            <a:r>
              <a:rPr lang="fr-FR" sz="900" i="1" dirty="0"/>
              <a:t>discompte</a:t>
            </a:r>
            <a:r>
              <a:rPr lang="fr-FR" sz="900" dirty="0"/>
              <a:t> n. m., </a:t>
            </a:r>
            <a:r>
              <a:rPr lang="fr-FR" sz="900" i="1" dirty="0"/>
              <a:t>magasin de discompte</a:t>
            </a:r>
            <a:r>
              <a:rPr lang="fr-FR" sz="900" dirty="0"/>
              <a:t> (22.09.2000)</a:t>
            </a:r>
          </a:p>
          <a:p>
            <a:r>
              <a:rPr lang="fr-FR" sz="900" i="1" dirty="0"/>
              <a:t>discounter</a:t>
            </a:r>
            <a:r>
              <a:rPr lang="fr-FR" sz="900" dirty="0"/>
              <a:t> / </a:t>
            </a:r>
            <a:r>
              <a:rPr lang="fr-FR" sz="900" i="1" dirty="0"/>
              <a:t>discompteur</a:t>
            </a:r>
            <a:r>
              <a:rPr lang="fr-FR" sz="900" dirty="0"/>
              <a:t>, n. m. (22.09.2000</a:t>
            </a:r>
            <a:r>
              <a:rPr lang="fr-FR" sz="900" dirty="0" smtClean="0"/>
              <a:t>)</a:t>
            </a:r>
            <a:endParaRPr lang="fr-FR" sz="900" dirty="0"/>
          </a:p>
          <a:p>
            <a:r>
              <a:rPr lang="fr-FR" sz="900" i="1" dirty="0"/>
              <a:t>discounter</a:t>
            </a:r>
            <a:r>
              <a:rPr lang="fr-FR" sz="900" dirty="0"/>
              <a:t> / </a:t>
            </a:r>
            <a:r>
              <a:rPr lang="fr-FR" sz="900" i="1" dirty="0"/>
              <a:t>discompter</a:t>
            </a:r>
            <a:r>
              <a:rPr lang="fr-FR" sz="900" dirty="0"/>
              <a:t> v. (22.09.2000</a:t>
            </a:r>
            <a:r>
              <a:rPr lang="fr-FR" sz="900" dirty="0" smtClean="0"/>
              <a:t>)</a:t>
            </a:r>
            <a:endParaRPr lang="fr-FR" sz="900" dirty="0"/>
          </a:p>
          <a:p>
            <a:r>
              <a:rPr lang="fr-FR" sz="900" i="1" dirty="0"/>
              <a:t>hard discount</a:t>
            </a:r>
            <a:r>
              <a:rPr lang="fr-FR" sz="900" dirty="0"/>
              <a:t> /  </a:t>
            </a:r>
            <a:r>
              <a:rPr lang="fr-FR" sz="900" i="1" u="sng" dirty="0" err="1"/>
              <a:t>maxidiscompte</a:t>
            </a:r>
            <a:r>
              <a:rPr lang="fr-FR" sz="900" dirty="0"/>
              <a:t> n. m.  (22.02.1993</a:t>
            </a:r>
            <a:r>
              <a:rPr lang="fr-FR" sz="900" dirty="0" smtClean="0"/>
              <a:t>)</a:t>
            </a:r>
            <a:endParaRPr lang="fr-FR" sz="900" dirty="0"/>
          </a:p>
          <a:p>
            <a:r>
              <a:rPr lang="fr-FR" sz="900" i="1" dirty="0"/>
              <a:t>hard discounter</a:t>
            </a:r>
            <a:r>
              <a:rPr lang="fr-FR" sz="900" dirty="0"/>
              <a:t> / </a:t>
            </a:r>
            <a:r>
              <a:rPr lang="fr-FR" sz="900" i="1" dirty="0" err="1"/>
              <a:t>maxidiscompteur</a:t>
            </a:r>
            <a:r>
              <a:rPr lang="fr-FR" sz="900" dirty="0"/>
              <a:t>, n. m. (22.02.1993)</a:t>
            </a:r>
          </a:p>
          <a:p>
            <a:r>
              <a:rPr lang="fr-FR" sz="900" i="1" dirty="0"/>
              <a:t>display</a:t>
            </a:r>
            <a:r>
              <a:rPr lang="fr-FR" sz="900" dirty="0"/>
              <a:t> / </a:t>
            </a:r>
            <a:r>
              <a:rPr lang="fr-FR" sz="900" i="1" dirty="0"/>
              <a:t>carton publicitaire</a:t>
            </a:r>
            <a:r>
              <a:rPr lang="fr-FR" sz="900" dirty="0"/>
              <a:t>, n. m., (22.09.2000</a:t>
            </a:r>
            <a:r>
              <a:rPr lang="fr-FR" sz="900" dirty="0" smtClean="0"/>
              <a:t>)</a:t>
            </a:r>
            <a:endParaRPr lang="fr-FR" sz="900" dirty="0"/>
          </a:p>
          <a:p>
            <a:r>
              <a:rPr lang="fr-FR" sz="900" i="1" dirty="0" err="1"/>
              <a:t>duty</a:t>
            </a:r>
            <a:r>
              <a:rPr lang="fr-FR" sz="900" i="1" dirty="0"/>
              <a:t>-free</a:t>
            </a:r>
            <a:r>
              <a:rPr lang="fr-FR" sz="900" dirty="0"/>
              <a:t> / </a:t>
            </a:r>
            <a:r>
              <a:rPr lang="fr-FR" sz="900" i="1" dirty="0"/>
              <a:t>boutique hors taxes</a:t>
            </a:r>
            <a:r>
              <a:rPr lang="fr-FR" sz="900" dirty="0"/>
              <a:t>, n. f. (12.08.1989</a:t>
            </a:r>
            <a:r>
              <a:rPr lang="fr-FR" sz="900" dirty="0" smtClean="0"/>
              <a:t>)</a:t>
            </a:r>
            <a:endParaRPr lang="fr-FR" sz="900" dirty="0"/>
          </a:p>
          <a:p>
            <a:r>
              <a:rPr lang="fr-FR" sz="900" i="1" dirty="0"/>
              <a:t>franchising</a:t>
            </a:r>
            <a:r>
              <a:rPr lang="fr-FR" sz="900" dirty="0"/>
              <a:t> / </a:t>
            </a:r>
            <a:r>
              <a:rPr lang="fr-FR" sz="900" i="1" dirty="0"/>
              <a:t>franchisage</a:t>
            </a:r>
            <a:r>
              <a:rPr lang="fr-FR" sz="900" dirty="0"/>
              <a:t>, n. m. (22. 09.2000</a:t>
            </a:r>
            <a:r>
              <a:rPr lang="fr-FR" sz="900" dirty="0" smtClean="0"/>
              <a:t>)</a:t>
            </a:r>
            <a:endParaRPr lang="fr-FR" sz="900" dirty="0"/>
          </a:p>
          <a:p>
            <a:r>
              <a:rPr lang="fr-FR" sz="900" i="1" dirty="0"/>
              <a:t>free </a:t>
            </a:r>
            <a:r>
              <a:rPr lang="fr-FR" sz="900" i="1" dirty="0" err="1"/>
              <a:t>alongside</a:t>
            </a:r>
            <a:r>
              <a:rPr lang="fr-FR" sz="900" i="1" dirty="0"/>
              <a:t> </a:t>
            </a:r>
            <a:r>
              <a:rPr lang="fr-FR" sz="900" i="1" dirty="0" err="1"/>
              <a:t>ship</a:t>
            </a:r>
            <a:r>
              <a:rPr lang="fr-FR" sz="900" dirty="0"/>
              <a:t> / </a:t>
            </a:r>
            <a:r>
              <a:rPr lang="fr-FR" sz="900" i="1" u="sng" dirty="0"/>
              <a:t>franco le long du bateau</a:t>
            </a:r>
            <a:r>
              <a:rPr lang="fr-FR" sz="900" dirty="0"/>
              <a:t> (14.08.1998</a:t>
            </a:r>
            <a:r>
              <a:rPr lang="fr-FR" sz="900" dirty="0" smtClean="0"/>
              <a:t>)</a:t>
            </a:r>
            <a:endParaRPr lang="fr-FR" sz="900" dirty="0"/>
          </a:p>
          <a:p>
            <a:r>
              <a:rPr lang="fr-FR" sz="900" i="1" dirty="0" err="1"/>
              <a:t>garden</a:t>
            </a:r>
            <a:r>
              <a:rPr lang="fr-FR" sz="900" i="1" dirty="0"/>
              <a:t> center</a:t>
            </a:r>
            <a:r>
              <a:rPr lang="fr-FR" sz="900" dirty="0"/>
              <a:t> / </a:t>
            </a:r>
            <a:r>
              <a:rPr lang="fr-FR" sz="900" i="1" u="sng" dirty="0"/>
              <a:t>jardinerie</a:t>
            </a:r>
            <a:r>
              <a:rPr lang="fr-FR" sz="900" dirty="0"/>
              <a:t>, n. f. (22. 09.2000</a:t>
            </a:r>
            <a:r>
              <a:rPr lang="fr-FR" sz="900" dirty="0" smtClean="0"/>
              <a:t>)</a:t>
            </a:r>
            <a:endParaRPr lang="fr-FR" sz="900" dirty="0"/>
          </a:p>
          <a:p>
            <a:r>
              <a:rPr lang="fr-FR" sz="900" i="1" dirty="0" err="1"/>
              <a:t>hot-line</a:t>
            </a:r>
            <a:r>
              <a:rPr lang="fr-FR" sz="900" dirty="0"/>
              <a:t> / </a:t>
            </a:r>
            <a:r>
              <a:rPr lang="fr-FR" sz="900" i="1" dirty="0"/>
              <a:t>aide en ligne</a:t>
            </a:r>
            <a:r>
              <a:rPr lang="fr-FR" sz="900" dirty="0"/>
              <a:t>, n. f. (28.07.2001</a:t>
            </a:r>
            <a:r>
              <a:rPr lang="fr-FR" sz="900" dirty="0" smtClean="0"/>
              <a:t>)</a:t>
            </a:r>
            <a:endParaRPr lang="fr-FR" sz="900" dirty="0"/>
          </a:p>
          <a:p>
            <a:r>
              <a:rPr lang="fr-FR" sz="900" i="1" dirty="0"/>
              <a:t>joint venture</a:t>
            </a:r>
            <a:r>
              <a:rPr lang="fr-FR" sz="900" dirty="0"/>
              <a:t>, </a:t>
            </a:r>
            <a:r>
              <a:rPr lang="fr-FR" sz="900" i="1" dirty="0"/>
              <a:t>joint-venture</a:t>
            </a:r>
            <a:r>
              <a:rPr lang="fr-FR" sz="900" dirty="0"/>
              <a:t> /  </a:t>
            </a:r>
            <a:r>
              <a:rPr lang="fr-FR" sz="900" i="1" u="sng" dirty="0"/>
              <a:t>coentreprise</a:t>
            </a:r>
            <a:r>
              <a:rPr lang="fr-FR" sz="900" dirty="0"/>
              <a:t>, n. f. (22.09.2000</a:t>
            </a:r>
            <a:r>
              <a:rPr lang="fr-FR" sz="900" dirty="0" smtClean="0"/>
              <a:t>)</a:t>
            </a:r>
            <a:endParaRPr lang="fr-FR" sz="900" dirty="0"/>
          </a:p>
          <a:p>
            <a:r>
              <a:rPr lang="fr-FR" sz="900" i="1" dirty="0"/>
              <a:t>marketing</a:t>
            </a:r>
            <a:r>
              <a:rPr lang="fr-FR" sz="900" dirty="0"/>
              <a:t> / </a:t>
            </a:r>
            <a:r>
              <a:rPr lang="fr-FR" sz="900" i="1" dirty="0"/>
              <a:t>mercatique</a:t>
            </a:r>
            <a:r>
              <a:rPr lang="fr-FR" sz="900" dirty="0"/>
              <a:t>, n. f. ses dérivés </a:t>
            </a:r>
            <a:r>
              <a:rPr lang="fr-FR" sz="900" i="1" dirty="0"/>
              <a:t>mercaticien</a:t>
            </a:r>
            <a:r>
              <a:rPr lang="fr-FR" sz="900" dirty="0"/>
              <a:t>, </a:t>
            </a:r>
            <a:r>
              <a:rPr lang="fr-FR" sz="900" i="1" dirty="0"/>
              <a:t>mercaticienne</a:t>
            </a:r>
            <a:r>
              <a:rPr lang="fr-FR" sz="900" dirty="0"/>
              <a:t> (2.03.2010</a:t>
            </a:r>
            <a:r>
              <a:rPr lang="fr-FR" sz="900" dirty="0" smtClean="0"/>
              <a:t>)</a:t>
            </a:r>
            <a:endParaRPr lang="fr-FR" sz="900" dirty="0"/>
          </a:p>
          <a:p>
            <a:r>
              <a:rPr lang="fr-FR" sz="900" i="1" dirty="0"/>
              <a:t>marketing direct</a:t>
            </a:r>
            <a:r>
              <a:rPr lang="fr-FR" sz="900" dirty="0"/>
              <a:t> / </a:t>
            </a:r>
            <a:r>
              <a:rPr lang="fr-FR" sz="900" i="1" dirty="0"/>
              <a:t>vente directe</a:t>
            </a:r>
            <a:r>
              <a:rPr lang="fr-FR" sz="900" dirty="0"/>
              <a:t> n. f. et l'abréviation </a:t>
            </a:r>
            <a:r>
              <a:rPr lang="fr-FR" sz="900" i="1" dirty="0"/>
              <a:t>VD</a:t>
            </a:r>
            <a:r>
              <a:rPr lang="fr-FR" sz="900" dirty="0"/>
              <a:t> (14.08.1998)</a:t>
            </a:r>
          </a:p>
          <a:p>
            <a:r>
              <a:rPr lang="fr-FR" sz="900" i="1" dirty="0"/>
              <a:t>marketing mix</a:t>
            </a:r>
            <a:r>
              <a:rPr lang="fr-FR" sz="900" dirty="0"/>
              <a:t> / </a:t>
            </a:r>
            <a:r>
              <a:rPr lang="fr-FR" sz="900" i="1" dirty="0"/>
              <a:t>marchéage</a:t>
            </a:r>
            <a:r>
              <a:rPr lang="fr-FR" sz="900" dirty="0"/>
              <a:t>, n. m. (2.04.1987</a:t>
            </a:r>
            <a:r>
              <a:rPr lang="fr-FR" sz="900" dirty="0" smtClean="0"/>
              <a:t>)</a:t>
            </a:r>
            <a:endParaRPr lang="fr-FR" sz="900" dirty="0"/>
          </a:p>
          <a:p>
            <a:r>
              <a:rPr lang="fr-FR" sz="900" i="1" dirty="0"/>
              <a:t>télémarketing</a:t>
            </a:r>
            <a:r>
              <a:rPr lang="fr-FR" sz="900" dirty="0"/>
              <a:t> / </a:t>
            </a:r>
            <a:r>
              <a:rPr lang="fr-FR" sz="900" i="1" dirty="0"/>
              <a:t>télémercatique</a:t>
            </a:r>
            <a:r>
              <a:rPr lang="fr-FR" sz="900" dirty="0"/>
              <a:t>, n. f. (22. 09.2000</a:t>
            </a:r>
            <a:r>
              <a:rPr lang="fr-FR" sz="900" dirty="0" smtClean="0"/>
              <a:t>)</a:t>
            </a:r>
            <a:endParaRPr lang="fr-FR" sz="900" dirty="0"/>
          </a:p>
          <a:p>
            <a:r>
              <a:rPr lang="fr-FR" sz="900" i="1" dirty="0"/>
              <a:t>géomarketing</a:t>
            </a:r>
            <a:r>
              <a:rPr lang="fr-FR" sz="900" dirty="0"/>
              <a:t> / </a:t>
            </a:r>
            <a:r>
              <a:rPr lang="fr-FR" sz="900" i="1" dirty="0" err="1"/>
              <a:t>géomercatique</a:t>
            </a:r>
            <a:r>
              <a:rPr lang="fr-FR" sz="900" dirty="0"/>
              <a:t>, n. f. (12.05.2000</a:t>
            </a:r>
            <a:r>
              <a:rPr lang="fr-FR" sz="900" dirty="0" smtClean="0"/>
              <a:t>) </a:t>
            </a:r>
            <a:endParaRPr lang="fr-FR" sz="900" dirty="0"/>
          </a:p>
          <a:p>
            <a:r>
              <a:rPr lang="fr-FR" sz="900" i="1" dirty="0"/>
              <a:t>merchandising</a:t>
            </a:r>
            <a:r>
              <a:rPr lang="fr-FR" sz="900" dirty="0"/>
              <a:t> / </a:t>
            </a:r>
            <a:r>
              <a:rPr lang="fr-FR" sz="900" i="1" u="sng" dirty="0"/>
              <a:t>marchandisage</a:t>
            </a:r>
            <a:r>
              <a:rPr lang="fr-FR" sz="900" dirty="0"/>
              <a:t>, n. m. (28.12.2006</a:t>
            </a:r>
            <a:r>
              <a:rPr lang="fr-FR" sz="900" dirty="0" smtClean="0"/>
              <a:t>)</a:t>
            </a:r>
            <a:endParaRPr lang="fr-FR" sz="900" dirty="0"/>
          </a:p>
          <a:p>
            <a:r>
              <a:rPr lang="fr-FR" sz="900" i="1" dirty="0" err="1"/>
              <a:t>merchandiser</a:t>
            </a:r>
            <a:r>
              <a:rPr lang="fr-FR" sz="900" dirty="0"/>
              <a:t> / </a:t>
            </a:r>
            <a:r>
              <a:rPr lang="fr-FR" sz="900" i="1" dirty="0"/>
              <a:t>présentoir</a:t>
            </a:r>
            <a:r>
              <a:rPr lang="fr-FR" sz="900" dirty="0"/>
              <a:t>, n. m. (22. 09.2000), </a:t>
            </a:r>
            <a:r>
              <a:rPr lang="fr-FR" sz="900" i="1" u="sng" dirty="0"/>
              <a:t>marchandiseur,-</a:t>
            </a:r>
            <a:r>
              <a:rPr lang="fr-FR" sz="900" i="1" u="sng" dirty="0" err="1"/>
              <a:t>euse</a:t>
            </a:r>
            <a:r>
              <a:rPr lang="fr-FR" sz="900" dirty="0"/>
              <a:t> n. (28.12.2006</a:t>
            </a:r>
            <a:r>
              <a:rPr lang="fr-FR" sz="900" dirty="0" smtClean="0"/>
              <a:t>)</a:t>
            </a:r>
            <a:endParaRPr lang="fr-FR" sz="900" dirty="0"/>
          </a:p>
          <a:p>
            <a:r>
              <a:rPr lang="fr-FR" sz="900" i="1" dirty="0"/>
              <a:t>newsletter</a:t>
            </a:r>
            <a:r>
              <a:rPr lang="fr-FR" sz="900" dirty="0"/>
              <a:t> / </a:t>
            </a:r>
            <a:r>
              <a:rPr lang="fr-FR" sz="900" i="1" u="sng" dirty="0"/>
              <a:t>lettre d'information</a:t>
            </a:r>
            <a:r>
              <a:rPr lang="fr-FR" sz="900" dirty="0"/>
              <a:t>, n. f. (18.01.2005</a:t>
            </a:r>
            <a:r>
              <a:rPr lang="fr-FR" sz="900" dirty="0" smtClean="0"/>
              <a:t>)</a:t>
            </a:r>
            <a:endParaRPr lang="fr-FR" sz="900" dirty="0"/>
          </a:p>
          <a:p>
            <a:r>
              <a:rPr lang="fr-FR" sz="900" i="1" dirty="0"/>
              <a:t>packaging</a:t>
            </a:r>
            <a:r>
              <a:rPr lang="fr-FR" sz="900" dirty="0"/>
              <a:t> / </a:t>
            </a:r>
            <a:r>
              <a:rPr lang="fr-FR" sz="900" i="1" dirty="0"/>
              <a:t>conditionnement</a:t>
            </a:r>
            <a:r>
              <a:rPr lang="fr-FR" sz="900" dirty="0"/>
              <a:t>, n. m. (22.09. 2000</a:t>
            </a:r>
            <a:r>
              <a:rPr lang="fr-FR" sz="900" dirty="0" smtClean="0"/>
              <a:t>)</a:t>
            </a:r>
            <a:endParaRPr lang="fr-FR" sz="900" dirty="0"/>
          </a:p>
          <a:p>
            <a:r>
              <a:rPr lang="fr-FR" sz="900" i="1" dirty="0"/>
              <a:t>packager</a:t>
            </a:r>
            <a:r>
              <a:rPr lang="fr-FR" sz="900" dirty="0"/>
              <a:t> / </a:t>
            </a:r>
            <a:r>
              <a:rPr lang="fr-FR" sz="900" i="1" dirty="0"/>
              <a:t>éditeur exécutif</a:t>
            </a:r>
            <a:r>
              <a:rPr lang="fr-FR" sz="900" dirty="0"/>
              <a:t> (27.11.2008</a:t>
            </a:r>
            <a:r>
              <a:rPr lang="fr-FR" sz="900" dirty="0" smtClean="0"/>
              <a:t>)</a:t>
            </a:r>
            <a:endParaRPr lang="fr-FR" sz="900" dirty="0"/>
          </a:p>
          <a:p>
            <a:r>
              <a:rPr lang="fr-FR" sz="900" i="1" dirty="0"/>
              <a:t>prospect</a:t>
            </a:r>
            <a:r>
              <a:rPr lang="fr-FR" sz="900" dirty="0"/>
              <a:t> /  </a:t>
            </a:r>
            <a:r>
              <a:rPr lang="fr-FR" sz="900" i="1" dirty="0"/>
              <a:t>acheteur, -</a:t>
            </a:r>
            <a:r>
              <a:rPr lang="fr-FR" sz="900" i="1" dirty="0" err="1"/>
              <a:t>euse</a:t>
            </a:r>
            <a:r>
              <a:rPr lang="fr-FR" sz="900" i="1" dirty="0"/>
              <a:t> potentiel,-elle</a:t>
            </a:r>
            <a:r>
              <a:rPr lang="fr-FR" sz="900" dirty="0"/>
              <a:t>, n., (17.06.2012</a:t>
            </a:r>
            <a:r>
              <a:rPr lang="fr-FR" sz="900" dirty="0" smtClean="0"/>
              <a:t>)</a:t>
            </a:r>
            <a:endParaRPr lang="fr-FR" sz="900" dirty="0"/>
          </a:p>
          <a:p>
            <a:r>
              <a:rPr lang="fr-FR" sz="900" i="1" dirty="0"/>
              <a:t>shopping center</a:t>
            </a:r>
            <a:r>
              <a:rPr lang="fr-FR" sz="900" dirty="0"/>
              <a:t> / </a:t>
            </a:r>
            <a:r>
              <a:rPr lang="fr-FR" sz="900" i="1" dirty="0"/>
              <a:t>centre commercial</a:t>
            </a:r>
            <a:r>
              <a:rPr lang="fr-FR" sz="900" dirty="0"/>
              <a:t>, n. m. (5.06.2014</a:t>
            </a:r>
            <a:r>
              <a:rPr lang="fr-FR" sz="900" dirty="0" smtClean="0"/>
              <a:t>)</a:t>
            </a:r>
            <a:endParaRPr lang="fr-FR" sz="900" dirty="0"/>
          </a:p>
          <a:p>
            <a:r>
              <a:rPr lang="fr-FR" sz="900" i="1" dirty="0"/>
              <a:t>show-room</a:t>
            </a:r>
            <a:r>
              <a:rPr lang="fr-FR" sz="900" dirty="0"/>
              <a:t> / </a:t>
            </a:r>
            <a:r>
              <a:rPr lang="fr-FR" sz="900" i="1" dirty="0"/>
              <a:t>salle d’exposition</a:t>
            </a:r>
            <a:r>
              <a:rPr lang="fr-FR" sz="900" dirty="0"/>
              <a:t>, n. f. (5.04.2006</a:t>
            </a:r>
            <a:r>
              <a:rPr lang="fr-FR" sz="900" dirty="0" smtClean="0"/>
              <a:t>)</a:t>
            </a:r>
            <a:endParaRPr lang="fr-FR" sz="900" dirty="0"/>
          </a:p>
          <a:p>
            <a:r>
              <a:rPr lang="fr-FR" sz="900" i="1" dirty="0"/>
              <a:t>sponsor</a:t>
            </a:r>
            <a:r>
              <a:rPr lang="fr-FR" sz="900" dirty="0"/>
              <a:t> / </a:t>
            </a:r>
            <a:r>
              <a:rPr lang="fr-FR" sz="900" i="1" dirty="0"/>
              <a:t>mécène</a:t>
            </a:r>
            <a:r>
              <a:rPr lang="fr-FR" sz="900" dirty="0"/>
              <a:t>, n.,  </a:t>
            </a:r>
            <a:r>
              <a:rPr lang="fr-FR" sz="900" i="1" u="sng" dirty="0"/>
              <a:t>parraineur</a:t>
            </a:r>
            <a:r>
              <a:rPr lang="fr-FR" sz="900" dirty="0"/>
              <a:t>, n. m. (</a:t>
            </a:r>
            <a:r>
              <a:rPr lang="fr-FR" sz="900" dirty="0" smtClean="0"/>
              <a:t>22.09.2000)</a:t>
            </a:r>
            <a:endParaRPr lang="fr-FR" sz="900" dirty="0"/>
          </a:p>
          <a:p>
            <a:r>
              <a:rPr lang="fr-FR" sz="900" i="1" dirty="0"/>
              <a:t>sponsoriser</a:t>
            </a:r>
            <a:r>
              <a:rPr lang="fr-FR" sz="900" dirty="0"/>
              <a:t>, </a:t>
            </a:r>
            <a:r>
              <a:rPr lang="fr-FR" sz="900" i="1" dirty="0" err="1"/>
              <a:t>sponsorer</a:t>
            </a:r>
            <a:r>
              <a:rPr lang="fr-FR" sz="900" dirty="0"/>
              <a:t> /  </a:t>
            </a:r>
            <a:r>
              <a:rPr lang="fr-FR" sz="900" i="1" u="sng" dirty="0"/>
              <a:t>parrainer</a:t>
            </a:r>
            <a:r>
              <a:rPr lang="fr-FR" sz="900" dirty="0"/>
              <a:t> (22. 09.2000)</a:t>
            </a:r>
          </a:p>
          <a:p>
            <a:r>
              <a:rPr lang="fr-FR" sz="900" i="1" dirty="0"/>
              <a:t>sponsoring</a:t>
            </a:r>
            <a:r>
              <a:rPr lang="fr-FR" sz="900" dirty="0"/>
              <a:t> /  </a:t>
            </a:r>
            <a:r>
              <a:rPr lang="fr-FR" sz="900" i="1" dirty="0"/>
              <a:t>mécénat</a:t>
            </a:r>
            <a:r>
              <a:rPr lang="fr-FR" sz="900" dirty="0"/>
              <a:t>, n. m., </a:t>
            </a:r>
            <a:r>
              <a:rPr lang="fr-FR" sz="900" i="1" u="sng" dirty="0"/>
              <a:t>parrainage</a:t>
            </a:r>
            <a:r>
              <a:rPr lang="fr-FR" sz="900" dirty="0"/>
              <a:t>, n. m. (22. 09.2000</a:t>
            </a:r>
            <a:r>
              <a:rPr lang="fr-FR" sz="900" dirty="0" smtClean="0"/>
              <a:t>)</a:t>
            </a:r>
            <a:endParaRPr lang="fr-FR" sz="900" dirty="0"/>
          </a:p>
          <a:p>
            <a:r>
              <a:rPr lang="fr-FR" sz="900" i="1" dirty="0"/>
              <a:t>spot </a:t>
            </a:r>
            <a:r>
              <a:rPr lang="fr-FR" sz="900" i="1" dirty="0" err="1"/>
              <a:t>market</a:t>
            </a:r>
            <a:r>
              <a:rPr lang="fr-FR" sz="900" dirty="0"/>
              <a:t> / </a:t>
            </a:r>
            <a:r>
              <a:rPr lang="fr-FR" sz="900" i="1" dirty="0"/>
              <a:t>marché au comptant</a:t>
            </a:r>
            <a:r>
              <a:rPr lang="fr-FR" sz="900" dirty="0"/>
              <a:t>, n. m. (22. 09.2000</a:t>
            </a:r>
            <a:r>
              <a:rPr lang="fr-FR" sz="900" dirty="0" smtClean="0"/>
              <a:t>)</a:t>
            </a:r>
            <a:endParaRPr lang="fr-FR" sz="900" dirty="0"/>
          </a:p>
          <a:p>
            <a:r>
              <a:rPr lang="fr-FR" sz="900" dirty="0"/>
              <a:t>superette / </a:t>
            </a:r>
            <a:r>
              <a:rPr lang="fr-FR" sz="900" i="1" dirty="0"/>
              <a:t>supérette</a:t>
            </a:r>
            <a:r>
              <a:rPr lang="fr-FR" sz="900" dirty="0"/>
              <a:t>, n. f., (22. 09. 2000</a:t>
            </a:r>
            <a:r>
              <a:rPr lang="fr-FR" sz="900" dirty="0" smtClean="0"/>
              <a:t>)</a:t>
            </a:r>
            <a:endParaRPr lang="fr-FR" sz="900" dirty="0"/>
          </a:p>
          <a:p>
            <a:r>
              <a:rPr lang="fr-FR" sz="900" i="1" dirty="0" err="1"/>
              <a:t>teasing</a:t>
            </a:r>
            <a:r>
              <a:rPr lang="fr-FR" sz="900" dirty="0"/>
              <a:t> / </a:t>
            </a:r>
            <a:r>
              <a:rPr lang="fr-FR" sz="900" i="1" u="sng" dirty="0"/>
              <a:t>aguichage</a:t>
            </a:r>
            <a:r>
              <a:rPr lang="fr-FR" sz="900" dirty="0"/>
              <a:t>, n. m. (22. 09.2000</a:t>
            </a:r>
            <a:r>
              <a:rPr lang="fr-FR" sz="900" dirty="0" smtClean="0"/>
              <a:t>)</a:t>
            </a:r>
            <a:endParaRPr lang="fr-FR" sz="900" dirty="0"/>
          </a:p>
          <a:p>
            <a:r>
              <a:rPr lang="fr-FR" sz="900" i="1" dirty="0"/>
              <a:t>téléshopping</a:t>
            </a:r>
            <a:r>
              <a:rPr lang="fr-FR" sz="900" dirty="0"/>
              <a:t> / </a:t>
            </a:r>
            <a:r>
              <a:rPr lang="fr-FR" sz="900" i="1" dirty="0"/>
              <a:t>téléachat</a:t>
            </a:r>
            <a:r>
              <a:rPr lang="fr-FR" sz="900" dirty="0"/>
              <a:t>, n. m. (22. 09.2000</a:t>
            </a:r>
            <a:r>
              <a:rPr lang="fr-FR" sz="900" dirty="0" smtClean="0"/>
              <a:t>)</a:t>
            </a:r>
            <a:endParaRPr lang="fr-FR" sz="900" dirty="0"/>
          </a:p>
          <a:p>
            <a:r>
              <a:rPr lang="fr-FR" sz="900" i="1" dirty="0"/>
              <a:t>turnover</a:t>
            </a:r>
            <a:r>
              <a:rPr lang="fr-FR" sz="900" dirty="0"/>
              <a:t> / </a:t>
            </a:r>
            <a:r>
              <a:rPr lang="fr-FR" sz="900" i="1" dirty="0"/>
              <a:t>rotation</a:t>
            </a:r>
            <a:r>
              <a:rPr lang="fr-FR" sz="900" dirty="0"/>
              <a:t>, n. f. (14.08. 1998)</a:t>
            </a:r>
          </a:p>
          <a:p>
            <a:r>
              <a:rPr lang="fr-FR" sz="900" i="1" dirty="0" err="1"/>
              <a:t>vidéoshopping</a:t>
            </a:r>
            <a:r>
              <a:rPr lang="fr-FR" sz="900" dirty="0"/>
              <a:t> / </a:t>
            </a:r>
            <a:r>
              <a:rPr lang="fr-FR" sz="900" i="1" dirty="0" err="1"/>
              <a:t>vidéo-achat</a:t>
            </a:r>
            <a:r>
              <a:rPr lang="fr-FR" sz="900" dirty="0"/>
              <a:t>, n. m. (22.09.2000</a:t>
            </a:r>
            <a:r>
              <a:rPr lang="fr-FR" sz="900" dirty="0" smtClean="0"/>
              <a:t>)</a:t>
            </a:r>
            <a:endParaRPr lang="en-US" sz="900" dirty="0"/>
          </a:p>
          <a:p>
            <a:r>
              <a:rPr lang="fr-FR" sz="900" i="1" dirty="0" smtClean="0"/>
              <a:t>Les </a:t>
            </a:r>
            <a:r>
              <a:rPr lang="fr-FR" sz="900" i="1" dirty="0"/>
              <a:t>recommandations soulignées indiquent que le même terme est recommandé à la fois par JORF et par GDT</a:t>
            </a:r>
            <a:r>
              <a:rPr lang="fr-FR" sz="900" i="1" dirty="0" smtClean="0"/>
              <a:t>.</a:t>
            </a:r>
            <a:endParaRPr lang="en-US" sz="900" i="1" dirty="0"/>
          </a:p>
        </p:txBody>
      </p:sp>
    </p:spTree>
    <p:extLst>
      <p:ext uri="{BB962C8B-B14F-4D97-AF65-F5344CB8AC3E}">
        <p14:creationId xmlns:p14="http://schemas.microsoft.com/office/powerpoint/2010/main" val="2620232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dirty="0" smtClean="0"/>
              <a:t>GDT: </a:t>
            </a:r>
            <a:r>
              <a:rPr lang="en-US" dirty="0" smtClean="0"/>
              <a:t>17+19=</a:t>
            </a:r>
            <a:r>
              <a:rPr lang="en-US" b="1" dirty="0" smtClean="0"/>
              <a:t>36</a:t>
            </a:r>
            <a:r>
              <a:rPr lang="fr-FR" b="1" dirty="0" smtClean="0"/>
              <a:t> </a:t>
            </a:r>
            <a:r>
              <a:rPr lang="fr-FR" b="1" dirty="0"/>
              <a:t>unités </a:t>
            </a:r>
            <a:r>
              <a:rPr lang="fr-FR" dirty="0"/>
              <a:t>(</a:t>
            </a:r>
            <a:r>
              <a:rPr lang="fr-FR" dirty="0" smtClean="0"/>
              <a:t>34,62%) EFCP</a:t>
            </a:r>
            <a:endParaRPr lang="en-US" dirty="0"/>
          </a:p>
        </p:txBody>
      </p:sp>
      <p:sp>
        <p:nvSpPr>
          <p:cNvPr id="3" name="Content Placeholder 2"/>
          <p:cNvSpPr>
            <a:spLocks noGrp="1"/>
          </p:cNvSpPr>
          <p:nvPr>
            <p:ph idx="1"/>
          </p:nvPr>
        </p:nvSpPr>
        <p:spPr/>
        <p:txBody>
          <a:bodyPr numCol="4">
            <a:noAutofit/>
          </a:bodyPr>
          <a:lstStyle/>
          <a:p>
            <a:r>
              <a:rPr lang="fr-FR" sz="1100" i="1" dirty="0"/>
              <a:t>asiadollar</a:t>
            </a:r>
            <a:r>
              <a:rPr lang="fr-FR" sz="1100" dirty="0"/>
              <a:t> / </a:t>
            </a:r>
            <a:r>
              <a:rPr lang="fr-FR" sz="1100" i="1" dirty="0" err="1" smtClean="0"/>
              <a:t>asian</a:t>
            </a:r>
            <a:r>
              <a:rPr lang="fr-FR" sz="1100" i="1" dirty="0" smtClean="0"/>
              <a:t>-dollar</a:t>
            </a:r>
            <a:endParaRPr lang="fr-FR" sz="1100" dirty="0" smtClean="0"/>
          </a:p>
          <a:p>
            <a:r>
              <a:rPr lang="fr-FR" sz="1100" i="1" dirty="0" err="1" smtClean="0"/>
              <a:t>benchmarking</a:t>
            </a:r>
            <a:r>
              <a:rPr lang="fr-FR" sz="1100" dirty="0" smtClean="0"/>
              <a:t> </a:t>
            </a:r>
            <a:r>
              <a:rPr lang="fr-FR" sz="1100" dirty="0"/>
              <a:t>/ </a:t>
            </a:r>
            <a:r>
              <a:rPr lang="fr-FR" sz="1100" i="1" u="sng" dirty="0"/>
              <a:t>étalonnage</a:t>
            </a:r>
            <a:r>
              <a:rPr lang="fr-FR" sz="1100" dirty="0"/>
              <a:t>, </a:t>
            </a:r>
            <a:r>
              <a:rPr lang="fr-FR" sz="1100" i="1" u="sng" dirty="0" err="1"/>
              <a:t>référenciation</a:t>
            </a:r>
            <a:r>
              <a:rPr lang="fr-FR" sz="1100" dirty="0"/>
              <a:t>, </a:t>
            </a:r>
            <a:r>
              <a:rPr lang="fr-FR" sz="1100" i="1" dirty="0"/>
              <a:t>évaluation comparative</a:t>
            </a:r>
            <a:r>
              <a:rPr lang="fr-FR" sz="1100" dirty="0"/>
              <a:t>, </a:t>
            </a:r>
            <a:r>
              <a:rPr lang="fr-FR" sz="1100" i="1" dirty="0"/>
              <a:t>analyse </a:t>
            </a:r>
            <a:r>
              <a:rPr lang="fr-FR" sz="1100" i="1" dirty="0" smtClean="0"/>
              <a:t>comparative</a:t>
            </a:r>
            <a:endParaRPr lang="fr-FR" sz="1100" dirty="0" smtClean="0"/>
          </a:p>
          <a:p>
            <a:r>
              <a:rPr lang="fr-FR" sz="1100" i="1" dirty="0" smtClean="0"/>
              <a:t>cash-flow</a:t>
            </a:r>
            <a:r>
              <a:rPr lang="fr-FR" sz="1100" dirty="0" smtClean="0"/>
              <a:t> </a:t>
            </a:r>
            <a:r>
              <a:rPr lang="fr-FR" sz="1100" dirty="0"/>
              <a:t>/ </a:t>
            </a:r>
            <a:r>
              <a:rPr lang="fr-FR" sz="1100" i="1" u="sng" dirty="0"/>
              <a:t>flux de trésorerie</a:t>
            </a:r>
            <a:r>
              <a:rPr lang="fr-FR" sz="1100" dirty="0"/>
              <a:t>, </a:t>
            </a:r>
            <a:r>
              <a:rPr lang="fr-FR" sz="1100" i="1" dirty="0"/>
              <a:t>variation de trésorerie</a:t>
            </a:r>
            <a:r>
              <a:rPr lang="fr-FR" sz="1100" dirty="0"/>
              <a:t>, </a:t>
            </a:r>
            <a:r>
              <a:rPr lang="fr-FR" sz="1100" i="1" dirty="0"/>
              <a:t>sortie de fonds</a:t>
            </a:r>
            <a:r>
              <a:rPr lang="fr-FR" sz="1100" dirty="0"/>
              <a:t>, </a:t>
            </a:r>
            <a:r>
              <a:rPr lang="fr-FR" sz="1100" i="1" dirty="0"/>
              <a:t>rentrée de fonds</a:t>
            </a:r>
            <a:r>
              <a:rPr lang="fr-FR" sz="1100" dirty="0"/>
              <a:t>, </a:t>
            </a:r>
            <a:r>
              <a:rPr lang="fr-FR" sz="1100" i="1" dirty="0"/>
              <a:t>flux monétaire</a:t>
            </a:r>
            <a:r>
              <a:rPr lang="fr-FR" sz="1100" dirty="0"/>
              <a:t>, </a:t>
            </a:r>
            <a:r>
              <a:rPr lang="fr-FR" sz="1100" i="1" dirty="0"/>
              <a:t>flux </a:t>
            </a:r>
            <a:r>
              <a:rPr lang="fr-FR" sz="1100" i="1" dirty="0" smtClean="0"/>
              <a:t>financier</a:t>
            </a:r>
            <a:endParaRPr lang="fr-FR" sz="1100" dirty="0" smtClean="0"/>
          </a:p>
          <a:p>
            <a:r>
              <a:rPr lang="fr-FR" sz="1100" i="1" dirty="0" smtClean="0"/>
              <a:t>factoring</a:t>
            </a:r>
            <a:r>
              <a:rPr lang="fr-FR" sz="1100" dirty="0" smtClean="0"/>
              <a:t> </a:t>
            </a:r>
            <a:r>
              <a:rPr lang="fr-FR" sz="1100" dirty="0"/>
              <a:t>/ </a:t>
            </a:r>
            <a:r>
              <a:rPr lang="fr-FR" sz="1100" i="1" u="sng" dirty="0" smtClean="0"/>
              <a:t>affacturage</a:t>
            </a:r>
            <a:endParaRPr lang="fr-FR" sz="1100" dirty="0" smtClean="0"/>
          </a:p>
          <a:p>
            <a:r>
              <a:rPr lang="fr-FR" sz="1100" i="1" dirty="0" smtClean="0"/>
              <a:t>factor</a:t>
            </a:r>
            <a:r>
              <a:rPr lang="fr-FR" sz="1100" dirty="0" smtClean="0"/>
              <a:t> </a:t>
            </a:r>
            <a:r>
              <a:rPr lang="fr-FR" sz="1100" dirty="0"/>
              <a:t>/ </a:t>
            </a:r>
            <a:r>
              <a:rPr lang="fr-FR" sz="1100" i="1" u="sng" dirty="0"/>
              <a:t>affactureur</a:t>
            </a:r>
            <a:r>
              <a:rPr lang="fr-FR" sz="1100" i="1" dirty="0"/>
              <a:t>, société </a:t>
            </a:r>
            <a:r>
              <a:rPr lang="fr-FR" sz="1100" i="1" dirty="0" smtClean="0"/>
              <a:t>d'affacturage</a:t>
            </a:r>
            <a:endParaRPr lang="fr-FR" sz="1100" dirty="0" smtClean="0"/>
          </a:p>
          <a:p>
            <a:r>
              <a:rPr lang="fr-FR" sz="1100" i="1" dirty="0" smtClean="0"/>
              <a:t>input</a:t>
            </a:r>
            <a:r>
              <a:rPr lang="fr-FR" sz="1100" dirty="0" smtClean="0"/>
              <a:t> </a:t>
            </a:r>
            <a:r>
              <a:rPr lang="fr-FR" sz="1100" dirty="0"/>
              <a:t>/</a:t>
            </a:r>
            <a:r>
              <a:rPr lang="fr-FR" sz="1100" i="1" dirty="0"/>
              <a:t>intrant(s)</a:t>
            </a:r>
            <a:r>
              <a:rPr lang="fr-FR" sz="1100" dirty="0"/>
              <a:t>, </a:t>
            </a:r>
            <a:r>
              <a:rPr lang="fr-FR" sz="1100" i="1" dirty="0"/>
              <a:t>facteur(s) de production</a:t>
            </a:r>
            <a:r>
              <a:rPr lang="fr-FR" sz="1100" dirty="0"/>
              <a:t>, </a:t>
            </a:r>
            <a:r>
              <a:rPr lang="fr-FR" sz="1100" i="1" dirty="0"/>
              <a:t>facteurs, </a:t>
            </a:r>
            <a:r>
              <a:rPr lang="fr-FR" sz="1100" i="1" dirty="0" smtClean="0"/>
              <a:t>entrées</a:t>
            </a:r>
            <a:endParaRPr lang="fr-FR" sz="1100" dirty="0" smtClean="0"/>
          </a:p>
          <a:p>
            <a:r>
              <a:rPr lang="fr-FR" sz="1100" i="1" dirty="0" smtClean="0"/>
              <a:t>outplacement</a:t>
            </a:r>
            <a:r>
              <a:rPr lang="fr-FR" sz="1100" dirty="0" smtClean="0"/>
              <a:t> </a:t>
            </a:r>
            <a:r>
              <a:rPr lang="fr-FR" sz="1100" dirty="0"/>
              <a:t>/ </a:t>
            </a:r>
            <a:r>
              <a:rPr lang="fr-FR" sz="1100" i="1" dirty="0"/>
              <a:t>reclassement externe</a:t>
            </a:r>
            <a:r>
              <a:rPr lang="fr-FR" sz="1100" dirty="0"/>
              <a:t>, </a:t>
            </a:r>
            <a:r>
              <a:rPr lang="fr-FR" sz="1100" i="1" u="sng" dirty="0"/>
              <a:t>replacement externe</a:t>
            </a:r>
            <a:r>
              <a:rPr lang="fr-FR" sz="1100" dirty="0"/>
              <a:t>, </a:t>
            </a:r>
            <a:r>
              <a:rPr lang="fr-FR" sz="1100" i="1" dirty="0"/>
              <a:t>aide au </a:t>
            </a:r>
            <a:r>
              <a:rPr lang="fr-FR" sz="1100" i="1" dirty="0" smtClean="0"/>
              <a:t>reclassement</a:t>
            </a:r>
            <a:endParaRPr lang="fr-FR" sz="1100" dirty="0" smtClean="0"/>
          </a:p>
          <a:p>
            <a:r>
              <a:rPr lang="fr-FR" sz="1100" i="1" dirty="0" smtClean="0"/>
              <a:t>output</a:t>
            </a:r>
            <a:r>
              <a:rPr lang="fr-FR" sz="1100" dirty="0" smtClean="0"/>
              <a:t> </a:t>
            </a:r>
            <a:r>
              <a:rPr lang="fr-FR" sz="1100" dirty="0"/>
              <a:t>/ </a:t>
            </a:r>
            <a:r>
              <a:rPr lang="fr-FR" sz="1100" i="1" dirty="0"/>
              <a:t>production</a:t>
            </a:r>
            <a:r>
              <a:rPr lang="fr-FR" sz="1100" dirty="0"/>
              <a:t>, </a:t>
            </a:r>
            <a:r>
              <a:rPr lang="fr-FR" sz="1100" i="1" dirty="0"/>
              <a:t>sorties</a:t>
            </a:r>
            <a:r>
              <a:rPr lang="fr-FR" sz="1100" dirty="0"/>
              <a:t>, </a:t>
            </a:r>
            <a:r>
              <a:rPr lang="fr-FR" sz="1100" i="1" dirty="0"/>
              <a:t>sortants</a:t>
            </a:r>
            <a:r>
              <a:rPr lang="fr-FR" sz="1100" dirty="0"/>
              <a:t>, </a:t>
            </a:r>
            <a:r>
              <a:rPr lang="fr-FR" sz="1100" i="1" dirty="0"/>
              <a:t>produits</a:t>
            </a:r>
            <a:r>
              <a:rPr lang="fr-FR" sz="1100" dirty="0"/>
              <a:t>, </a:t>
            </a:r>
            <a:r>
              <a:rPr lang="fr-FR" sz="1100" i="1" dirty="0" smtClean="0"/>
              <a:t>extrants</a:t>
            </a:r>
            <a:endParaRPr lang="fr-FR" sz="1100" dirty="0" smtClean="0"/>
          </a:p>
          <a:p>
            <a:r>
              <a:rPr lang="fr-FR" sz="1100" i="1" dirty="0" smtClean="0"/>
              <a:t>package </a:t>
            </a:r>
            <a:r>
              <a:rPr lang="fr-FR" sz="1100" i="1" dirty="0"/>
              <a:t>deal</a:t>
            </a:r>
            <a:r>
              <a:rPr lang="fr-FR" sz="1100" dirty="0"/>
              <a:t> / offre </a:t>
            </a:r>
            <a:r>
              <a:rPr lang="fr-FR" sz="1100" dirty="0" smtClean="0"/>
              <a:t>globale</a:t>
            </a:r>
          </a:p>
          <a:p>
            <a:r>
              <a:rPr lang="fr-FR" sz="1100" i="1" dirty="0" smtClean="0"/>
              <a:t>raider </a:t>
            </a:r>
            <a:r>
              <a:rPr lang="fr-FR" sz="1100" i="1" dirty="0"/>
              <a:t>/ </a:t>
            </a:r>
            <a:r>
              <a:rPr lang="fr-FR" sz="1100" i="1" u="sng" dirty="0"/>
              <a:t>attaquant</a:t>
            </a:r>
            <a:r>
              <a:rPr lang="fr-FR" sz="1100" i="1" dirty="0"/>
              <a:t>, prédateur, </a:t>
            </a:r>
            <a:r>
              <a:rPr lang="fr-FR" sz="1100" i="1" dirty="0" smtClean="0"/>
              <a:t>raider</a:t>
            </a:r>
            <a:endParaRPr lang="fr-FR" sz="1100" dirty="0" smtClean="0"/>
          </a:p>
          <a:p>
            <a:r>
              <a:rPr lang="fr-FR" sz="1100" i="1" dirty="0" smtClean="0"/>
              <a:t>soft </a:t>
            </a:r>
            <a:r>
              <a:rPr lang="fr-FR" sz="1100" i="1" dirty="0"/>
              <a:t>landing</a:t>
            </a:r>
            <a:r>
              <a:rPr lang="fr-FR" sz="1100" dirty="0"/>
              <a:t> / </a:t>
            </a:r>
            <a:r>
              <a:rPr lang="fr-FR" sz="1100" i="1" u="sng" dirty="0"/>
              <a:t>atterrissage en </a:t>
            </a:r>
            <a:r>
              <a:rPr lang="fr-FR" sz="1100" i="1" u="sng" dirty="0" smtClean="0"/>
              <a:t>douceur</a:t>
            </a:r>
            <a:endParaRPr lang="fr-FR" sz="1100" dirty="0" smtClean="0"/>
          </a:p>
          <a:p>
            <a:r>
              <a:rPr lang="fr-FR" sz="1100" i="1" dirty="0" smtClean="0"/>
              <a:t>start-up</a:t>
            </a:r>
            <a:r>
              <a:rPr lang="fr-FR" sz="1100" dirty="0" smtClean="0"/>
              <a:t> </a:t>
            </a:r>
            <a:r>
              <a:rPr lang="fr-FR" sz="1100" dirty="0"/>
              <a:t>/ </a:t>
            </a:r>
            <a:r>
              <a:rPr lang="fr-FR" sz="1100" i="1" u="sng" dirty="0"/>
              <a:t>jeune </a:t>
            </a:r>
            <a:r>
              <a:rPr lang="fr-FR" sz="1100" i="1" u="sng" dirty="0" smtClean="0"/>
              <a:t>pousse</a:t>
            </a:r>
            <a:endParaRPr lang="fr-FR" sz="1100" u="sng" dirty="0" smtClean="0"/>
          </a:p>
          <a:p>
            <a:r>
              <a:rPr lang="fr-FR" sz="1100" i="1" dirty="0" smtClean="0"/>
              <a:t>take-off</a:t>
            </a:r>
            <a:r>
              <a:rPr lang="fr-FR" sz="1100" dirty="0" smtClean="0"/>
              <a:t> </a:t>
            </a:r>
            <a:r>
              <a:rPr lang="fr-FR" sz="1100" dirty="0"/>
              <a:t>/</a:t>
            </a:r>
            <a:r>
              <a:rPr lang="fr-FR" sz="1100" i="1" dirty="0"/>
              <a:t> </a:t>
            </a:r>
            <a:r>
              <a:rPr lang="fr-FR" sz="1100" i="1" u="sng" dirty="0" smtClean="0"/>
              <a:t>décollage</a:t>
            </a:r>
            <a:endParaRPr lang="fr-FR" sz="1100" u="sng" dirty="0" smtClean="0"/>
          </a:p>
          <a:p>
            <a:r>
              <a:rPr lang="fr-FR" sz="1100" i="1" dirty="0" smtClean="0"/>
              <a:t>trader</a:t>
            </a:r>
            <a:r>
              <a:rPr lang="fr-FR" sz="1100" dirty="0" smtClean="0"/>
              <a:t> </a:t>
            </a:r>
            <a:r>
              <a:rPr lang="fr-FR" sz="1100" dirty="0"/>
              <a:t>/</a:t>
            </a:r>
            <a:r>
              <a:rPr lang="fr-FR" sz="1100" i="1" dirty="0"/>
              <a:t> négociateur, </a:t>
            </a:r>
            <a:r>
              <a:rPr lang="fr-FR" sz="1100" i="1" u="sng" dirty="0"/>
              <a:t>opérateur de </a:t>
            </a:r>
            <a:r>
              <a:rPr lang="fr-FR" sz="1100" i="1" u="sng" dirty="0" smtClean="0"/>
              <a:t>marché</a:t>
            </a:r>
            <a:endParaRPr lang="fr-FR" sz="1100" u="sng" dirty="0" smtClean="0"/>
          </a:p>
          <a:p>
            <a:r>
              <a:rPr lang="fr-FR" sz="1100" i="1" dirty="0" smtClean="0"/>
              <a:t>venture </a:t>
            </a:r>
            <a:r>
              <a:rPr lang="fr-FR" sz="1100" i="1" dirty="0"/>
              <a:t>capital</a:t>
            </a:r>
            <a:r>
              <a:rPr lang="fr-FR" sz="1100" dirty="0"/>
              <a:t> / </a:t>
            </a:r>
            <a:r>
              <a:rPr lang="fr-FR" sz="1100" i="1" dirty="0"/>
              <a:t>capital de risque</a:t>
            </a:r>
            <a:r>
              <a:rPr lang="fr-FR" sz="1100" dirty="0"/>
              <a:t>, </a:t>
            </a:r>
            <a:r>
              <a:rPr lang="fr-FR" sz="1100" i="1" u="sng" dirty="0"/>
              <a:t>capital risque</a:t>
            </a:r>
            <a:r>
              <a:rPr lang="fr-FR" sz="1100" dirty="0"/>
              <a:t>, </a:t>
            </a:r>
            <a:r>
              <a:rPr lang="fr-FR" sz="1100" i="1" dirty="0"/>
              <a:t>capitaux de risque</a:t>
            </a:r>
            <a:r>
              <a:rPr lang="fr-FR" sz="1100" dirty="0"/>
              <a:t>, </a:t>
            </a:r>
            <a:r>
              <a:rPr lang="fr-FR" sz="1100" i="1" dirty="0"/>
              <a:t>capitaux à risque</a:t>
            </a:r>
            <a:r>
              <a:rPr lang="fr-FR" sz="1100" dirty="0"/>
              <a:t>, </a:t>
            </a:r>
            <a:r>
              <a:rPr lang="fr-FR" sz="1100" i="1" dirty="0"/>
              <a:t>capitaux risque, capital aventure</a:t>
            </a:r>
            <a:r>
              <a:rPr lang="fr-FR" sz="1100" dirty="0"/>
              <a:t>, </a:t>
            </a:r>
            <a:r>
              <a:rPr lang="fr-FR" sz="1100" dirty="0" smtClean="0"/>
              <a:t> </a:t>
            </a:r>
            <a:r>
              <a:rPr lang="fr-FR" sz="1100" dirty="0"/>
              <a:t>(rare</a:t>
            </a:r>
            <a:r>
              <a:rPr lang="fr-FR" sz="1100" dirty="0" smtClean="0"/>
              <a:t>)</a:t>
            </a:r>
          </a:p>
          <a:p>
            <a:r>
              <a:rPr lang="fr-FR" sz="1100" i="1" dirty="0" smtClean="0"/>
              <a:t>Société </a:t>
            </a:r>
            <a:r>
              <a:rPr lang="fr-FR" sz="1100" i="1" dirty="0"/>
              <a:t>de venture capital / société de capital de risque, SCR, société de capital risque, société à capital de risque, société à capital risque, société de capitaux de risque, société d'investissement en capital de risque, société d'investissement en capital </a:t>
            </a:r>
            <a:r>
              <a:rPr lang="fr-FR" sz="1100" i="1" dirty="0" smtClean="0"/>
              <a:t>risque</a:t>
            </a:r>
            <a:endParaRPr lang="fr-FR" sz="1100" dirty="0" smtClean="0"/>
          </a:p>
          <a:p>
            <a:r>
              <a:rPr lang="fr-FR" sz="1100" i="1" dirty="0" smtClean="0"/>
              <a:t>venture </a:t>
            </a:r>
            <a:r>
              <a:rPr lang="fr-FR" sz="1100" i="1" dirty="0" err="1"/>
              <a:t>capitalist</a:t>
            </a:r>
            <a:r>
              <a:rPr lang="fr-FR" sz="1100" i="1" dirty="0"/>
              <a:t> </a:t>
            </a:r>
            <a:r>
              <a:rPr lang="fr-FR" sz="1100" dirty="0"/>
              <a:t>/ </a:t>
            </a:r>
            <a:r>
              <a:rPr lang="fr-FR" sz="1100" i="1" dirty="0"/>
              <a:t>investisseur en capital de risque</a:t>
            </a:r>
            <a:r>
              <a:rPr lang="fr-FR" sz="1100" dirty="0"/>
              <a:t>, </a:t>
            </a:r>
            <a:r>
              <a:rPr lang="fr-FR" sz="1100" i="1" dirty="0"/>
              <a:t>investisseuse en capital de risque</a:t>
            </a:r>
            <a:r>
              <a:rPr lang="fr-FR" sz="1100" dirty="0"/>
              <a:t>, </a:t>
            </a:r>
            <a:r>
              <a:rPr lang="fr-FR" sz="1100" i="1" dirty="0"/>
              <a:t>investisseur de capital de risque</a:t>
            </a:r>
            <a:r>
              <a:rPr lang="fr-FR" sz="1100" dirty="0"/>
              <a:t>, </a:t>
            </a:r>
            <a:r>
              <a:rPr lang="fr-FR" sz="1100" i="1" dirty="0"/>
              <a:t>investisseuse de capital de risque</a:t>
            </a:r>
            <a:r>
              <a:rPr lang="fr-FR" sz="1100" dirty="0"/>
              <a:t>, </a:t>
            </a:r>
            <a:r>
              <a:rPr lang="fr-FR" sz="1100" i="1" dirty="0"/>
              <a:t>investisseur de CR</a:t>
            </a:r>
            <a:r>
              <a:rPr lang="fr-FR" sz="1100" dirty="0"/>
              <a:t>, </a:t>
            </a:r>
            <a:r>
              <a:rPr lang="fr-FR" sz="1100" i="1" dirty="0"/>
              <a:t>investisseuse de CR</a:t>
            </a:r>
            <a:r>
              <a:rPr lang="fr-FR" sz="1100" dirty="0"/>
              <a:t>, </a:t>
            </a:r>
            <a:r>
              <a:rPr lang="fr-FR" sz="1100" i="1" dirty="0"/>
              <a:t>capital </a:t>
            </a:r>
            <a:r>
              <a:rPr lang="fr-FR" sz="1100" i="1" dirty="0" err="1"/>
              <a:t>risqueur</a:t>
            </a:r>
            <a:r>
              <a:rPr lang="fr-FR" sz="1100" dirty="0"/>
              <a:t>, </a:t>
            </a:r>
            <a:r>
              <a:rPr lang="fr-FR" sz="1100" i="1" dirty="0"/>
              <a:t>CR</a:t>
            </a:r>
            <a:r>
              <a:rPr lang="fr-FR" sz="1100" dirty="0"/>
              <a:t>, </a:t>
            </a:r>
            <a:r>
              <a:rPr lang="fr-FR" sz="1100" i="1" dirty="0"/>
              <a:t>capital </a:t>
            </a:r>
            <a:r>
              <a:rPr lang="fr-FR" sz="1100" i="1" dirty="0" err="1" smtClean="0"/>
              <a:t>risqueuse</a:t>
            </a:r>
            <a:endParaRPr lang="fr-FR" sz="1100" dirty="0" smtClean="0"/>
          </a:p>
          <a:p>
            <a:r>
              <a:rPr lang="fr-FR" sz="1100" i="1" dirty="0"/>
              <a:t>back-office</a:t>
            </a:r>
            <a:r>
              <a:rPr lang="fr-FR" sz="1100" dirty="0"/>
              <a:t> /  </a:t>
            </a:r>
            <a:r>
              <a:rPr lang="fr-FR" sz="1100" i="1" dirty="0"/>
              <a:t>post-marché</a:t>
            </a:r>
            <a:r>
              <a:rPr lang="fr-FR" sz="1100" dirty="0"/>
              <a:t>, </a:t>
            </a:r>
            <a:r>
              <a:rPr lang="fr-FR" sz="1100" i="1" dirty="0" smtClean="0"/>
              <a:t>services logistiques</a:t>
            </a:r>
            <a:r>
              <a:rPr lang="fr-FR" sz="1100" dirty="0" smtClean="0"/>
              <a:t>, </a:t>
            </a:r>
            <a:r>
              <a:rPr lang="fr-FR" sz="1100" i="1" dirty="0"/>
              <a:t>services de soutien</a:t>
            </a:r>
            <a:r>
              <a:rPr lang="fr-FR" sz="1100" dirty="0"/>
              <a:t>, </a:t>
            </a:r>
            <a:r>
              <a:rPr lang="fr-FR" sz="1100" i="1" dirty="0" smtClean="0"/>
              <a:t>service </a:t>
            </a:r>
            <a:r>
              <a:rPr lang="fr-FR" sz="1100" i="1" dirty="0"/>
              <a:t>de </a:t>
            </a:r>
            <a:r>
              <a:rPr lang="fr-FR" sz="1100" i="1" dirty="0" smtClean="0"/>
              <a:t>post-marché</a:t>
            </a:r>
            <a:endParaRPr lang="fr-FR" sz="1100" dirty="0"/>
          </a:p>
          <a:p>
            <a:r>
              <a:rPr lang="fr-FR" sz="1100" i="1" dirty="0" err="1"/>
              <a:t>consumerism</a:t>
            </a:r>
            <a:r>
              <a:rPr lang="fr-FR" sz="1100" dirty="0"/>
              <a:t> / </a:t>
            </a:r>
            <a:r>
              <a:rPr lang="fr-FR" sz="1100" i="1" dirty="0"/>
              <a:t>consommateurisme</a:t>
            </a:r>
            <a:r>
              <a:rPr lang="fr-FR" sz="1100" dirty="0"/>
              <a:t>, </a:t>
            </a:r>
            <a:r>
              <a:rPr lang="fr-FR" sz="1100" i="1" dirty="0" err="1" smtClean="0"/>
              <a:t>consommaction</a:t>
            </a:r>
            <a:r>
              <a:rPr lang="fr-FR" sz="1100" dirty="0" smtClean="0"/>
              <a:t> </a:t>
            </a:r>
            <a:r>
              <a:rPr lang="fr-FR" sz="1100" dirty="0"/>
              <a:t>et </a:t>
            </a:r>
            <a:r>
              <a:rPr lang="fr-FR" sz="1100" i="1" dirty="0" err="1" smtClean="0"/>
              <a:t>consommatism</a:t>
            </a:r>
            <a:endParaRPr lang="fr-FR" sz="1100" dirty="0"/>
          </a:p>
          <a:p>
            <a:r>
              <a:rPr lang="fr-FR" sz="1100" i="1" dirty="0" err="1"/>
              <a:t>consumerist</a:t>
            </a:r>
            <a:r>
              <a:rPr lang="fr-FR" sz="1100" dirty="0"/>
              <a:t> / </a:t>
            </a:r>
            <a:r>
              <a:rPr lang="fr-FR" sz="1100" i="1" dirty="0" err="1" smtClean="0"/>
              <a:t>consommaticie</a:t>
            </a:r>
            <a:endParaRPr lang="fr-FR" sz="1100" dirty="0"/>
          </a:p>
          <a:p>
            <a:r>
              <a:rPr lang="fr-FR" sz="1100" i="1" dirty="0"/>
              <a:t>discount</a:t>
            </a:r>
            <a:r>
              <a:rPr lang="fr-FR" sz="1100" dirty="0"/>
              <a:t> / </a:t>
            </a:r>
            <a:r>
              <a:rPr lang="fr-FR" sz="1100" i="1" dirty="0" smtClean="0"/>
              <a:t>remise</a:t>
            </a:r>
            <a:r>
              <a:rPr lang="fr-FR" sz="1100" dirty="0" smtClean="0"/>
              <a:t>, </a:t>
            </a:r>
            <a:r>
              <a:rPr lang="fr-FR" sz="1100" i="1" dirty="0"/>
              <a:t>magasin à bas prix</a:t>
            </a:r>
            <a:r>
              <a:rPr lang="fr-FR" sz="1100" dirty="0" smtClean="0"/>
              <a:t>, </a:t>
            </a:r>
            <a:r>
              <a:rPr lang="fr-FR" sz="1100" i="1" dirty="0"/>
              <a:t>magasin de </a:t>
            </a:r>
            <a:r>
              <a:rPr lang="fr-FR" sz="1100" i="1" dirty="0" smtClean="0"/>
              <a:t>rabais</a:t>
            </a:r>
            <a:endParaRPr lang="fr-FR" sz="1100" dirty="0"/>
          </a:p>
          <a:p>
            <a:r>
              <a:rPr lang="fr-FR" sz="1100" i="1" dirty="0"/>
              <a:t>hard discount</a:t>
            </a:r>
            <a:r>
              <a:rPr lang="fr-FR" sz="1100" dirty="0"/>
              <a:t> / </a:t>
            </a:r>
            <a:r>
              <a:rPr lang="fr-FR" sz="1100" i="1" u="sng" dirty="0" err="1"/>
              <a:t>maxidiscompte</a:t>
            </a:r>
            <a:r>
              <a:rPr lang="fr-FR" sz="1100" i="1" dirty="0" smtClean="0"/>
              <a:t>,</a:t>
            </a:r>
            <a:r>
              <a:rPr lang="fr-FR" sz="1100" dirty="0" smtClean="0"/>
              <a:t> </a:t>
            </a:r>
            <a:r>
              <a:rPr lang="fr-FR" sz="1100" i="1" dirty="0"/>
              <a:t>magasin de </a:t>
            </a:r>
            <a:r>
              <a:rPr lang="fr-FR" sz="1100" i="1" dirty="0" smtClean="0"/>
              <a:t>rabais, magasin minimarge</a:t>
            </a:r>
            <a:endParaRPr lang="fr-FR" sz="1100" dirty="0"/>
          </a:p>
          <a:p>
            <a:r>
              <a:rPr lang="fr-FR" sz="1100" i="1" dirty="0"/>
              <a:t>free </a:t>
            </a:r>
            <a:r>
              <a:rPr lang="fr-FR" sz="1100" i="1" dirty="0" err="1"/>
              <a:t>alongside</a:t>
            </a:r>
            <a:r>
              <a:rPr lang="fr-FR" sz="1100" i="1" dirty="0"/>
              <a:t> </a:t>
            </a:r>
            <a:r>
              <a:rPr lang="fr-FR" sz="1100" i="1" dirty="0" err="1"/>
              <a:t>ship</a:t>
            </a:r>
            <a:r>
              <a:rPr lang="fr-FR" sz="1100" dirty="0"/>
              <a:t> / </a:t>
            </a:r>
            <a:r>
              <a:rPr lang="fr-FR" sz="1100" i="1" u="sng" dirty="0"/>
              <a:t>franco le long du bateau</a:t>
            </a:r>
            <a:r>
              <a:rPr lang="fr-FR" sz="1100" dirty="0"/>
              <a:t> loc., </a:t>
            </a:r>
            <a:r>
              <a:rPr lang="fr-FR" sz="1100" i="1" dirty="0"/>
              <a:t>FLB</a:t>
            </a:r>
            <a:r>
              <a:rPr lang="fr-FR" sz="1100" dirty="0"/>
              <a:t>, loc</a:t>
            </a:r>
            <a:r>
              <a:rPr lang="fr-FR" sz="1100" dirty="0" smtClean="0"/>
              <a:t>.</a:t>
            </a:r>
            <a:endParaRPr lang="fr-FR" sz="1100" dirty="0"/>
          </a:p>
          <a:p>
            <a:r>
              <a:rPr lang="fr-FR" sz="1100" i="1" dirty="0" err="1"/>
              <a:t>garden</a:t>
            </a:r>
            <a:r>
              <a:rPr lang="fr-FR" sz="1100" i="1" dirty="0"/>
              <a:t> center</a:t>
            </a:r>
            <a:r>
              <a:rPr lang="fr-FR" sz="1100" dirty="0"/>
              <a:t> / </a:t>
            </a:r>
            <a:r>
              <a:rPr lang="fr-FR" sz="1100" u="sng" dirty="0" smtClean="0"/>
              <a:t>jardinerie</a:t>
            </a:r>
            <a:r>
              <a:rPr lang="fr-FR" sz="1100" dirty="0" smtClean="0"/>
              <a:t>, </a:t>
            </a:r>
            <a:r>
              <a:rPr lang="fr-FR" sz="1100" i="1" dirty="0"/>
              <a:t>centre </a:t>
            </a:r>
            <a:r>
              <a:rPr lang="fr-FR" sz="1100" i="1" dirty="0" smtClean="0"/>
              <a:t>jardin</a:t>
            </a:r>
            <a:r>
              <a:rPr lang="fr-FR" sz="1100" dirty="0" smtClean="0"/>
              <a:t> </a:t>
            </a:r>
            <a:r>
              <a:rPr lang="fr-FR" sz="1100" dirty="0"/>
              <a:t>(Québec), </a:t>
            </a:r>
            <a:r>
              <a:rPr lang="fr-FR" sz="1100" i="1" dirty="0"/>
              <a:t>centre de </a:t>
            </a:r>
            <a:r>
              <a:rPr lang="fr-FR" sz="1100" i="1" dirty="0" smtClean="0"/>
              <a:t>jardinage</a:t>
            </a:r>
            <a:endParaRPr lang="fr-FR" sz="1100" dirty="0"/>
          </a:p>
          <a:p>
            <a:r>
              <a:rPr lang="fr-FR" sz="1100" i="1" dirty="0"/>
              <a:t>joint venture</a:t>
            </a:r>
            <a:r>
              <a:rPr lang="fr-FR" sz="1100" dirty="0"/>
              <a:t>, </a:t>
            </a:r>
            <a:r>
              <a:rPr lang="fr-FR" sz="1100" i="1" dirty="0"/>
              <a:t>joint-venture</a:t>
            </a:r>
            <a:r>
              <a:rPr lang="fr-FR" sz="1100" dirty="0"/>
              <a:t> / </a:t>
            </a:r>
            <a:r>
              <a:rPr lang="fr-FR" sz="1100" i="1" u="sng" dirty="0" smtClean="0"/>
              <a:t>coentreprise</a:t>
            </a:r>
            <a:r>
              <a:rPr lang="fr-FR" sz="1100" dirty="0" smtClean="0"/>
              <a:t>, </a:t>
            </a:r>
            <a:r>
              <a:rPr lang="fr-FR" sz="1100" i="1" dirty="0"/>
              <a:t>entreprise </a:t>
            </a:r>
            <a:r>
              <a:rPr lang="fr-FR" sz="1100" i="1" dirty="0" smtClean="0"/>
              <a:t>commune</a:t>
            </a:r>
            <a:r>
              <a:rPr lang="fr-FR" sz="1100" dirty="0" smtClean="0"/>
              <a:t> </a:t>
            </a:r>
            <a:r>
              <a:rPr lang="fr-FR" sz="1100" dirty="0"/>
              <a:t>(rare), </a:t>
            </a:r>
            <a:r>
              <a:rPr lang="fr-FR" sz="1100" i="1" dirty="0"/>
              <a:t>groupement momentané </a:t>
            </a:r>
            <a:r>
              <a:rPr lang="fr-FR" sz="1100" i="1" dirty="0" smtClean="0"/>
              <a:t>d'entreprises</a:t>
            </a:r>
            <a:r>
              <a:rPr lang="fr-FR" sz="1100" dirty="0"/>
              <a:t> </a:t>
            </a:r>
            <a:r>
              <a:rPr lang="fr-FR" sz="1100" dirty="0" smtClean="0"/>
              <a:t>(rare)</a:t>
            </a:r>
            <a:endParaRPr lang="fr-FR" sz="1100" dirty="0"/>
          </a:p>
          <a:p>
            <a:r>
              <a:rPr lang="fr-FR" sz="1100" i="1" dirty="0" err="1"/>
              <a:t>launching</a:t>
            </a:r>
            <a:r>
              <a:rPr lang="fr-FR" sz="1100" dirty="0"/>
              <a:t> / </a:t>
            </a:r>
            <a:r>
              <a:rPr lang="fr-FR" sz="1100" i="1" dirty="0"/>
              <a:t>lancement de produit</a:t>
            </a:r>
            <a:r>
              <a:rPr lang="fr-FR" sz="1100" dirty="0"/>
              <a:t>, </a:t>
            </a:r>
            <a:r>
              <a:rPr lang="fr-FR" sz="1100" i="1" dirty="0" smtClean="0"/>
              <a:t>lancement </a:t>
            </a:r>
            <a:r>
              <a:rPr lang="fr-FR" sz="1100" i="1" dirty="0"/>
              <a:t>d'un produit</a:t>
            </a:r>
            <a:r>
              <a:rPr lang="fr-FR" sz="1100" dirty="0"/>
              <a:t>, </a:t>
            </a:r>
            <a:r>
              <a:rPr lang="fr-FR" sz="1100" i="1" dirty="0" smtClean="0"/>
              <a:t>lancement </a:t>
            </a:r>
            <a:r>
              <a:rPr lang="fr-FR" sz="1100" i="1" dirty="0"/>
              <a:t>de </a:t>
            </a:r>
            <a:r>
              <a:rPr lang="fr-FR" sz="1100" i="1" dirty="0" smtClean="0"/>
              <a:t>service</a:t>
            </a:r>
            <a:r>
              <a:rPr lang="fr-FR" sz="1100" dirty="0"/>
              <a:t> </a:t>
            </a:r>
            <a:r>
              <a:rPr lang="fr-FR" sz="1100" dirty="0" smtClean="0"/>
              <a:t>et </a:t>
            </a:r>
            <a:r>
              <a:rPr lang="fr-FR" sz="1100" i="1" dirty="0"/>
              <a:t>lancement d'un </a:t>
            </a:r>
            <a:r>
              <a:rPr lang="fr-FR" sz="1100" i="1" dirty="0" smtClean="0"/>
              <a:t>service</a:t>
            </a:r>
            <a:endParaRPr lang="fr-FR" sz="1100" dirty="0"/>
          </a:p>
          <a:p>
            <a:r>
              <a:rPr lang="fr-FR" sz="1100" i="1" dirty="0" err="1"/>
              <a:t>lay</a:t>
            </a:r>
            <a:r>
              <a:rPr lang="fr-FR" sz="1100" i="1" dirty="0"/>
              <a:t> out</a:t>
            </a:r>
            <a:r>
              <a:rPr lang="fr-FR" sz="1100" dirty="0"/>
              <a:t> / maquette n. f., produit </a:t>
            </a:r>
            <a:r>
              <a:rPr lang="fr-FR" sz="1100" dirty="0" smtClean="0"/>
              <a:t>pilote</a:t>
            </a:r>
            <a:endParaRPr lang="fr-FR" sz="1100" dirty="0"/>
          </a:p>
          <a:p>
            <a:r>
              <a:rPr lang="fr-FR" sz="1100" i="1" dirty="0"/>
              <a:t>merchandising</a:t>
            </a:r>
            <a:r>
              <a:rPr lang="fr-FR" sz="1100" dirty="0"/>
              <a:t> /  </a:t>
            </a:r>
            <a:r>
              <a:rPr lang="fr-FR" sz="1100" i="1" u="sng" dirty="0"/>
              <a:t>marchandisage</a:t>
            </a:r>
            <a:r>
              <a:rPr lang="fr-FR" sz="1100" dirty="0" smtClean="0"/>
              <a:t>, </a:t>
            </a:r>
            <a:r>
              <a:rPr lang="fr-FR" sz="1100" i="1" dirty="0"/>
              <a:t>techniques </a:t>
            </a:r>
            <a:r>
              <a:rPr lang="fr-FR" sz="1100" i="1" dirty="0" smtClean="0"/>
              <a:t>marchandes</a:t>
            </a:r>
            <a:r>
              <a:rPr lang="fr-FR" sz="1100" dirty="0" smtClean="0"/>
              <a:t>, </a:t>
            </a:r>
            <a:r>
              <a:rPr lang="fr-FR" sz="1100" i="1" dirty="0"/>
              <a:t>techniques </a:t>
            </a:r>
            <a:r>
              <a:rPr lang="fr-FR" sz="1100" i="1" dirty="0" smtClean="0"/>
              <a:t>commerciales</a:t>
            </a:r>
            <a:r>
              <a:rPr lang="fr-FR" sz="1100" dirty="0" smtClean="0"/>
              <a:t>, </a:t>
            </a:r>
            <a:r>
              <a:rPr lang="fr-FR" sz="1100" i="1" dirty="0"/>
              <a:t>techniques de </a:t>
            </a:r>
            <a:r>
              <a:rPr lang="fr-FR" sz="1100" i="1" dirty="0" smtClean="0"/>
              <a:t>commercialisation</a:t>
            </a:r>
            <a:endParaRPr lang="fr-FR" sz="1100" dirty="0"/>
          </a:p>
          <a:p>
            <a:r>
              <a:rPr lang="fr-FR" sz="1100" i="1" dirty="0" err="1"/>
              <a:t>merchandiser</a:t>
            </a:r>
            <a:r>
              <a:rPr lang="fr-FR" sz="1100" dirty="0"/>
              <a:t> / </a:t>
            </a:r>
            <a:r>
              <a:rPr lang="fr-FR" sz="1100" i="1" dirty="0"/>
              <a:t>marchandiseur,-</a:t>
            </a:r>
            <a:r>
              <a:rPr lang="fr-FR" sz="1100" i="1" dirty="0" err="1" smtClean="0"/>
              <a:t>euse</a:t>
            </a:r>
            <a:endParaRPr lang="fr-FR" sz="1100" dirty="0"/>
          </a:p>
          <a:p>
            <a:r>
              <a:rPr lang="fr-FR" sz="1100" i="1" dirty="0"/>
              <a:t>newsletter</a:t>
            </a:r>
            <a:r>
              <a:rPr lang="fr-FR" sz="1100" dirty="0"/>
              <a:t> / lettre d'information électronique, </a:t>
            </a:r>
            <a:r>
              <a:rPr lang="fr-FR" sz="1100" u="sng" dirty="0"/>
              <a:t>lettre d'information</a:t>
            </a:r>
            <a:r>
              <a:rPr lang="fr-FR" sz="1100" dirty="0"/>
              <a:t>, </a:t>
            </a:r>
            <a:r>
              <a:rPr lang="fr-FR" sz="1100" dirty="0" err="1"/>
              <a:t>infocourriel</a:t>
            </a:r>
            <a:r>
              <a:rPr lang="fr-FR" sz="1100" dirty="0"/>
              <a:t>, infolettre, </a:t>
            </a:r>
            <a:r>
              <a:rPr lang="fr-FR" sz="1100" dirty="0" err="1" smtClean="0"/>
              <a:t>cyberlettre</a:t>
            </a:r>
            <a:endParaRPr lang="fr-FR" sz="1100" dirty="0"/>
          </a:p>
          <a:p>
            <a:r>
              <a:rPr lang="fr-FR" sz="1100" i="1" dirty="0"/>
              <a:t>prospect</a:t>
            </a:r>
            <a:r>
              <a:rPr lang="fr-FR" sz="1100" dirty="0"/>
              <a:t> / </a:t>
            </a:r>
            <a:r>
              <a:rPr lang="fr-FR" sz="1100" i="1" dirty="0"/>
              <a:t>client éventuel</a:t>
            </a:r>
            <a:r>
              <a:rPr lang="fr-FR" sz="1100" dirty="0"/>
              <a:t>, </a:t>
            </a:r>
            <a:r>
              <a:rPr lang="fr-FR" sz="1100" i="1" dirty="0"/>
              <a:t>cliente éventuelle</a:t>
            </a:r>
            <a:r>
              <a:rPr lang="fr-FR" sz="1100" dirty="0"/>
              <a:t>, </a:t>
            </a:r>
            <a:r>
              <a:rPr lang="fr-FR" sz="1100" i="1" dirty="0"/>
              <a:t>client potentiel</a:t>
            </a:r>
            <a:r>
              <a:rPr lang="fr-FR" sz="1100" dirty="0"/>
              <a:t>, </a:t>
            </a:r>
            <a:r>
              <a:rPr lang="fr-FR" sz="1100" i="1" dirty="0"/>
              <a:t>cliente potentielle</a:t>
            </a:r>
            <a:r>
              <a:rPr lang="fr-FR" sz="1100" dirty="0"/>
              <a:t>, </a:t>
            </a:r>
            <a:r>
              <a:rPr lang="fr-FR" sz="1100" i="1" dirty="0"/>
              <a:t>client virtuel</a:t>
            </a:r>
            <a:r>
              <a:rPr lang="fr-FR" sz="1100" dirty="0"/>
              <a:t>, </a:t>
            </a:r>
            <a:r>
              <a:rPr lang="fr-FR" sz="1100" i="1" dirty="0"/>
              <a:t>cliente virtuelle</a:t>
            </a:r>
            <a:r>
              <a:rPr lang="fr-FR" sz="1100" dirty="0"/>
              <a:t>, </a:t>
            </a:r>
            <a:r>
              <a:rPr lang="fr-FR" sz="1100" i="1" dirty="0"/>
              <a:t>prospect</a:t>
            </a:r>
            <a:r>
              <a:rPr lang="fr-FR" sz="1100" dirty="0"/>
              <a:t>, </a:t>
            </a:r>
            <a:r>
              <a:rPr lang="fr-FR" sz="1100" i="1" dirty="0"/>
              <a:t>prospecte</a:t>
            </a:r>
            <a:r>
              <a:rPr lang="fr-FR" sz="1100" dirty="0"/>
              <a:t>, </a:t>
            </a:r>
            <a:r>
              <a:rPr lang="fr-FR" sz="1100" i="1" dirty="0"/>
              <a:t>prospecté</a:t>
            </a:r>
            <a:r>
              <a:rPr lang="fr-FR" sz="1100" dirty="0"/>
              <a:t>, </a:t>
            </a:r>
            <a:r>
              <a:rPr lang="fr-FR" sz="1100" i="1" dirty="0" smtClean="0"/>
              <a:t>prospectée</a:t>
            </a:r>
            <a:endParaRPr lang="fr-FR" sz="1100" dirty="0"/>
          </a:p>
          <a:p>
            <a:r>
              <a:rPr lang="fr-FR" sz="1100" i="1" dirty="0"/>
              <a:t>self-service</a:t>
            </a:r>
            <a:r>
              <a:rPr lang="fr-FR" sz="1100" dirty="0"/>
              <a:t> /  </a:t>
            </a:r>
            <a:r>
              <a:rPr lang="fr-FR" sz="1100" i="1" dirty="0" smtClean="0"/>
              <a:t>libre-service</a:t>
            </a:r>
            <a:endParaRPr lang="fr-FR" sz="1100" dirty="0"/>
          </a:p>
          <a:p>
            <a:r>
              <a:rPr lang="fr-FR" sz="1100" dirty="0"/>
              <a:t>sponsor /  </a:t>
            </a:r>
            <a:r>
              <a:rPr lang="fr-FR" sz="1100" i="1" dirty="0"/>
              <a:t>commanditaire</a:t>
            </a:r>
            <a:r>
              <a:rPr lang="fr-FR" sz="1100" dirty="0"/>
              <a:t> n. m. ou f., </a:t>
            </a:r>
            <a:r>
              <a:rPr lang="fr-FR" sz="1100" i="1" u="sng" dirty="0" smtClean="0"/>
              <a:t>parraineur</a:t>
            </a:r>
            <a:r>
              <a:rPr lang="fr-FR" sz="1100" dirty="0" smtClean="0"/>
              <a:t>, </a:t>
            </a:r>
            <a:r>
              <a:rPr lang="fr-FR" sz="1100" i="1" dirty="0" smtClean="0"/>
              <a:t>parraineuse</a:t>
            </a:r>
            <a:endParaRPr lang="fr-FR" sz="1100" dirty="0"/>
          </a:p>
          <a:p>
            <a:r>
              <a:rPr lang="fr-FR" sz="1100" i="1" dirty="0"/>
              <a:t>sponsoriser</a:t>
            </a:r>
            <a:r>
              <a:rPr lang="fr-FR" sz="1100" dirty="0"/>
              <a:t> / </a:t>
            </a:r>
            <a:r>
              <a:rPr lang="fr-FR" sz="1100" i="1" u="sng" dirty="0"/>
              <a:t>parrainer</a:t>
            </a:r>
            <a:r>
              <a:rPr lang="fr-FR" sz="1100" dirty="0"/>
              <a:t>, </a:t>
            </a:r>
            <a:r>
              <a:rPr lang="fr-FR" sz="1100" i="1" dirty="0"/>
              <a:t>sponsoriser</a:t>
            </a:r>
            <a:r>
              <a:rPr lang="fr-FR" sz="1100" dirty="0"/>
              <a:t> (Belgique, Canada, France), </a:t>
            </a:r>
            <a:r>
              <a:rPr lang="fr-FR" sz="1100" i="1" dirty="0"/>
              <a:t>commanditer</a:t>
            </a:r>
            <a:r>
              <a:rPr lang="fr-FR" sz="1100" dirty="0"/>
              <a:t> (Belgique, Canada, France</a:t>
            </a:r>
            <a:r>
              <a:rPr lang="fr-FR" sz="1100" dirty="0" smtClean="0"/>
              <a:t>)</a:t>
            </a:r>
          </a:p>
          <a:p>
            <a:r>
              <a:rPr lang="fr-FR" sz="1100" i="1" dirty="0" smtClean="0"/>
              <a:t>sponsoring</a:t>
            </a:r>
            <a:r>
              <a:rPr lang="fr-FR" sz="1100" dirty="0" smtClean="0"/>
              <a:t> </a:t>
            </a:r>
            <a:r>
              <a:rPr lang="fr-FR" sz="1100" dirty="0"/>
              <a:t>/ </a:t>
            </a:r>
            <a:r>
              <a:rPr lang="fr-FR" sz="1100" i="1" dirty="0"/>
              <a:t>commandite</a:t>
            </a:r>
            <a:r>
              <a:rPr lang="fr-FR" sz="1100" dirty="0"/>
              <a:t>, </a:t>
            </a:r>
            <a:r>
              <a:rPr lang="fr-FR" sz="1100" i="1" u="sng" dirty="0" smtClean="0"/>
              <a:t>parrainage</a:t>
            </a:r>
            <a:endParaRPr lang="fr-FR" sz="1100" dirty="0"/>
          </a:p>
          <a:p>
            <a:r>
              <a:rPr lang="fr-FR" sz="1100" i="1" dirty="0" err="1"/>
              <a:t>teasing</a:t>
            </a:r>
            <a:r>
              <a:rPr lang="fr-FR" sz="1100" dirty="0"/>
              <a:t> / </a:t>
            </a:r>
            <a:r>
              <a:rPr lang="fr-FR" sz="1100" i="1" u="sng" dirty="0" smtClean="0"/>
              <a:t>aguichage</a:t>
            </a:r>
            <a:endParaRPr lang="en-US" sz="1100" dirty="0"/>
          </a:p>
        </p:txBody>
      </p:sp>
    </p:spTree>
    <p:extLst>
      <p:ext uri="{BB962C8B-B14F-4D97-AF65-F5344CB8AC3E}">
        <p14:creationId xmlns:p14="http://schemas.microsoft.com/office/powerpoint/2010/main" val="859442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r-FR" sz="3200" dirty="0"/>
              <a:t>Projet « Les emprunts lexicaux anglais dans la langue française de 1945 à 2005 (aspect linguistique et socioculturel</a:t>
            </a:r>
            <a:r>
              <a:rPr lang="fr-FR" sz="3200" dirty="0" smtClean="0"/>
              <a:t>): 1170+68=1236 unités</a:t>
            </a:r>
            <a:r>
              <a:rPr lang="fr-FR" sz="3200" b="1" dirty="0" smtClean="0"/>
              <a:t> </a:t>
            </a:r>
            <a:endParaRPr lang="en-US" sz="3200" dirty="0"/>
          </a:p>
        </p:txBody>
      </p:sp>
      <p:sp>
        <p:nvSpPr>
          <p:cNvPr id="3" name="Content Placeholder 2"/>
          <p:cNvSpPr>
            <a:spLocks noGrp="1"/>
          </p:cNvSpPr>
          <p:nvPr>
            <p:ph idx="1"/>
          </p:nvPr>
        </p:nvSpPr>
        <p:spPr/>
        <p:txBody>
          <a:bodyPr numCol="2">
            <a:noAutofit/>
          </a:bodyPr>
          <a:lstStyle/>
          <a:p>
            <a:r>
              <a:rPr lang="fr-FR" sz="2000" b="1" dirty="0"/>
              <a:t>S</a:t>
            </a:r>
            <a:r>
              <a:rPr lang="fr-FR" sz="2000" b="1" dirty="0" smtClean="0"/>
              <a:t>ciences </a:t>
            </a:r>
            <a:r>
              <a:rPr lang="fr-FR" sz="2000" b="1" dirty="0"/>
              <a:t>humaines et </a:t>
            </a:r>
            <a:r>
              <a:rPr lang="fr-FR" sz="2000" b="1" dirty="0" smtClean="0"/>
              <a:t>sociales-</a:t>
            </a:r>
            <a:r>
              <a:rPr lang="fr-FR" sz="2000" dirty="0" smtClean="0"/>
              <a:t>298 </a:t>
            </a:r>
            <a:r>
              <a:rPr lang="fr-FR" sz="2000" dirty="0"/>
              <a:t>unités (</a:t>
            </a:r>
            <a:r>
              <a:rPr lang="fr-FR" sz="2000" dirty="0" smtClean="0"/>
              <a:t>24,11%):</a:t>
            </a:r>
          </a:p>
          <a:p>
            <a:pPr lvl="1"/>
            <a:r>
              <a:rPr lang="fr-FR" sz="2000" dirty="0" smtClean="0"/>
              <a:t>Linguistique, littérature, édition, enseignement (</a:t>
            </a:r>
            <a:r>
              <a:rPr lang="mk-MK" sz="2000" dirty="0"/>
              <a:t>39 </a:t>
            </a:r>
            <a:r>
              <a:rPr lang="en-US" sz="2000" dirty="0" smtClean="0"/>
              <a:t>unites) </a:t>
            </a:r>
          </a:p>
          <a:p>
            <a:pPr lvl="1"/>
            <a:r>
              <a:rPr lang="en-US" sz="2000" dirty="0" smtClean="0"/>
              <a:t>Le </a:t>
            </a:r>
            <a:r>
              <a:rPr lang="en-US" sz="2000" dirty="0"/>
              <a:t>droit, les institutions, la </a:t>
            </a:r>
            <a:r>
              <a:rPr lang="fr-FR" sz="2000" dirty="0"/>
              <a:t>politique </a:t>
            </a:r>
            <a:r>
              <a:rPr lang="fr-FR" sz="2000" dirty="0" smtClean="0"/>
              <a:t>(</a:t>
            </a:r>
            <a:r>
              <a:rPr lang="mk-MK" sz="2000" dirty="0"/>
              <a:t>91 </a:t>
            </a:r>
            <a:r>
              <a:rPr lang="en-US" sz="2000" dirty="0" smtClean="0"/>
              <a:t>unites) </a:t>
            </a:r>
            <a:r>
              <a:rPr lang="fr-FR" sz="2000" dirty="0" smtClean="0"/>
              <a:t> </a:t>
            </a:r>
          </a:p>
          <a:p>
            <a:pPr lvl="1"/>
            <a:r>
              <a:rPr lang="fr-FR" sz="2000" dirty="0" smtClean="0"/>
              <a:t>Philosophie et psychologie</a:t>
            </a:r>
            <a:r>
              <a:rPr lang="en-US" sz="2000" dirty="0" smtClean="0"/>
              <a:t>: (64</a:t>
            </a:r>
            <a:r>
              <a:rPr lang="mk-MK" sz="2000" dirty="0" smtClean="0"/>
              <a:t> </a:t>
            </a:r>
            <a:r>
              <a:rPr lang="fr-FR" sz="2000" dirty="0" smtClean="0"/>
              <a:t>unités</a:t>
            </a:r>
            <a:r>
              <a:rPr lang="en-US" sz="2000" dirty="0" smtClean="0"/>
              <a:t>) </a:t>
            </a:r>
            <a:endParaRPr lang="fr-FR" sz="2000" dirty="0" smtClean="0"/>
          </a:p>
          <a:p>
            <a:pPr lvl="1"/>
            <a:r>
              <a:rPr lang="fr-FR" sz="2000" dirty="0" smtClean="0"/>
              <a:t>L’Économie</a:t>
            </a:r>
            <a:r>
              <a:rPr lang="en-US" sz="2000" dirty="0" smtClean="0"/>
              <a:t> (104 unit</a:t>
            </a:r>
            <a:r>
              <a:rPr lang="fr-FR" sz="2000" dirty="0" smtClean="0"/>
              <a:t>é</a:t>
            </a:r>
            <a:r>
              <a:rPr lang="en-US" sz="2000" dirty="0" smtClean="0"/>
              <a:t>s): </a:t>
            </a:r>
          </a:p>
          <a:p>
            <a:pPr lvl="2"/>
            <a:r>
              <a:rPr lang="en-US" dirty="0" smtClean="0"/>
              <a:t>L’</a:t>
            </a:r>
            <a:r>
              <a:rPr lang="fr-FR" dirty="0"/>
              <a:t>économie, la bourse et </a:t>
            </a:r>
            <a:r>
              <a:rPr lang="en-US" dirty="0"/>
              <a:t>les finances (56 unit</a:t>
            </a:r>
            <a:r>
              <a:rPr lang="fr-FR" dirty="0"/>
              <a:t>é</a:t>
            </a:r>
            <a:r>
              <a:rPr lang="en-US" dirty="0"/>
              <a:t>s</a:t>
            </a:r>
            <a:r>
              <a:rPr lang="en-US" dirty="0" smtClean="0"/>
              <a:t>) </a:t>
            </a:r>
            <a:endParaRPr lang="en-US" dirty="0"/>
          </a:p>
          <a:p>
            <a:pPr lvl="2"/>
            <a:r>
              <a:rPr lang="en-US" dirty="0"/>
              <a:t>Le commerce et la </a:t>
            </a:r>
            <a:r>
              <a:rPr lang="fr-FR" dirty="0"/>
              <a:t>publicité.</a:t>
            </a:r>
            <a:r>
              <a:rPr lang="en-US" dirty="0"/>
              <a:t> </a:t>
            </a:r>
            <a:r>
              <a:rPr lang="en-US" dirty="0" smtClean="0"/>
              <a:t>(48 </a:t>
            </a:r>
            <a:r>
              <a:rPr lang="fr-FR" dirty="0" smtClean="0"/>
              <a:t>unités</a:t>
            </a:r>
            <a:r>
              <a:rPr lang="en-US" dirty="0" smtClean="0"/>
              <a:t>)  </a:t>
            </a:r>
          </a:p>
          <a:p>
            <a:endParaRPr lang="en-US" sz="2000" b="1" dirty="0" smtClean="0"/>
          </a:p>
          <a:p>
            <a:r>
              <a:rPr lang="en-US" sz="2000" b="1" dirty="0" smtClean="0"/>
              <a:t>Sciences </a:t>
            </a:r>
            <a:r>
              <a:rPr lang="en-US" sz="2000" b="1" dirty="0"/>
              <a:t>et </a:t>
            </a:r>
            <a:r>
              <a:rPr lang="en-US" sz="2000" b="1" dirty="0" smtClean="0"/>
              <a:t>techniques</a:t>
            </a:r>
            <a:endParaRPr lang="en-US" sz="2000" dirty="0"/>
          </a:p>
          <a:p>
            <a:r>
              <a:rPr lang="en-US" sz="2000" b="1" dirty="0"/>
              <a:t>Les </a:t>
            </a:r>
            <a:r>
              <a:rPr lang="en-US" sz="2000" b="1" dirty="0" smtClean="0"/>
              <a:t>arts</a:t>
            </a:r>
            <a:endParaRPr lang="en-US" sz="2000" b="1" dirty="0"/>
          </a:p>
          <a:p>
            <a:r>
              <a:rPr lang="en-US" sz="2000" b="1" dirty="0"/>
              <a:t>La vie </a:t>
            </a:r>
            <a:r>
              <a:rPr lang="fr-FR" sz="2000" b="1" dirty="0" smtClean="0"/>
              <a:t>quotidienne</a:t>
            </a:r>
            <a:endParaRPr lang="fr-FR" sz="2000" b="1" dirty="0"/>
          </a:p>
          <a:p>
            <a:r>
              <a:rPr lang="en-US" sz="2000" b="1" dirty="0"/>
              <a:t>Sport et </a:t>
            </a:r>
            <a:r>
              <a:rPr lang="fr-FR" sz="2000" b="1" dirty="0" smtClean="0"/>
              <a:t>loisirs</a:t>
            </a:r>
            <a:endParaRPr lang="fr-FR" sz="2000" b="1" dirty="0"/>
          </a:p>
          <a:p>
            <a:r>
              <a:rPr lang="en-US" sz="2000" b="1" dirty="0" smtClean="0"/>
              <a:t>Divers</a:t>
            </a:r>
            <a:endParaRPr lang="en-US" sz="2000" dirty="0"/>
          </a:p>
        </p:txBody>
      </p:sp>
    </p:spTree>
    <p:extLst>
      <p:ext uri="{BB962C8B-B14F-4D97-AF65-F5344CB8AC3E}">
        <p14:creationId xmlns:p14="http://schemas.microsoft.com/office/powerpoint/2010/main" val="4514930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t>b</a:t>
            </a:r>
            <a:r>
              <a:rPr lang="fr-FR" b="1" dirty="0" smtClean="0"/>
              <a:t>rainstorming</a:t>
            </a:r>
            <a:br>
              <a:rPr lang="fr-FR" b="1" dirty="0" smtClean="0"/>
            </a:br>
            <a:r>
              <a:rPr lang="fr-FR" dirty="0" smtClean="0"/>
              <a:t> </a:t>
            </a:r>
            <a:r>
              <a:rPr lang="fr-FR" dirty="0"/>
              <a:t>[</a:t>
            </a:r>
            <a:r>
              <a:rPr lang="fr-FR" dirty="0" err="1"/>
              <a:t>bʀɛnstɔʀmiŋ</a:t>
            </a:r>
            <a:r>
              <a:rPr lang="fr-FR" dirty="0"/>
              <a:t>] </a:t>
            </a:r>
            <a:r>
              <a:rPr lang="fr-FR" b="1" dirty="0"/>
              <a:t>n. m.</a:t>
            </a:r>
            <a:endParaRPr lang="en-US" dirty="0"/>
          </a:p>
        </p:txBody>
      </p:sp>
      <p:sp>
        <p:nvSpPr>
          <p:cNvPr id="3" name="Content Placeholder 2"/>
          <p:cNvSpPr>
            <a:spLocks noGrp="1"/>
          </p:cNvSpPr>
          <p:nvPr>
            <p:ph idx="1"/>
          </p:nvPr>
        </p:nvSpPr>
        <p:spPr/>
        <p:txBody>
          <a:bodyPr>
            <a:normAutofit/>
          </a:bodyPr>
          <a:lstStyle/>
          <a:p>
            <a:pPr algn="just"/>
            <a:r>
              <a:rPr lang="fr-FR" sz="2400" b="1" dirty="0"/>
              <a:t>brainstorming</a:t>
            </a:r>
            <a:r>
              <a:rPr lang="fr-FR" sz="2400" dirty="0"/>
              <a:t> [</a:t>
            </a:r>
            <a:r>
              <a:rPr lang="fr-FR" sz="2400" dirty="0" err="1"/>
              <a:t>bʀɛnstɔʀmiŋ</a:t>
            </a:r>
            <a:r>
              <a:rPr lang="fr-FR" sz="2400" dirty="0"/>
              <a:t>] </a:t>
            </a:r>
            <a:r>
              <a:rPr lang="fr-FR" sz="2400" b="1" dirty="0"/>
              <a:t>n. m.</a:t>
            </a:r>
            <a:r>
              <a:rPr lang="fr-FR" sz="2400" dirty="0"/>
              <a:t>, </a:t>
            </a:r>
            <a:r>
              <a:rPr lang="fr-FR" sz="2400" i="1" dirty="0"/>
              <a:t>pl. brainstormings,</a:t>
            </a:r>
            <a:r>
              <a:rPr lang="fr-FR" sz="2400" dirty="0"/>
              <a:t> 1958 (PR), 1953 en anglo-américain (MW), littéralement « tempête, assaut des cerveaux », de </a:t>
            </a:r>
            <a:r>
              <a:rPr lang="fr-FR" sz="2400" i="1" dirty="0" err="1"/>
              <a:t>brain</a:t>
            </a:r>
            <a:r>
              <a:rPr lang="fr-FR" sz="2400" dirty="0"/>
              <a:t> « cerveau » et </a:t>
            </a:r>
            <a:r>
              <a:rPr lang="fr-FR" sz="2400" i="1" dirty="0" err="1"/>
              <a:t>storming</a:t>
            </a:r>
            <a:r>
              <a:rPr lang="fr-FR" sz="2400" dirty="0"/>
              <a:t> « tempête, assaut, irruption », Recherche d'idées originales dans un groupe, par la libre expression, sur un sujet donné, de tout ce qui vient à l'esprit de chacun (PL), </a:t>
            </a:r>
            <a:r>
              <a:rPr lang="fr-FR" sz="2400" i="1" dirty="0"/>
              <a:t>Ils « s'offrirent une petite séance de </a:t>
            </a:r>
            <a:r>
              <a:rPr lang="fr-FR" sz="2400" dirty="0" err="1"/>
              <a:t>brain-storming</a:t>
            </a:r>
            <a:r>
              <a:rPr lang="fr-FR" sz="2400" i="1" dirty="0"/>
              <a:t> d'où émergea cette lumineuse idée » </a:t>
            </a:r>
            <a:r>
              <a:rPr lang="fr-FR" sz="2400" dirty="0"/>
              <a:t>(Perec) (PR), Emprunt intégré un peu snob. Le </a:t>
            </a:r>
            <a:r>
              <a:rPr lang="fr-FR" sz="2400" i="1" dirty="0"/>
              <a:t>Journal Officiel de la République française</a:t>
            </a:r>
            <a:r>
              <a:rPr lang="fr-FR" sz="2400" dirty="0"/>
              <a:t> du 22 septembre 2000 recommande</a:t>
            </a:r>
            <a:r>
              <a:rPr lang="fr-FR" sz="2400" b="1" dirty="0"/>
              <a:t> </a:t>
            </a:r>
            <a:r>
              <a:rPr lang="fr-FR" sz="2400" i="1" dirty="0"/>
              <a:t>remue-méninges</a:t>
            </a:r>
            <a:r>
              <a:rPr lang="fr-FR" sz="2400" dirty="0"/>
              <a:t>, n. m. dans tous domaines. On peut aussi proposer </a:t>
            </a:r>
            <a:r>
              <a:rPr lang="fr-FR" sz="2400" i="1" dirty="0"/>
              <a:t>presse-citron</a:t>
            </a:r>
            <a:r>
              <a:rPr lang="fr-FR" sz="2400" dirty="0"/>
              <a:t>, n. m. On trouve parfois </a:t>
            </a:r>
            <a:r>
              <a:rPr lang="fr-FR" sz="2400" i="1" dirty="0"/>
              <a:t>pool d’idées</a:t>
            </a:r>
            <a:r>
              <a:rPr lang="fr-FR" sz="2400" dirty="0"/>
              <a:t>, n. m., (PR, GDA, DAC, DAH, MAF, AA, DADG, PL</a:t>
            </a:r>
            <a:r>
              <a:rPr lang="fr-FR" sz="2400" dirty="0" smtClean="0"/>
              <a:t>).</a:t>
            </a:r>
            <a:endParaRPr lang="en-US" sz="2400" dirty="0"/>
          </a:p>
        </p:txBody>
      </p:sp>
    </p:spTree>
    <p:extLst>
      <p:ext uri="{BB962C8B-B14F-4D97-AF65-F5344CB8AC3E}">
        <p14:creationId xmlns:p14="http://schemas.microsoft.com/office/powerpoint/2010/main" val="26462672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sz="5400" b="1" dirty="0" err="1">
                <a:latin typeface="Times New Roman" panose="02020603050405020304" pitchFamily="18" charset="0"/>
                <a:ea typeface="Times New Roman" panose="02020603050405020304" pitchFamily="18" charset="0"/>
              </a:rPr>
              <a:t>mmpi</a:t>
            </a:r>
            <a:r>
              <a:rPr lang="fr-FR" sz="5400" dirty="0">
                <a:latin typeface="Times New Roman" panose="02020603050405020304" pitchFamily="18" charset="0"/>
                <a:ea typeface="Times New Roman" panose="02020603050405020304" pitchFamily="18" charset="0"/>
              </a:rPr>
              <a:t> [</a:t>
            </a:r>
            <a:r>
              <a:rPr lang="fr-FR" sz="5400" dirty="0" err="1">
                <a:latin typeface="Times New Roman" panose="02020603050405020304" pitchFamily="18" charset="0"/>
                <a:ea typeface="Times New Roman" panose="02020603050405020304" pitchFamily="18" charset="0"/>
              </a:rPr>
              <a:t>ɛmɛmpei</a:t>
            </a:r>
            <a:r>
              <a:rPr lang="fr-FR" sz="5400" dirty="0">
                <a:latin typeface="Times New Roman" panose="02020603050405020304" pitchFamily="18" charset="0"/>
                <a:ea typeface="Times New Roman" panose="02020603050405020304" pitchFamily="18" charset="0"/>
              </a:rPr>
              <a:t>] </a:t>
            </a:r>
            <a:r>
              <a:rPr lang="fr-FR" sz="5400" b="1" dirty="0">
                <a:latin typeface="Times New Roman" panose="02020603050405020304" pitchFamily="18" charset="0"/>
                <a:ea typeface="Times New Roman" panose="02020603050405020304" pitchFamily="18" charset="0"/>
              </a:rPr>
              <a:t>n. m</a:t>
            </a:r>
            <a:r>
              <a:rPr lang="fr-FR" sz="5400" b="1" dirty="0" smtClean="0">
                <a:latin typeface="Times New Roman" panose="02020603050405020304" pitchFamily="18" charset="0"/>
                <a:ea typeface="Times New Roman" panose="02020603050405020304" pitchFamily="18" charset="0"/>
              </a:rPr>
              <a:t>.</a:t>
            </a:r>
            <a:r>
              <a:rPr lang="fr-FR" sz="5400" dirty="0" smtClean="0">
                <a:latin typeface="Times New Roman" panose="02020603050405020304" pitchFamily="18" charset="0"/>
                <a:ea typeface="Times New Roman" panose="02020603050405020304" pitchFamily="18" charset="0"/>
              </a:rPr>
              <a:t> </a:t>
            </a:r>
            <a:endParaRPr lang="en-US" dirty="0"/>
          </a:p>
        </p:txBody>
      </p:sp>
      <p:sp>
        <p:nvSpPr>
          <p:cNvPr id="3" name="Content Placeholder 2"/>
          <p:cNvSpPr>
            <a:spLocks noGrp="1"/>
          </p:cNvSpPr>
          <p:nvPr>
            <p:ph idx="1"/>
          </p:nvPr>
        </p:nvSpPr>
        <p:spPr/>
        <p:txBody>
          <a:bodyPr/>
          <a:lstStyle/>
          <a:p>
            <a:pPr algn="just"/>
            <a:r>
              <a:rPr lang="fr-FR" b="1" dirty="0" err="1"/>
              <a:t>mmpi</a:t>
            </a:r>
            <a:r>
              <a:rPr lang="fr-FR" dirty="0"/>
              <a:t> [</a:t>
            </a:r>
            <a:r>
              <a:rPr lang="fr-FR" dirty="0" err="1"/>
              <a:t>ɛmɛmpei</a:t>
            </a:r>
            <a:r>
              <a:rPr lang="fr-FR" dirty="0"/>
              <a:t>] </a:t>
            </a:r>
            <a:r>
              <a:rPr lang="fr-FR" b="1" dirty="0"/>
              <a:t>n. m.</a:t>
            </a:r>
            <a:r>
              <a:rPr lang="fr-FR" dirty="0"/>
              <a:t>, 1955 (MAF), sigle anglo-américain de </a:t>
            </a:r>
            <a:r>
              <a:rPr lang="fr-FR" b="1" i="1" dirty="0"/>
              <a:t>M</a:t>
            </a:r>
            <a:r>
              <a:rPr lang="fr-FR" i="1" dirty="0"/>
              <a:t>innesota </a:t>
            </a:r>
            <a:r>
              <a:rPr lang="fr-FR" b="1" i="1" dirty="0" err="1"/>
              <a:t>M</a:t>
            </a:r>
            <a:r>
              <a:rPr lang="fr-FR" i="1" dirty="0" err="1"/>
              <a:t>ultiphasic</a:t>
            </a:r>
            <a:r>
              <a:rPr lang="fr-FR" i="1" dirty="0"/>
              <a:t> </a:t>
            </a:r>
            <a:r>
              <a:rPr lang="fr-FR" b="1" i="1" dirty="0" err="1"/>
              <a:t>P</a:t>
            </a:r>
            <a:r>
              <a:rPr lang="fr-FR" i="1" dirty="0" err="1"/>
              <a:t>ersonality</a:t>
            </a:r>
            <a:r>
              <a:rPr lang="fr-FR" i="1" dirty="0"/>
              <a:t> </a:t>
            </a:r>
            <a:r>
              <a:rPr lang="fr-FR" b="1" i="1" dirty="0"/>
              <a:t>I</a:t>
            </a:r>
            <a:r>
              <a:rPr lang="fr-FR" i="1" dirty="0"/>
              <a:t>nventory</a:t>
            </a:r>
            <a:r>
              <a:rPr lang="fr-FR" dirty="0"/>
              <a:t> « Inventaire multiphasique de personnalité du Minnesota ou Inventaire de personnalité multiphasique du Minnesota », test élaboré par S. R. Hathaway et J. C. </a:t>
            </a:r>
            <a:r>
              <a:rPr lang="fr-FR" dirty="0" err="1"/>
              <a:t>MacKinley</a:t>
            </a:r>
            <a:r>
              <a:rPr lang="fr-FR" dirty="0"/>
              <a:t>, présenté pour la première fois aux États-Unis en 1941 et très largement utilisé en psychiatrie, Nom d’un test de personnalité mesurant certains traits pathologiques, notamment la dépression, la schizophrénie, l’hystérie, etc. (DADG), </a:t>
            </a:r>
            <a:r>
              <a:rPr lang="fr-FR" i="1" dirty="0"/>
              <a:t>Il applique le </a:t>
            </a:r>
            <a:r>
              <a:rPr lang="fr-FR" dirty="0"/>
              <a:t>MMPI</a:t>
            </a:r>
            <a:r>
              <a:rPr lang="fr-FR" i="1" dirty="0"/>
              <a:t> à 50 étudiant et à leurs deux parents…</a:t>
            </a:r>
            <a:r>
              <a:rPr lang="fr-FR" dirty="0"/>
              <a:t> (</a:t>
            </a:r>
            <a:r>
              <a:rPr lang="fr-FR" i="1" dirty="0"/>
              <a:t>L’Année psychologique</a:t>
            </a:r>
            <a:r>
              <a:rPr lang="fr-FR" dirty="0"/>
              <a:t> LIX, 1959, 268) (DAH), Emprunt spécialisé, (DADG, MAF, DAH, PL).</a:t>
            </a:r>
            <a:r>
              <a:rPr lang="fr-FR" b="1" dirty="0"/>
              <a:t> </a:t>
            </a:r>
            <a:endParaRPr lang="en-US" dirty="0"/>
          </a:p>
          <a:p>
            <a:pPr algn="just"/>
            <a:endParaRPr lang="en-US" dirty="0"/>
          </a:p>
        </p:txBody>
      </p:sp>
    </p:spTree>
    <p:extLst>
      <p:ext uri="{BB962C8B-B14F-4D97-AF65-F5344CB8AC3E}">
        <p14:creationId xmlns:p14="http://schemas.microsoft.com/office/powerpoint/2010/main" val="16607784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5400" b="1" cap="none" spc="0" dirty="0">
                <a:solidFill>
                  <a:prstClr val="black">
                    <a:lumMod val="65000"/>
                    <a:lumOff val="35000"/>
                  </a:prstClr>
                </a:solidFill>
                <a:latin typeface="Gill Sans MT" panose="020B0502020104020203"/>
                <a:ea typeface="+mn-ea"/>
                <a:cs typeface="+mn-cs"/>
              </a:rPr>
              <a:t>pancosmisme</a:t>
            </a:r>
            <a:r>
              <a:rPr lang="fr-FR" sz="5400" cap="none" spc="0" dirty="0">
                <a:solidFill>
                  <a:prstClr val="black">
                    <a:lumMod val="65000"/>
                    <a:lumOff val="35000"/>
                  </a:prstClr>
                </a:solidFill>
                <a:latin typeface="Gill Sans MT" panose="020B0502020104020203"/>
                <a:ea typeface="+mn-ea"/>
                <a:cs typeface="+mn-cs"/>
              </a:rPr>
              <a:t> [</a:t>
            </a:r>
            <a:r>
              <a:rPr lang="fr-FR" sz="5400" cap="none" spc="0" dirty="0" err="1">
                <a:solidFill>
                  <a:prstClr val="black">
                    <a:lumMod val="65000"/>
                    <a:lumOff val="35000"/>
                  </a:prstClr>
                </a:solidFill>
                <a:latin typeface="Gill Sans MT" panose="020B0502020104020203"/>
                <a:ea typeface="+mn-ea"/>
                <a:cs typeface="+mn-cs"/>
              </a:rPr>
              <a:t>pᾶkɔsmism</a:t>
            </a:r>
            <a:r>
              <a:rPr lang="fr-FR" sz="5400" cap="none" spc="0" dirty="0">
                <a:solidFill>
                  <a:prstClr val="black">
                    <a:lumMod val="65000"/>
                    <a:lumOff val="35000"/>
                  </a:prstClr>
                </a:solidFill>
                <a:latin typeface="Gill Sans MT" panose="020B0502020104020203"/>
                <a:ea typeface="+mn-ea"/>
                <a:cs typeface="+mn-cs"/>
              </a:rPr>
              <a:t>] </a:t>
            </a:r>
            <a:r>
              <a:rPr lang="fr-FR" sz="5400" b="1" cap="none" spc="0" dirty="0">
                <a:solidFill>
                  <a:prstClr val="black">
                    <a:lumMod val="65000"/>
                    <a:lumOff val="35000"/>
                  </a:prstClr>
                </a:solidFill>
                <a:latin typeface="Gill Sans MT" panose="020B0502020104020203"/>
                <a:ea typeface="+mn-ea"/>
                <a:cs typeface="+mn-cs"/>
              </a:rPr>
              <a:t>n. m</a:t>
            </a:r>
            <a:r>
              <a:rPr lang="fr-FR" sz="5400" b="1" cap="none" spc="0" dirty="0" smtClean="0">
                <a:solidFill>
                  <a:prstClr val="black">
                    <a:lumMod val="65000"/>
                    <a:lumOff val="35000"/>
                  </a:prstClr>
                </a:solidFill>
                <a:latin typeface="Gill Sans MT" panose="020B0502020104020203"/>
                <a:ea typeface="+mn-ea"/>
                <a:cs typeface="+mn-cs"/>
              </a:rPr>
              <a:t>.</a:t>
            </a:r>
            <a:endParaRPr lang="en-US" sz="5400" dirty="0"/>
          </a:p>
        </p:txBody>
      </p:sp>
      <p:sp>
        <p:nvSpPr>
          <p:cNvPr id="3" name="Content Placeholder 2"/>
          <p:cNvSpPr>
            <a:spLocks noGrp="1"/>
          </p:cNvSpPr>
          <p:nvPr>
            <p:ph idx="1"/>
          </p:nvPr>
        </p:nvSpPr>
        <p:spPr/>
        <p:txBody>
          <a:bodyPr>
            <a:normAutofit fontScale="92500" lnSpcReduction="10000"/>
          </a:bodyPr>
          <a:lstStyle/>
          <a:p>
            <a:pPr algn="just"/>
            <a:r>
              <a:rPr lang="fr-FR" b="1" dirty="0"/>
              <a:t>pancosmisme</a:t>
            </a:r>
            <a:r>
              <a:rPr lang="fr-FR" dirty="0"/>
              <a:t> [</a:t>
            </a:r>
            <a:r>
              <a:rPr lang="fr-FR" dirty="0" err="1"/>
              <a:t>pᾶkɔsmism</a:t>
            </a:r>
            <a:r>
              <a:rPr lang="fr-FR" dirty="0"/>
              <a:t>] </a:t>
            </a:r>
            <a:r>
              <a:rPr lang="fr-FR" b="1" dirty="0"/>
              <a:t>n. m.</a:t>
            </a:r>
            <a:r>
              <a:rPr lang="fr-FR" dirty="0"/>
              <a:t>, 1951 (PR, MAF), 1865 en anglais (DADG, PR), forme francisée de </a:t>
            </a:r>
            <a:r>
              <a:rPr lang="fr-FR" i="1" dirty="0" err="1"/>
              <a:t>pancosmism</a:t>
            </a:r>
            <a:r>
              <a:rPr lang="fr-FR" dirty="0"/>
              <a:t>, de </a:t>
            </a:r>
            <a:r>
              <a:rPr lang="fr-FR" i="1" dirty="0"/>
              <a:t>pan-</a:t>
            </a:r>
            <a:r>
              <a:rPr lang="fr-FR" dirty="0"/>
              <a:t> du grec </a:t>
            </a:r>
            <a:r>
              <a:rPr lang="fr-FR" i="1" dirty="0"/>
              <a:t>pan</a:t>
            </a:r>
            <a:r>
              <a:rPr lang="fr-FR" dirty="0"/>
              <a:t>,</a:t>
            </a:r>
            <a:r>
              <a:rPr lang="fr-FR" i="1" dirty="0"/>
              <a:t> </a:t>
            </a:r>
            <a:r>
              <a:rPr lang="fr-FR" i="1" dirty="0" err="1"/>
              <a:t>pantos</a:t>
            </a:r>
            <a:r>
              <a:rPr lang="fr-FR" dirty="0"/>
              <a:t> « tout » et du grec </a:t>
            </a:r>
            <a:r>
              <a:rPr lang="fr-FR" i="1" dirty="0" err="1"/>
              <a:t>kosmos</a:t>
            </a:r>
            <a:r>
              <a:rPr lang="fr-FR" dirty="0"/>
              <a:t> « ordre de l’univers, monde », terme créé par le philosophe anglais George </a:t>
            </a:r>
            <a:r>
              <a:rPr lang="fr-FR" dirty="0" err="1"/>
              <a:t>Grote</a:t>
            </a:r>
            <a:r>
              <a:rPr lang="fr-FR" dirty="0"/>
              <a:t> (1794-1871) d’après </a:t>
            </a:r>
            <a:r>
              <a:rPr lang="fr-FR" i="1" dirty="0" err="1"/>
              <a:t>pantheism</a:t>
            </a:r>
            <a:r>
              <a:rPr lang="fr-FR" dirty="0"/>
              <a:t> pour designer le panthéisme matérialiste, dans </a:t>
            </a:r>
            <a:r>
              <a:rPr lang="fr-FR" i="1" dirty="0" err="1"/>
              <a:t>Plato</a:t>
            </a:r>
            <a:r>
              <a:rPr lang="fr-FR" i="1" dirty="0"/>
              <a:t> and the </a:t>
            </a:r>
            <a:r>
              <a:rPr lang="fr-FR" i="1" dirty="0" err="1"/>
              <a:t>Other</a:t>
            </a:r>
            <a:r>
              <a:rPr lang="fr-FR" i="1" dirty="0"/>
              <a:t> </a:t>
            </a:r>
            <a:r>
              <a:rPr lang="fr-FR" i="1" dirty="0" err="1"/>
              <a:t>Companions</a:t>
            </a:r>
            <a:r>
              <a:rPr lang="fr-FR" i="1" dirty="0"/>
              <a:t> of </a:t>
            </a:r>
            <a:r>
              <a:rPr lang="fr-FR" i="1" dirty="0" err="1"/>
              <a:t>Sokrates</a:t>
            </a:r>
            <a:r>
              <a:rPr lang="fr-FR" dirty="0"/>
              <a:t> (</a:t>
            </a:r>
            <a:r>
              <a:rPr lang="fr-FR" i="1" dirty="0"/>
              <a:t>Platon et les autres compagnons de Socrate</a:t>
            </a:r>
            <a:r>
              <a:rPr lang="fr-FR" dirty="0"/>
              <a:t>), Doctrine selon laquelle il n’existe pas d’autre réalité au monde que la réalité matérielle (MAF),</a:t>
            </a:r>
            <a:r>
              <a:rPr lang="fr-FR" i="1" dirty="0"/>
              <a:t> La création de ce mot </a:t>
            </a:r>
            <a:r>
              <a:rPr lang="fr-FR" dirty="0"/>
              <a:t>[pancosmisme]</a:t>
            </a:r>
            <a:r>
              <a:rPr lang="fr-FR" i="1" dirty="0"/>
              <a:t> me paraît assez malheureuse, car le monde est nécessairement </a:t>
            </a:r>
            <a:r>
              <a:rPr lang="fr-FR" dirty="0"/>
              <a:t>le tout</a:t>
            </a:r>
            <a:r>
              <a:rPr lang="fr-FR" i="1" dirty="0"/>
              <a:t>, et un être hors du monde ne peut pas faire partie du tout</a:t>
            </a:r>
            <a:r>
              <a:rPr lang="fr-FR" dirty="0"/>
              <a:t> (J. Lachelier, in Lalande, </a:t>
            </a:r>
            <a:r>
              <a:rPr lang="fr-FR" i="1" dirty="0"/>
              <a:t>Vocabulaire technique et critique de la philosophie</a:t>
            </a:r>
            <a:r>
              <a:rPr lang="fr-FR" dirty="0"/>
              <a:t>, 1951) (DADG), Les synonymes de cet emprunt sont </a:t>
            </a:r>
            <a:r>
              <a:rPr lang="fr-FR" i="1" dirty="0"/>
              <a:t>panthéisme</a:t>
            </a:r>
            <a:r>
              <a:rPr lang="fr-FR" dirty="0"/>
              <a:t> et </a:t>
            </a:r>
            <a:r>
              <a:rPr lang="fr-FR" i="1" dirty="0"/>
              <a:t>matérialisme</a:t>
            </a:r>
            <a:r>
              <a:rPr lang="fr-FR" dirty="0"/>
              <a:t> (DADG), Emprunt spécialisé intégré, (PR, MAF, DADG, TLF). </a:t>
            </a:r>
            <a:endParaRPr lang="en-US" dirty="0"/>
          </a:p>
          <a:p>
            <a:endParaRPr lang="en-US" dirty="0"/>
          </a:p>
        </p:txBody>
      </p:sp>
    </p:spTree>
    <p:extLst>
      <p:ext uri="{BB962C8B-B14F-4D97-AF65-F5344CB8AC3E}">
        <p14:creationId xmlns:p14="http://schemas.microsoft.com/office/powerpoint/2010/main" val="29641666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t>broker</a:t>
            </a:r>
            <a:r>
              <a:rPr lang="fr-FR" dirty="0"/>
              <a:t> [</a:t>
            </a:r>
            <a:r>
              <a:rPr lang="fr-FR" dirty="0" err="1"/>
              <a:t>bʀɔkœʀ</a:t>
            </a:r>
            <a:r>
              <a:rPr lang="fr-FR" dirty="0"/>
              <a:t>] </a:t>
            </a:r>
            <a:r>
              <a:rPr lang="fr-FR" b="1" dirty="0"/>
              <a:t>n. m.</a:t>
            </a: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r>
              <a:rPr lang="fr-FR" sz="2000" b="1" dirty="0"/>
              <a:t>broker</a:t>
            </a:r>
            <a:r>
              <a:rPr lang="fr-FR" sz="2000" dirty="0"/>
              <a:t> [</a:t>
            </a:r>
            <a:r>
              <a:rPr lang="fr-FR" sz="2000" dirty="0" err="1"/>
              <a:t>bʀɔkœʀ</a:t>
            </a:r>
            <a:r>
              <a:rPr lang="fr-FR" sz="2000" dirty="0"/>
              <a:t>] </a:t>
            </a:r>
            <a:r>
              <a:rPr lang="fr-FR" sz="2000" b="1" dirty="0"/>
              <a:t>n. m.</a:t>
            </a:r>
            <a:r>
              <a:rPr lang="fr-FR" sz="2000" dirty="0"/>
              <a:t>, 1980 (PR) littéralement « courtier », 1. Opérateur sur les places financières anglo-saxonnes </a:t>
            </a:r>
            <a:r>
              <a:rPr lang="mk-MK" sz="2000" dirty="0"/>
              <a:t>2. </a:t>
            </a:r>
            <a:r>
              <a:rPr lang="fr-FR" sz="2000" i="1" dirty="0"/>
              <a:t>Par extension</a:t>
            </a:r>
            <a:r>
              <a:rPr lang="fr-FR" sz="2000" dirty="0"/>
              <a:t>, Intermédiaire dans des opérations financières, commerciales (PR), </a:t>
            </a:r>
            <a:r>
              <a:rPr lang="fr-FR" sz="2000" i="1" dirty="0"/>
              <a:t>Les Chinois n'ont, toutefois, pas encore pris pleinement conscience de leur capacité d'attirer des capitaux - encore que les mieux informés n'hésitent pas à tenter de se faire coter à New York, par l'entremise des grands </a:t>
            </a:r>
            <a:r>
              <a:rPr lang="fr-FR" sz="2000" dirty="0"/>
              <a:t>brokers</a:t>
            </a:r>
            <a:r>
              <a:rPr lang="fr-FR" sz="2000" i="1" dirty="0"/>
              <a:t> ou des cabinets d'audit américains</a:t>
            </a:r>
            <a:r>
              <a:rPr lang="fr-FR" sz="2000" dirty="0"/>
              <a:t> (</a:t>
            </a:r>
            <a:r>
              <a:rPr lang="fr-FR" sz="2000" i="1" dirty="0"/>
              <a:t>Le capital passe-muraille</a:t>
            </a:r>
            <a:r>
              <a:rPr lang="fr-FR" sz="2000" dirty="0"/>
              <a:t>, 22 juillet 1993, </a:t>
            </a:r>
            <a:r>
              <a:rPr lang="fr-FR" sz="2000" i="1" dirty="0"/>
              <a:t>L’Express</a:t>
            </a:r>
            <a:r>
              <a:rPr lang="fr-FR" sz="2000" dirty="0"/>
              <a:t>), Emprunt culturel peu utile. Le </a:t>
            </a:r>
            <a:r>
              <a:rPr lang="fr-FR" sz="2000" i="1" dirty="0"/>
              <a:t>Journal Officiel</a:t>
            </a:r>
            <a:r>
              <a:rPr lang="fr-FR" sz="2000" dirty="0"/>
              <a:t> du 28 juillet 2001 recommande </a:t>
            </a:r>
            <a:r>
              <a:rPr lang="fr-FR" sz="2000" i="1" dirty="0"/>
              <a:t>courtier</a:t>
            </a:r>
            <a:r>
              <a:rPr lang="fr-FR" sz="2000" dirty="0"/>
              <a:t>, n. m., </a:t>
            </a:r>
            <a:r>
              <a:rPr lang="mk-MK" sz="2000" dirty="0"/>
              <a:t>(PR, MAF, DAC, GDA, PL, </a:t>
            </a:r>
            <a:r>
              <a:rPr lang="mk-MK" sz="2000" dirty="0" err="1"/>
              <a:t>L’Express</a:t>
            </a:r>
            <a:r>
              <a:rPr lang="mk-MK" sz="2000" dirty="0"/>
              <a:t>).</a:t>
            </a:r>
            <a:endParaRPr lang="en-US" sz="2000" dirty="0"/>
          </a:p>
        </p:txBody>
      </p:sp>
    </p:spTree>
    <p:extLst>
      <p:ext uri="{BB962C8B-B14F-4D97-AF65-F5344CB8AC3E}">
        <p14:creationId xmlns:p14="http://schemas.microsoft.com/office/powerpoint/2010/main" val="9611560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t>leasing</a:t>
            </a:r>
            <a:r>
              <a:rPr lang="fr-FR" dirty="0"/>
              <a:t> [</a:t>
            </a:r>
            <a:r>
              <a:rPr lang="fr-FR" dirty="0" err="1"/>
              <a:t>liziŋ</a:t>
            </a:r>
            <a:r>
              <a:rPr lang="fr-FR" dirty="0"/>
              <a:t>] </a:t>
            </a:r>
            <a:r>
              <a:rPr lang="fr-FR" b="1" dirty="0"/>
              <a:t>n. m.</a:t>
            </a:r>
            <a:r>
              <a:rPr lang="fr-FR" dirty="0"/>
              <a:t>, </a:t>
            </a:r>
            <a:endParaRPr lang="en-US" dirty="0"/>
          </a:p>
        </p:txBody>
      </p:sp>
      <p:sp>
        <p:nvSpPr>
          <p:cNvPr id="3" name="Content Placeholder 2"/>
          <p:cNvSpPr>
            <a:spLocks noGrp="1"/>
          </p:cNvSpPr>
          <p:nvPr>
            <p:ph idx="1"/>
          </p:nvPr>
        </p:nvSpPr>
        <p:spPr/>
        <p:txBody>
          <a:bodyPr>
            <a:normAutofit fontScale="70000" lnSpcReduction="20000"/>
          </a:bodyPr>
          <a:lstStyle/>
          <a:p>
            <a:pPr algn="just"/>
            <a:r>
              <a:rPr lang="fr-FR" b="1" dirty="0"/>
              <a:t>leasing</a:t>
            </a:r>
            <a:r>
              <a:rPr lang="fr-FR" dirty="0"/>
              <a:t> [</a:t>
            </a:r>
            <a:r>
              <a:rPr lang="fr-FR" dirty="0" err="1"/>
              <a:t>liziŋ</a:t>
            </a:r>
            <a:r>
              <a:rPr lang="fr-FR" dirty="0"/>
              <a:t>] </a:t>
            </a:r>
            <a:r>
              <a:rPr lang="fr-FR" b="1" dirty="0"/>
              <a:t>n. m.</a:t>
            </a:r>
            <a:r>
              <a:rPr lang="fr-FR" dirty="0"/>
              <a:t>, 1963 (PR, RDHLF, DAH, TLF), emprunt d’un néologisme américain, apparu en 1952 dans la dénomination d’une société, </a:t>
            </a:r>
            <a:r>
              <a:rPr lang="fr-FR" i="1" dirty="0"/>
              <a:t>The U. S. Leasing Corporation</a:t>
            </a:r>
            <a:r>
              <a:rPr lang="fr-FR" dirty="0"/>
              <a:t> « Société de location des Etats-Unis », littéralement « location de bail, location à bail », de </a:t>
            </a:r>
            <a:r>
              <a:rPr lang="fr-FR" i="1" dirty="0"/>
              <a:t>to </a:t>
            </a:r>
            <a:r>
              <a:rPr lang="fr-FR" i="1" dirty="0" err="1"/>
              <a:t>lease</a:t>
            </a:r>
            <a:r>
              <a:rPr lang="fr-FR" dirty="0"/>
              <a:t> « louer, donner en location, donner à bail » qui est issu, dans un emploi spécialisé de l’anglo-normand correspondant à l’ancien français </a:t>
            </a:r>
            <a:r>
              <a:rPr lang="fr-FR" i="1" dirty="0" err="1"/>
              <a:t>lesser</a:t>
            </a:r>
            <a:r>
              <a:rPr lang="fr-FR" dirty="0"/>
              <a:t>, </a:t>
            </a:r>
            <a:r>
              <a:rPr lang="fr-FR" i="1" dirty="0" err="1"/>
              <a:t>laissier</a:t>
            </a:r>
            <a:r>
              <a:rPr lang="fr-FR" dirty="0"/>
              <a:t>, français moderne </a:t>
            </a:r>
            <a:r>
              <a:rPr lang="fr-FR" i="1" dirty="0"/>
              <a:t>laisser</a:t>
            </a:r>
            <a:r>
              <a:rPr lang="fr-FR" dirty="0"/>
              <a:t>, Location (avec achat en option, au terme d'une période déterminée) de biens d'équipement à une société financière qui se charge de l'investissement (PR), </a:t>
            </a:r>
            <a:r>
              <a:rPr lang="fr-FR" i="1" dirty="0"/>
              <a:t>Instauré en France à la fin de 1967, le crédit-bail complète les opérations de </a:t>
            </a:r>
            <a:r>
              <a:rPr lang="fr-FR" dirty="0"/>
              <a:t>« leasing » </a:t>
            </a:r>
            <a:r>
              <a:rPr lang="fr-FR" i="1" dirty="0"/>
              <a:t>location de matériel, qui depuis sept ans se sont fortement développées </a:t>
            </a:r>
            <a:r>
              <a:rPr lang="fr-FR" dirty="0"/>
              <a:t>(</a:t>
            </a:r>
            <a:r>
              <a:rPr lang="fr-FR" i="1" dirty="0"/>
              <a:t>Le monde, </a:t>
            </a:r>
            <a:r>
              <a:rPr lang="fr-FR" dirty="0"/>
              <a:t>25 mai 1969, p. 30, col. 2 </a:t>
            </a:r>
            <a:r>
              <a:rPr lang="fr-FR" dirty="0" err="1"/>
              <a:t>ds</a:t>
            </a:r>
            <a:r>
              <a:rPr lang="fr-FR" dirty="0"/>
              <a:t> GILB. 1971) (TLF), </a:t>
            </a:r>
            <a:r>
              <a:rPr lang="fr-FR" dirty="0" err="1"/>
              <a:t>Réemprunt</a:t>
            </a:r>
            <a:r>
              <a:rPr lang="fr-FR" dirty="0"/>
              <a:t> partiel, spécialisé, snob et inutile. Le </a:t>
            </a:r>
            <a:r>
              <a:rPr lang="fr-FR" i="1" dirty="0"/>
              <a:t>Journal Officiel</a:t>
            </a:r>
            <a:r>
              <a:rPr lang="fr-FR" dirty="0"/>
              <a:t> du 22 septembre 2000 recommande </a:t>
            </a:r>
            <a:r>
              <a:rPr lang="fr-FR" i="1" dirty="0"/>
              <a:t>crédit-bail</a:t>
            </a:r>
            <a:r>
              <a:rPr lang="fr-FR" dirty="0"/>
              <a:t> n. m. (« terme générique », qui recouvre diverses techniques de </a:t>
            </a:r>
            <a:r>
              <a:rPr lang="fr-FR" i="1" dirty="0"/>
              <a:t>leasing</a:t>
            </a:r>
            <a:r>
              <a:rPr lang="fr-FR" dirty="0"/>
              <a:t>). Le </a:t>
            </a:r>
            <a:r>
              <a:rPr lang="fr-FR" i="1" dirty="0"/>
              <a:t>Journal Officiel</a:t>
            </a:r>
            <a:r>
              <a:rPr lang="fr-FR" dirty="0"/>
              <a:t> du 31 janvier 1990 recommande </a:t>
            </a:r>
            <a:r>
              <a:rPr lang="fr-FR" i="1" dirty="0"/>
              <a:t>location avec option d’achat</a:t>
            </a:r>
            <a:r>
              <a:rPr lang="fr-FR" dirty="0"/>
              <a:t>, ou </a:t>
            </a:r>
            <a:r>
              <a:rPr lang="fr-FR" i="1" dirty="0"/>
              <a:t>L.O.A.</a:t>
            </a:r>
            <a:r>
              <a:rPr lang="fr-FR" dirty="0"/>
              <a:t>, pour bien à « usage non-professionnel » qui tend à reculer au profit de </a:t>
            </a:r>
            <a:r>
              <a:rPr lang="fr-FR" i="1" dirty="0"/>
              <a:t>crédit bail</a:t>
            </a:r>
            <a:r>
              <a:rPr lang="fr-FR" dirty="0"/>
              <a:t>, plus transparent et beaucoup plus parlant. Le </a:t>
            </a:r>
            <a:r>
              <a:rPr lang="fr-FR" i="1" dirty="0"/>
              <a:t>Comité d'étude des Termes techniques français </a:t>
            </a:r>
            <a:r>
              <a:rPr lang="fr-FR" dirty="0"/>
              <a:t>propose comme équivalents français :</a:t>
            </a:r>
            <a:r>
              <a:rPr lang="fr-FR" i="1" dirty="0"/>
              <a:t> </a:t>
            </a:r>
            <a:r>
              <a:rPr lang="fr-FR" i="1" dirty="0" err="1"/>
              <a:t>prêt-bail</a:t>
            </a:r>
            <a:r>
              <a:rPr lang="fr-FR" dirty="0"/>
              <a:t>, n. m., </a:t>
            </a:r>
            <a:r>
              <a:rPr lang="fr-FR" i="1" dirty="0"/>
              <a:t>crédit-bail</a:t>
            </a:r>
            <a:r>
              <a:rPr lang="fr-FR" dirty="0"/>
              <a:t>, n. m. et</a:t>
            </a:r>
            <a:r>
              <a:rPr lang="fr-FR" i="1" dirty="0"/>
              <a:t> location-financement</a:t>
            </a:r>
            <a:r>
              <a:rPr lang="fr-FR" dirty="0"/>
              <a:t>, n. f. </a:t>
            </a:r>
            <a:r>
              <a:rPr lang="fr-FR" i="1" dirty="0"/>
              <a:t>Leasing</a:t>
            </a:r>
            <a:r>
              <a:rPr lang="fr-FR" dirty="0"/>
              <a:t>, terme superflu, auquel correspondait le substantif </a:t>
            </a:r>
            <a:r>
              <a:rPr lang="fr-FR" i="1" dirty="0" err="1"/>
              <a:t>lease</a:t>
            </a:r>
            <a:r>
              <a:rPr lang="fr-FR" dirty="0"/>
              <a:t>, n’a pas survécu en anglais. Il a été adopté en français où les emprunts de mots en </a:t>
            </a:r>
            <a:r>
              <a:rPr lang="fr-FR" i="1" dirty="0"/>
              <a:t>–</a:t>
            </a:r>
            <a:r>
              <a:rPr lang="fr-FR" i="1" dirty="0" err="1"/>
              <a:t>ing</a:t>
            </a:r>
            <a:r>
              <a:rPr lang="fr-FR" dirty="0"/>
              <a:t> sont fréquents, (PR, RDHLF, DADG, DAH, DAC, MAF, AA, PL, DMOE, TLF). </a:t>
            </a:r>
            <a:endParaRPr lang="en-US" dirty="0"/>
          </a:p>
        </p:txBody>
      </p:sp>
    </p:spTree>
    <p:extLst>
      <p:ext uri="{BB962C8B-B14F-4D97-AF65-F5344CB8AC3E}">
        <p14:creationId xmlns:p14="http://schemas.microsoft.com/office/powerpoint/2010/main" val="36260329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a:t>Conclusion</a:t>
            </a:r>
            <a:endParaRPr lang="en-US" dirty="0"/>
          </a:p>
        </p:txBody>
      </p:sp>
      <p:sp>
        <p:nvSpPr>
          <p:cNvPr id="3" name="Content Placeholder 2"/>
          <p:cNvSpPr>
            <a:spLocks noGrp="1"/>
          </p:cNvSpPr>
          <p:nvPr>
            <p:ph idx="1"/>
          </p:nvPr>
        </p:nvSpPr>
        <p:spPr/>
        <p:txBody>
          <a:bodyPr>
            <a:noAutofit/>
          </a:bodyPr>
          <a:lstStyle/>
          <a:p>
            <a:pPr algn="just"/>
            <a:r>
              <a:rPr lang="fr-FR" sz="1700" dirty="0"/>
              <a:t>Confirmation de l’influence de l’anglo-américain sur la langue française </a:t>
            </a:r>
            <a:r>
              <a:rPr lang="fr-FR" sz="1700" dirty="0" smtClean="0"/>
              <a:t>(</a:t>
            </a:r>
            <a:r>
              <a:rPr lang="fr-FR" sz="1700" dirty="0"/>
              <a:t>1170+66=1236 </a:t>
            </a:r>
            <a:r>
              <a:rPr lang="fr-FR" sz="1700" dirty="0" smtClean="0"/>
              <a:t>unités) et </a:t>
            </a:r>
            <a:r>
              <a:rPr lang="fr-FR" sz="1700" dirty="0"/>
              <a:t>présence des emprunts lexicaux anglais en français dans les </a:t>
            </a:r>
            <a:r>
              <a:rPr lang="fr-FR" sz="1700" dirty="0" smtClean="0"/>
              <a:t>sciences </a:t>
            </a:r>
            <a:r>
              <a:rPr lang="fr-FR" sz="1700" dirty="0"/>
              <a:t>humaines et sociales</a:t>
            </a:r>
            <a:r>
              <a:rPr lang="fr-FR" sz="1700" dirty="0" smtClean="0"/>
              <a:t>: </a:t>
            </a:r>
            <a:r>
              <a:rPr lang="fr-FR" sz="1700" b="1" dirty="0" smtClean="0"/>
              <a:t>298</a:t>
            </a:r>
            <a:r>
              <a:rPr lang="fr-FR" sz="1700" dirty="0" smtClean="0"/>
              <a:t>. Économie</a:t>
            </a:r>
            <a:r>
              <a:rPr lang="fr-FR" sz="1700" dirty="0"/>
              <a:t>, Finances, Commerce et Publicité (EFCP): </a:t>
            </a:r>
            <a:r>
              <a:rPr lang="fr-FR" sz="1700" dirty="0" smtClean="0"/>
              <a:t>104 </a:t>
            </a:r>
            <a:r>
              <a:rPr lang="fr-FR" sz="1700" dirty="0"/>
              <a:t>(</a:t>
            </a:r>
            <a:r>
              <a:rPr lang="fr-FR" sz="1700" dirty="0" smtClean="0"/>
              <a:t>34,90%); </a:t>
            </a:r>
            <a:r>
              <a:rPr lang="fr-FR" sz="1700" dirty="0"/>
              <a:t>Société et Culture (SC): 91 </a:t>
            </a:r>
            <a:r>
              <a:rPr lang="fr-FR" sz="1700" dirty="0" smtClean="0"/>
              <a:t>(30,53%); </a:t>
            </a:r>
            <a:r>
              <a:rPr lang="fr-FR" sz="1700" dirty="0"/>
              <a:t>Psychologie et Philosophie (PP): 64 (21, </a:t>
            </a:r>
            <a:r>
              <a:rPr lang="fr-FR" sz="1700" dirty="0" smtClean="0"/>
              <a:t>48%); </a:t>
            </a:r>
            <a:r>
              <a:rPr lang="fr-FR" sz="1700" dirty="0"/>
              <a:t>Linguistique, Littérature, </a:t>
            </a:r>
            <a:r>
              <a:rPr lang="fr-FR" sz="1700" dirty="0" smtClean="0"/>
              <a:t>Édition</a:t>
            </a:r>
            <a:r>
              <a:rPr lang="fr-FR" sz="1700" dirty="0"/>
              <a:t>, Enseignement (LLEE)-39 Unités </a:t>
            </a:r>
            <a:r>
              <a:rPr lang="fr-FR" sz="1700" dirty="0" smtClean="0"/>
              <a:t>(13,09%)</a:t>
            </a:r>
            <a:endParaRPr lang="en-US" sz="1700" dirty="0"/>
          </a:p>
          <a:p>
            <a:r>
              <a:rPr lang="fr-FR" sz="1700" dirty="0"/>
              <a:t>Adaptation phonétique et graphique selon le système linguistique français (francisation</a:t>
            </a:r>
            <a:r>
              <a:rPr lang="fr-FR" sz="1700" dirty="0" smtClean="0"/>
              <a:t>):</a:t>
            </a:r>
          </a:p>
          <a:p>
            <a:pPr marL="0" indent="0">
              <a:buNone/>
            </a:pPr>
            <a:r>
              <a:rPr lang="fr-FR" sz="1700" b="1" dirty="0" smtClean="0"/>
              <a:t>(Adaptations graphiques):</a:t>
            </a:r>
            <a:r>
              <a:rPr lang="mk-MK" sz="1700" b="1" dirty="0" smtClean="0"/>
              <a:t> </a:t>
            </a:r>
            <a:r>
              <a:rPr lang="fr-FR" sz="1700" b="1" dirty="0" smtClean="0"/>
              <a:t>Deux </a:t>
            </a:r>
            <a:r>
              <a:rPr lang="fr-FR" sz="1700" b="1" dirty="0"/>
              <a:t>formes graphiques </a:t>
            </a:r>
            <a:r>
              <a:rPr lang="fr-FR" sz="1700" b="1" dirty="0" smtClean="0"/>
              <a:t>: </a:t>
            </a:r>
            <a:r>
              <a:rPr lang="fr-FR" sz="1700" dirty="0"/>
              <a:t>7,69% LLEE et 7,69% </a:t>
            </a:r>
            <a:r>
              <a:rPr lang="fr-FR" sz="1700" dirty="0" smtClean="0"/>
              <a:t>SC; </a:t>
            </a:r>
            <a:r>
              <a:rPr lang="fr-FR" sz="1700" dirty="0"/>
              <a:t>6,25% </a:t>
            </a:r>
            <a:r>
              <a:rPr lang="fr-FR" sz="1700" dirty="0" smtClean="0"/>
              <a:t>PP; </a:t>
            </a:r>
            <a:r>
              <a:rPr lang="fr-FR" sz="1800" dirty="0">
                <a:latin typeface="Times New Roman" panose="02020603050405020304" pitchFamily="18" charset="0"/>
                <a:ea typeface="Times New Roman" panose="02020603050405020304" pitchFamily="18" charset="0"/>
              </a:rPr>
              <a:t>5,77 </a:t>
            </a:r>
            <a:r>
              <a:rPr lang="fr-FR" sz="1700" dirty="0" smtClean="0"/>
              <a:t>% EFCP; </a:t>
            </a:r>
            <a:r>
              <a:rPr lang="fr-FR" sz="1700" b="1" dirty="0"/>
              <a:t>Formes francisées: </a:t>
            </a:r>
            <a:r>
              <a:rPr lang="fr-FR" sz="1700" dirty="0"/>
              <a:t>35, 90% </a:t>
            </a:r>
            <a:r>
              <a:rPr lang="fr-FR" sz="1700" dirty="0" smtClean="0"/>
              <a:t>LLEE;  </a:t>
            </a:r>
            <a:r>
              <a:rPr lang="fr-FR" sz="1700" dirty="0"/>
              <a:t>15,63% </a:t>
            </a:r>
            <a:r>
              <a:rPr lang="fr-FR" sz="1700" dirty="0" smtClean="0"/>
              <a:t>PP; </a:t>
            </a:r>
            <a:r>
              <a:rPr lang="fr-FR" sz="1800" dirty="0" smtClean="0">
                <a:latin typeface="Times New Roman" panose="02020603050405020304" pitchFamily="18" charset="0"/>
                <a:ea typeface="Times New Roman" panose="02020603050405020304" pitchFamily="18" charset="0"/>
              </a:rPr>
              <a:t>12,5</a:t>
            </a:r>
            <a:r>
              <a:rPr lang="fr-FR" sz="1700" dirty="0" smtClean="0"/>
              <a:t>% EFCP; </a:t>
            </a:r>
            <a:r>
              <a:rPr lang="fr-FR" sz="1700" dirty="0"/>
              <a:t>9, 89% SC</a:t>
            </a:r>
            <a:r>
              <a:rPr lang="fr-FR" sz="1700" b="1" dirty="0"/>
              <a:t> </a:t>
            </a:r>
            <a:r>
              <a:rPr lang="fr-FR" sz="1700" dirty="0">
                <a:solidFill>
                  <a:schemeClr val="accent5"/>
                </a:solidFill>
              </a:rPr>
              <a:t>(niveau moyen et </a:t>
            </a:r>
            <a:r>
              <a:rPr lang="fr-FR" sz="1700" dirty="0" smtClean="0">
                <a:solidFill>
                  <a:schemeClr val="accent5"/>
                </a:solidFill>
              </a:rPr>
              <a:t>bas d’adaptation </a:t>
            </a:r>
            <a:r>
              <a:rPr lang="fr-FR" sz="1700" dirty="0">
                <a:solidFill>
                  <a:schemeClr val="accent5"/>
                </a:solidFill>
              </a:rPr>
              <a:t>des emprunts</a:t>
            </a:r>
            <a:r>
              <a:rPr lang="fr-FR" sz="1700" dirty="0" smtClean="0">
                <a:solidFill>
                  <a:schemeClr val="accent5"/>
                </a:solidFill>
              </a:rPr>
              <a:t>) </a:t>
            </a:r>
          </a:p>
          <a:p>
            <a:pPr marL="0" indent="0">
              <a:buNone/>
            </a:pPr>
            <a:r>
              <a:rPr lang="fr-FR" sz="1700" dirty="0" smtClean="0"/>
              <a:t>(</a:t>
            </a:r>
            <a:r>
              <a:rPr lang="fr-FR" sz="1700" b="1" dirty="0" smtClean="0"/>
              <a:t>Adaptations </a:t>
            </a:r>
            <a:r>
              <a:rPr lang="fr-FR" sz="1700" b="1" dirty="0"/>
              <a:t>phonologiques</a:t>
            </a:r>
            <a:r>
              <a:rPr lang="mk-MK" sz="1700" b="1" dirty="0" smtClean="0"/>
              <a:t>)</a:t>
            </a:r>
            <a:r>
              <a:rPr lang="en-US" sz="1700" b="1" dirty="0" smtClean="0"/>
              <a:t> </a:t>
            </a:r>
            <a:r>
              <a:rPr lang="fr-FR" sz="1700" b="1" dirty="0" smtClean="0"/>
              <a:t>Deux prononciations</a:t>
            </a:r>
            <a:r>
              <a:rPr lang="en-US" sz="1700" b="1" dirty="0" smtClean="0"/>
              <a:t>: </a:t>
            </a:r>
            <a:r>
              <a:rPr lang="fr-FR" sz="1700" dirty="0"/>
              <a:t>15,38% </a:t>
            </a:r>
            <a:r>
              <a:rPr lang="fr-FR" sz="1700" dirty="0" smtClean="0"/>
              <a:t>SC; </a:t>
            </a:r>
            <a:r>
              <a:rPr lang="fr-FR" sz="1700" dirty="0"/>
              <a:t>9,38% </a:t>
            </a:r>
            <a:r>
              <a:rPr lang="fr-FR" sz="1700" dirty="0" smtClean="0"/>
              <a:t>PP; </a:t>
            </a:r>
            <a:r>
              <a:rPr lang="fr-FR" sz="1800" dirty="0" smtClean="0">
                <a:latin typeface="Times New Roman" panose="02020603050405020304" pitchFamily="18" charset="0"/>
                <a:ea typeface="Times New Roman" panose="02020603050405020304" pitchFamily="18" charset="0"/>
              </a:rPr>
              <a:t>5,77</a:t>
            </a:r>
            <a:r>
              <a:rPr lang="fr-FR" sz="1700" dirty="0" smtClean="0"/>
              <a:t> EFCP; </a:t>
            </a:r>
            <a:r>
              <a:rPr lang="fr-FR" sz="1700" dirty="0"/>
              <a:t>2,56% LLEE</a:t>
            </a:r>
          </a:p>
          <a:p>
            <a:pPr marL="0" lvl="0" indent="0">
              <a:buNone/>
            </a:pPr>
            <a:r>
              <a:rPr lang="fr-FR" sz="1700" b="1" dirty="0" smtClean="0"/>
              <a:t>(Etat (adaptations) sémantique) </a:t>
            </a:r>
            <a:r>
              <a:rPr lang="fr-FR" sz="1700" b="1" dirty="0" smtClean="0">
                <a:solidFill>
                  <a:prstClr val="black"/>
                </a:solidFill>
              </a:rPr>
              <a:t>Unités </a:t>
            </a:r>
            <a:r>
              <a:rPr lang="fr-FR" sz="1700" b="1" dirty="0">
                <a:solidFill>
                  <a:prstClr val="black"/>
                </a:solidFill>
              </a:rPr>
              <a:t>à deux ou plusieurs sens: </a:t>
            </a:r>
            <a:r>
              <a:rPr lang="fr-FR" sz="1700" dirty="0" smtClean="0">
                <a:solidFill>
                  <a:prstClr val="black"/>
                </a:solidFill>
              </a:rPr>
              <a:t>28,21</a:t>
            </a:r>
            <a:r>
              <a:rPr lang="fr-FR" sz="1700" dirty="0">
                <a:solidFill>
                  <a:prstClr val="black"/>
                </a:solidFill>
              </a:rPr>
              <a:t>% </a:t>
            </a:r>
            <a:r>
              <a:rPr lang="fr-FR" sz="1700" dirty="0" smtClean="0">
                <a:solidFill>
                  <a:prstClr val="black"/>
                </a:solidFill>
              </a:rPr>
              <a:t>LLEE;  </a:t>
            </a:r>
            <a:r>
              <a:rPr lang="fr-FR" sz="1700" dirty="0">
                <a:solidFill>
                  <a:prstClr val="black"/>
                </a:solidFill>
              </a:rPr>
              <a:t>23,44% </a:t>
            </a:r>
            <a:r>
              <a:rPr lang="fr-FR" sz="1700" dirty="0" smtClean="0">
                <a:solidFill>
                  <a:prstClr val="black"/>
                </a:solidFill>
              </a:rPr>
              <a:t>PP; </a:t>
            </a:r>
            <a:r>
              <a:rPr lang="fr-FR" sz="1800" dirty="0">
                <a:solidFill>
                  <a:prstClr val="black"/>
                </a:solidFill>
              </a:rPr>
              <a:t>14,29% </a:t>
            </a:r>
            <a:r>
              <a:rPr lang="fr-FR" sz="1800" dirty="0" smtClean="0">
                <a:solidFill>
                  <a:prstClr val="black"/>
                </a:solidFill>
              </a:rPr>
              <a:t>SC;</a:t>
            </a:r>
            <a:r>
              <a:rPr lang="fr-FR" sz="1800" dirty="0" smtClean="0"/>
              <a:t> 13,46</a:t>
            </a:r>
            <a:r>
              <a:rPr lang="fr-FR" sz="1700" dirty="0" smtClean="0">
                <a:solidFill>
                  <a:prstClr val="black"/>
                </a:solidFill>
              </a:rPr>
              <a:t> EFCP; </a:t>
            </a:r>
            <a:endParaRPr lang="fr-FR" sz="1700" dirty="0"/>
          </a:p>
          <a:p>
            <a:r>
              <a:rPr lang="fr-FR" sz="1700" dirty="0"/>
              <a:t>Réactions constantes des deux pays francophones France &amp; Canada (Québec</a:t>
            </a:r>
            <a:r>
              <a:rPr lang="fr-FR" sz="1700" dirty="0" smtClean="0"/>
              <a:t>). Différence </a:t>
            </a:r>
            <a:r>
              <a:rPr lang="fr-FR" sz="1700" dirty="0"/>
              <a:t>de réaction: (la France réagit plus(+) ou moins(-) que le Québec</a:t>
            </a:r>
            <a:r>
              <a:rPr lang="fr-FR" sz="1700" dirty="0" smtClean="0"/>
              <a:t>):</a:t>
            </a:r>
            <a:endParaRPr lang="fr-FR" sz="1700" dirty="0"/>
          </a:p>
          <a:p>
            <a:pPr marL="0" indent="0">
              <a:buNone/>
            </a:pPr>
            <a:r>
              <a:rPr lang="fr-FR" sz="1700" b="1" dirty="0" smtClean="0"/>
              <a:t>    	JORF</a:t>
            </a:r>
            <a:r>
              <a:rPr lang="fr-FR" sz="1700" b="1" dirty="0"/>
              <a:t>: </a:t>
            </a:r>
            <a:r>
              <a:rPr lang="fr-FR" sz="1700" dirty="0"/>
              <a:t>41,51% EFCP</a:t>
            </a:r>
            <a:r>
              <a:rPr lang="fr-FR" sz="1700" dirty="0" smtClean="0"/>
              <a:t>+; </a:t>
            </a:r>
            <a:r>
              <a:rPr lang="fr-FR" sz="1700" dirty="0"/>
              <a:t>15,38% LLEE</a:t>
            </a:r>
            <a:r>
              <a:rPr lang="fr-FR" sz="1700" dirty="0" smtClean="0"/>
              <a:t>+;   </a:t>
            </a:r>
            <a:r>
              <a:rPr lang="fr-FR" sz="1700" dirty="0"/>
              <a:t>7,81% </a:t>
            </a:r>
            <a:r>
              <a:rPr lang="fr-FR" sz="1700" dirty="0" smtClean="0"/>
              <a:t>PP-; </a:t>
            </a:r>
            <a:r>
              <a:rPr lang="fr-FR" sz="1800" dirty="0" smtClean="0">
                <a:latin typeface="Times New Roman" panose="02020603050405020304" pitchFamily="18" charset="0"/>
                <a:ea typeface="Times New Roman" panose="02020603050405020304" pitchFamily="18" charset="0"/>
              </a:rPr>
              <a:t>4,40%</a:t>
            </a:r>
            <a:r>
              <a:rPr lang="fr-FR" sz="1700" dirty="0" smtClean="0"/>
              <a:t> SC=</a:t>
            </a:r>
            <a:r>
              <a:rPr lang="fr-FR" sz="1700" dirty="0"/>
              <a:t> </a:t>
            </a:r>
            <a:r>
              <a:rPr lang="fr-FR" sz="1700" dirty="0" smtClean="0">
                <a:solidFill>
                  <a:schemeClr val="accent5"/>
                </a:solidFill>
              </a:rPr>
              <a:t>(faible réaction) </a:t>
            </a:r>
            <a:endParaRPr lang="fr-FR" sz="1700" dirty="0">
              <a:solidFill>
                <a:schemeClr val="accent5"/>
              </a:solidFill>
            </a:endParaRPr>
          </a:p>
          <a:p>
            <a:pPr marL="0" indent="0">
              <a:buNone/>
            </a:pPr>
            <a:r>
              <a:rPr lang="fr-FR" sz="1700" b="1" dirty="0" smtClean="0"/>
              <a:t>	GDT</a:t>
            </a:r>
            <a:r>
              <a:rPr lang="fr-FR" sz="1700" b="1" dirty="0"/>
              <a:t>:  </a:t>
            </a:r>
            <a:r>
              <a:rPr lang="fr-FR" sz="1700" dirty="0"/>
              <a:t>20,75% </a:t>
            </a:r>
            <a:r>
              <a:rPr lang="fr-FR" sz="1700" dirty="0" smtClean="0"/>
              <a:t>EFCP-; </a:t>
            </a:r>
            <a:r>
              <a:rPr lang="fr-FR" sz="1700" b="1" dirty="0" smtClean="0"/>
              <a:t>   </a:t>
            </a:r>
            <a:r>
              <a:rPr lang="fr-FR" sz="1700" dirty="0"/>
              <a:t>7,69% </a:t>
            </a:r>
            <a:r>
              <a:rPr lang="fr-FR" sz="1700" dirty="0" smtClean="0"/>
              <a:t>LLEE-;</a:t>
            </a:r>
            <a:r>
              <a:rPr lang="fr-FR" sz="1700" b="1" dirty="0" smtClean="0"/>
              <a:t>  </a:t>
            </a:r>
            <a:r>
              <a:rPr lang="fr-FR" sz="1700" dirty="0"/>
              <a:t>28,13% PP</a:t>
            </a:r>
            <a:r>
              <a:rPr lang="fr-FR" sz="1700" dirty="0" smtClean="0"/>
              <a:t>+; </a:t>
            </a:r>
            <a:r>
              <a:rPr lang="fr-FR" sz="1600" dirty="0">
                <a:latin typeface="Times New Roman" panose="02020603050405020304" pitchFamily="18" charset="0"/>
                <a:ea typeface="Times New Roman" panose="02020603050405020304" pitchFamily="18" charset="0"/>
              </a:rPr>
              <a:t>4,40 </a:t>
            </a:r>
            <a:r>
              <a:rPr lang="fr-FR" sz="1700" dirty="0" smtClean="0"/>
              <a:t>%</a:t>
            </a:r>
            <a:r>
              <a:rPr lang="fr-FR" sz="1700" dirty="0">
                <a:solidFill>
                  <a:srgbClr val="FF0000"/>
                </a:solidFill>
              </a:rPr>
              <a:t> </a:t>
            </a:r>
            <a:r>
              <a:rPr lang="fr-FR" sz="1700" dirty="0" smtClean="0"/>
              <a:t>SC=</a:t>
            </a:r>
            <a:endParaRPr lang="fr-FR" sz="1700" dirty="0"/>
          </a:p>
          <a:p>
            <a:r>
              <a:rPr lang="fr-FR" sz="1700" dirty="0" smtClean="0">
                <a:solidFill>
                  <a:schemeClr val="accent5"/>
                </a:solidFill>
              </a:rPr>
              <a:t>Confirmation </a:t>
            </a:r>
            <a:r>
              <a:rPr lang="fr-FR" sz="1700" dirty="0">
                <a:solidFill>
                  <a:schemeClr val="accent5"/>
                </a:solidFill>
              </a:rPr>
              <a:t>du respect de l’esprit de la langue française dans les deux milieux </a:t>
            </a:r>
            <a:r>
              <a:rPr lang="fr-FR" sz="1700" dirty="0" smtClean="0">
                <a:solidFill>
                  <a:schemeClr val="accent5"/>
                </a:solidFill>
              </a:rPr>
              <a:t>sociolinguistiques. </a:t>
            </a:r>
            <a:endParaRPr lang="en-US" sz="1700" dirty="0">
              <a:solidFill>
                <a:schemeClr val="accent5"/>
              </a:solidFill>
            </a:endParaRPr>
          </a:p>
        </p:txBody>
      </p:sp>
    </p:spTree>
    <p:extLst>
      <p:ext uri="{BB962C8B-B14F-4D97-AF65-F5344CB8AC3E}">
        <p14:creationId xmlns:p14="http://schemas.microsoft.com/office/powerpoint/2010/main" val="10668391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smtClean="0"/>
              <a:t>DIAGRAMME</a:t>
            </a:r>
            <a:r>
              <a:rPr lang="en-US" b="1" dirty="0"/>
              <a:t> </a:t>
            </a:r>
            <a:r>
              <a:rPr lang="en-US" b="1" dirty="0" smtClean="0"/>
              <a:t>du JORF</a:t>
            </a:r>
            <a:endParaRPr lang="en-US"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68619484"/>
              </p:ext>
            </p:extLst>
          </p:nvPr>
        </p:nvGraphicFramePr>
        <p:xfrm>
          <a:off x="838200" y="180276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228324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Google Trends et Google </a:t>
            </a:r>
            <a:r>
              <a:rPr lang="en-US" sz="3600" dirty="0" err="1"/>
              <a:t>Ngram</a:t>
            </a:r>
            <a:r>
              <a:rPr lang="en-US" sz="3600" dirty="0"/>
              <a:t> </a:t>
            </a:r>
            <a:r>
              <a:rPr lang="en-US" sz="3600" dirty="0" smtClean="0"/>
              <a:t>Viewer (</a:t>
            </a:r>
            <a:r>
              <a:rPr lang="en-US" dirty="0" smtClean="0"/>
              <a:t>sources </a:t>
            </a:r>
            <a:r>
              <a:rPr lang="en-US" dirty="0" err="1" smtClean="0"/>
              <a:t>imprimées</a:t>
            </a:r>
            <a:r>
              <a:rPr lang="en-US" dirty="0" smtClean="0"/>
              <a:t>)</a:t>
            </a:r>
            <a:r>
              <a:rPr lang="en-US" dirty="0"/>
              <a:t/>
            </a:r>
            <a:br>
              <a:rPr lang="en-US" dirty="0"/>
            </a:br>
            <a:endParaRPr lang="en-US" dirty="0"/>
          </a:p>
        </p:txBody>
      </p:sp>
      <p:pic>
        <p:nvPicPr>
          <p:cNvPr id="4" name="Content Placeholder 3"/>
          <p:cNvPicPr>
            <a:picLocks noGrp="1" noChangeAspect="1"/>
          </p:cNvPicPr>
          <p:nvPr>
            <p:ph idx="1"/>
          </p:nvPr>
        </p:nvPicPr>
        <p:blipFill>
          <a:blip r:embed="rId2"/>
          <a:stretch>
            <a:fillRect/>
          </a:stretch>
        </p:blipFill>
        <p:spPr>
          <a:xfrm>
            <a:off x="2228144" y="1825625"/>
            <a:ext cx="7735712" cy="4351338"/>
          </a:xfrm>
          <a:prstGeom prst="rect">
            <a:avLst/>
          </a:prstGeom>
        </p:spPr>
      </p:pic>
    </p:spTree>
    <p:extLst>
      <p:ext uri="{BB962C8B-B14F-4D97-AF65-F5344CB8AC3E}">
        <p14:creationId xmlns:p14="http://schemas.microsoft.com/office/powerpoint/2010/main" val="11801837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CS" b="1" dirty="0"/>
              <a:t>Réferences </a:t>
            </a:r>
            <a:r>
              <a:rPr lang="sr-Latn-CS" b="1" dirty="0" smtClean="0"/>
              <a:t>bibliographiques</a:t>
            </a:r>
            <a:r>
              <a:rPr lang="en-US" dirty="0"/>
              <a:t/>
            </a:r>
            <a:br>
              <a:rPr lang="en-US" dirty="0"/>
            </a:br>
            <a:endParaRPr lang="en-US" dirty="0"/>
          </a:p>
        </p:txBody>
      </p:sp>
      <p:sp>
        <p:nvSpPr>
          <p:cNvPr id="3" name="Content Placeholder 2"/>
          <p:cNvSpPr>
            <a:spLocks noGrp="1"/>
          </p:cNvSpPr>
          <p:nvPr>
            <p:ph idx="1"/>
          </p:nvPr>
        </p:nvSpPr>
        <p:spPr/>
        <p:txBody>
          <a:bodyPr>
            <a:normAutofit fontScale="47500" lnSpcReduction="20000"/>
          </a:bodyPr>
          <a:lstStyle/>
          <a:p>
            <a:pPr lvl="0"/>
            <a:r>
              <a:rPr lang="fr-FR" dirty="0"/>
              <a:t>Forest, C. et Boudreau, D. (1999). </a:t>
            </a:r>
            <a:r>
              <a:rPr lang="fr-FR" i="1" dirty="0"/>
              <a:t>Dictionnaire des anglicismes</a:t>
            </a:r>
            <a:r>
              <a:rPr lang="fr-FR" dirty="0"/>
              <a:t>, </a:t>
            </a:r>
            <a:r>
              <a:rPr lang="fr-FR" i="1" dirty="0"/>
              <a:t>Le </a:t>
            </a:r>
            <a:r>
              <a:rPr lang="fr-FR" i="1" dirty="0" err="1"/>
              <a:t>Colpron</a:t>
            </a:r>
            <a:r>
              <a:rPr lang="fr-FR" dirty="0"/>
              <a:t>, Laval : Beauchemin.</a:t>
            </a:r>
            <a:endParaRPr lang="en-US" dirty="0"/>
          </a:p>
          <a:p>
            <a:pPr lvl="0"/>
            <a:r>
              <a:rPr lang="fr-FR" dirty="0"/>
              <a:t>Rey-</a:t>
            </a:r>
            <a:r>
              <a:rPr lang="fr-FR" dirty="0" err="1"/>
              <a:t>Debove</a:t>
            </a:r>
            <a:r>
              <a:rPr lang="fr-FR" dirty="0"/>
              <a:t>, J. &amp; Gagnon, G. (1990). </a:t>
            </a:r>
            <a:r>
              <a:rPr lang="fr-FR" i="1" dirty="0"/>
              <a:t>Dictionnaire des anglicismes : les mots anglais et américains en français</a:t>
            </a:r>
            <a:r>
              <a:rPr lang="fr-FR" dirty="0"/>
              <a:t>. Paris : Le Robert.</a:t>
            </a:r>
            <a:endParaRPr lang="en-US" dirty="0"/>
          </a:p>
          <a:p>
            <a:pPr lvl="0"/>
            <a:r>
              <a:rPr lang="fr-FR" dirty="0" err="1"/>
              <a:t>Höfler</a:t>
            </a:r>
            <a:r>
              <a:rPr lang="fr-FR" dirty="0"/>
              <a:t>, M. (1982). </a:t>
            </a:r>
            <a:r>
              <a:rPr lang="fr-FR" i="1" dirty="0"/>
              <a:t>Dictionnaire des anglicismes</a:t>
            </a:r>
            <a:r>
              <a:rPr lang="fr-FR" dirty="0"/>
              <a:t>. Paris : Larousse. </a:t>
            </a:r>
            <a:endParaRPr lang="en-US" dirty="0"/>
          </a:p>
          <a:p>
            <a:pPr lvl="0"/>
            <a:r>
              <a:rPr lang="fr-FR" i="1" dirty="0"/>
              <a:t>Le Grand dictionnaire terminologique, </a:t>
            </a:r>
            <a:r>
              <a:rPr lang="fr-FR" dirty="0"/>
              <a:t>&lt;http://www.gdt.oqlf.gouv.qc.ca/&gt; </a:t>
            </a:r>
            <a:endParaRPr lang="en-US" dirty="0"/>
          </a:p>
          <a:p>
            <a:pPr lvl="0"/>
            <a:r>
              <a:rPr lang="fr-FR" dirty="0" err="1"/>
              <a:t>Humbley</a:t>
            </a:r>
            <a:r>
              <a:rPr lang="fr-FR" dirty="0"/>
              <a:t>, J. (1974-II). Vers une typologie de l’emprunt linguistique, </a:t>
            </a:r>
            <a:r>
              <a:rPr lang="fr-FR" i="1" dirty="0"/>
              <a:t>Cahiers de Lexicologie</a:t>
            </a:r>
            <a:r>
              <a:rPr lang="fr-FR" dirty="0"/>
              <a:t>, 25. Paris : Didier Larousse, 46-70.</a:t>
            </a:r>
            <a:endParaRPr lang="en-US" dirty="0"/>
          </a:p>
          <a:p>
            <a:pPr lvl="0"/>
            <a:r>
              <a:rPr lang="fr-FR" dirty="0" err="1"/>
              <a:t>Lenoble</a:t>
            </a:r>
            <a:r>
              <a:rPr lang="fr-FR" dirty="0"/>
              <a:t>-Pinson, Micheline (1991). </a:t>
            </a:r>
            <a:r>
              <a:rPr lang="fr-FR" i="1" dirty="0"/>
              <a:t>Anglicismes et substituts français</a:t>
            </a:r>
            <a:r>
              <a:rPr lang="fr-FR" dirty="0"/>
              <a:t>. Paris, Louvain-la-Neuve : </a:t>
            </a:r>
            <a:r>
              <a:rPr lang="fr-FR" dirty="0" err="1"/>
              <a:t>Duculot</a:t>
            </a:r>
            <a:r>
              <a:rPr lang="fr-FR" dirty="0"/>
              <a:t>, (L’esprit des mots).</a:t>
            </a:r>
            <a:endParaRPr lang="en-US" dirty="0"/>
          </a:p>
          <a:p>
            <a:pPr lvl="0"/>
            <a:r>
              <a:rPr lang="fr-FR" dirty="0"/>
              <a:t>Tournier, J. (1998). </a:t>
            </a:r>
            <a:r>
              <a:rPr lang="fr-FR" i="1" dirty="0"/>
              <a:t>Les mots anglais du français</a:t>
            </a:r>
            <a:r>
              <a:rPr lang="fr-FR" dirty="0"/>
              <a:t>. Paris : Belin, (coll. Le français retrouvé).</a:t>
            </a:r>
            <a:endParaRPr lang="en-US" dirty="0"/>
          </a:p>
          <a:p>
            <a:pPr lvl="0"/>
            <a:r>
              <a:rPr lang="mk-MK" dirty="0"/>
              <a:t>Николовски, З. (2012). </a:t>
            </a:r>
            <a:r>
              <a:rPr lang="mk-MK" i="1" dirty="0"/>
              <a:t>Англиските лексички заемки во францускиот јазик од 1945 до 2005 година (лингвистички и </a:t>
            </a:r>
            <a:r>
              <a:rPr lang="mk-MK" i="1" dirty="0" err="1"/>
              <a:t>социокултурен</a:t>
            </a:r>
            <a:r>
              <a:rPr lang="mk-MK" i="1" dirty="0"/>
              <a:t> аспект)</a:t>
            </a:r>
            <a:r>
              <a:rPr lang="mk-MK" dirty="0"/>
              <a:t>, Докторска дисертација. Скопје : </a:t>
            </a:r>
            <a:r>
              <a:rPr lang="mk-MK" dirty="0" err="1"/>
              <a:t>Филoлошки</a:t>
            </a:r>
            <a:r>
              <a:rPr lang="mk-MK" dirty="0"/>
              <a:t> факултет „Блаже Конески“.</a:t>
            </a:r>
            <a:endParaRPr lang="en-US" dirty="0"/>
          </a:p>
          <a:p>
            <a:pPr lvl="0"/>
            <a:r>
              <a:rPr lang="mk-MK" i="1" dirty="0"/>
              <a:t>Office </a:t>
            </a:r>
            <a:r>
              <a:rPr lang="mk-MK" i="1" dirty="0" err="1"/>
              <a:t>québécois</a:t>
            </a:r>
            <a:r>
              <a:rPr lang="mk-MK" i="1" dirty="0"/>
              <a:t> </a:t>
            </a:r>
            <a:r>
              <a:rPr lang="mk-MK" i="1" dirty="0" err="1"/>
              <a:t>de</a:t>
            </a:r>
            <a:r>
              <a:rPr lang="mk-MK" i="1" dirty="0"/>
              <a:t> </a:t>
            </a:r>
            <a:r>
              <a:rPr lang="mk-MK" i="1" dirty="0" err="1"/>
              <a:t>la</a:t>
            </a:r>
            <a:r>
              <a:rPr lang="mk-MK" i="1" dirty="0"/>
              <a:t> </a:t>
            </a:r>
            <a:r>
              <a:rPr lang="mk-MK" i="1" dirty="0" err="1"/>
              <a:t>langue</a:t>
            </a:r>
            <a:r>
              <a:rPr lang="mk-MK" i="1" dirty="0"/>
              <a:t> </a:t>
            </a:r>
            <a:r>
              <a:rPr lang="mk-MK" i="1" dirty="0" err="1"/>
              <a:t>française</a:t>
            </a:r>
            <a:r>
              <a:rPr lang="fr-FR" dirty="0"/>
              <a:t>. &lt;http://www.oqlf.gouv.qc.ca/&gt; </a:t>
            </a:r>
            <a:endParaRPr lang="en-US" dirty="0"/>
          </a:p>
          <a:p>
            <a:pPr lvl="0"/>
            <a:r>
              <a:rPr lang="fr-FR" dirty="0" err="1"/>
              <a:t>Pergnier</a:t>
            </a:r>
            <a:r>
              <a:rPr lang="fr-FR" dirty="0"/>
              <a:t>, M. (1989). </a:t>
            </a:r>
            <a:r>
              <a:rPr lang="fr-FR" i="1" dirty="0"/>
              <a:t>Les anglicismes. Dangers ou enrichissement pour la langue française?</a:t>
            </a:r>
            <a:r>
              <a:rPr lang="fr-FR" dirty="0"/>
              <a:t>. Paris : P.U.F. (coll. Linguistique nouvelle). </a:t>
            </a:r>
            <a:endParaRPr lang="en-US" dirty="0"/>
          </a:p>
          <a:p>
            <a:pPr lvl="0"/>
            <a:r>
              <a:rPr lang="fr-FR" i="1" dirty="0"/>
              <a:t>Petit Larousse illustré</a:t>
            </a:r>
            <a:r>
              <a:rPr lang="fr-FR" dirty="0"/>
              <a:t>. (2005), Paris : Larousse. </a:t>
            </a:r>
            <a:endParaRPr lang="en-US" dirty="0"/>
          </a:p>
          <a:p>
            <a:pPr lvl="0"/>
            <a:r>
              <a:rPr lang="en-US" dirty="0"/>
              <a:t>Rey, A. &amp; Rey-</a:t>
            </a:r>
            <a:r>
              <a:rPr lang="en-US" dirty="0" err="1"/>
              <a:t>Debove</a:t>
            </a:r>
            <a:r>
              <a:rPr lang="en-US" dirty="0"/>
              <a:t>, J. dir. </a:t>
            </a:r>
            <a:r>
              <a:rPr lang="fr-FR" dirty="0"/>
              <a:t>(2004). </a:t>
            </a:r>
            <a:r>
              <a:rPr lang="fr-FR" i="1" dirty="0"/>
              <a:t>Le Nouveau Petit Robert</a:t>
            </a:r>
            <a:r>
              <a:rPr lang="fr-FR" dirty="0"/>
              <a:t>, </a:t>
            </a:r>
            <a:r>
              <a:rPr lang="fr-FR" i="1" dirty="0"/>
              <a:t>Dictionnaire alphabétique et analogique de la langue française</a:t>
            </a:r>
            <a:r>
              <a:rPr lang="fr-FR" dirty="0"/>
              <a:t>, Paris : Dictionnaires</a:t>
            </a:r>
            <a:r>
              <a:rPr lang="fr-FR" i="1" dirty="0"/>
              <a:t> </a:t>
            </a:r>
            <a:r>
              <a:rPr lang="fr-FR" dirty="0"/>
              <a:t>Le Robert.</a:t>
            </a:r>
            <a:endParaRPr lang="en-US" dirty="0"/>
          </a:p>
          <a:p>
            <a:pPr lvl="0"/>
            <a:r>
              <a:rPr lang="fr-FR" i="1" dirty="0"/>
              <a:t>Le Robert, Dictionnaire historique de la langue française</a:t>
            </a:r>
            <a:r>
              <a:rPr lang="fr-FR" dirty="0"/>
              <a:t>, (sous la direction d’Alain Rey), Paris : Dictionnaires Le Robert. 2000. </a:t>
            </a:r>
            <a:endParaRPr lang="en-US" dirty="0"/>
          </a:p>
          <a:p>
            <a:pPr lvl="0"/>
            <a:r>
              <a:rPr lang="fr-FR" i="1" dirty="0"/>
              <a:t>Trésor de la langue française informatisé</a:t>
            </a:r>
            <a:r>
              <a:rPr lang="mk-MK" dirty="0"/>
              <a:t>,</a:t>
            </a:r>
            <a:r>
              <a:rPr lang="it-IT" dirty="0"/>
              <a:t> &lt;http://atilf.atilf.fr/ &gt;</a:t>
            </a:r>
            <a:endParaRPr lang="en-US" dirty="0"/>
          </a:p>
          <a:p>
            <a:endParaRPr lang="en-US" dirty="0"/>
          </a:p>
        </p:txBody>
      </p:sp>
    </p:spTree>
    <p:extLst>
      <p:ext uri="{BB962C8B-B14F-4D97-AF65-F5344CB8AC3E}">
        <p14:creationId xmlns:p14="http://schemas.microsoft.com/office/powerpoint/2010/main" val="3797516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i="1" dirty="0"/>
              <a:t>L'emprunt lexical </a:t>
            </a:r>
            <a:r>
              <a:rPr lang="fr-FR" i="1" dirty="0" smtClean="0"/>
              <a:t>–</a:t>
            </a:r>
            <a:r>
              <a:rPr lang="mk-MK" i="1" dirty="0" smtClean="0"/>
              <a:t> </a:t>
            </a:r>
            <a:r>
              <a:rPr lang="fr-FR" dirty="0" smtClean="0"/>
              <a:t>Humbley:1974, 52</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fr-FR" sz="3600" dirty="0"/>
              <a:t>«</a:t>
            </a:r>
            <a:r>
              <a:rPr lang="fr-FR" sz="3600" i="1" dirty="0"/>
              <a:t>L'emprunt lexical au sens strict du terme /est/ le processus par lequel une langue L1 dont le lexique est fini et déterminé dans l'instant T, acquiert un mot M2 (expression et contenu) qu'elle n'avait pas et qui appartient au lexique d'une Langue L2 (également fixe et déterminé</a:t>
            </a:r>
            <a:r>
              <a:rPr lang="fr-FR" sz="3600" dirty="0" smtClean="0"/>
              <a:t>)» </a:t>
            </a:r>
            <a:endParaRPr lang="en-US" sz="3600" dirty="0"/>
          </a:p>
        </p:txBody>
      </p:sp>
    </p:spTree>
    <p:extLst>
      <p:ext uri="{BB962C8B-B14F-4D97-AF65-F5344CB8AC3E}">
        <p14:creationId xmlns:p14="http://schemas.microsoft.com/office/powerpoint/2010/main" val="998305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dirty="0"/>
              <a:t>Linguistique, littérature, édition, </a:t>
            </a:r>
            <a:r>
              <a:rPr lang="fr-FR" dirty="0" smtClean="0"/>
              <a:t>enseignement -</a:t>
            </a:r>
            <a:r>
              <a:rPr lang="mk-MK" dirty="0" smtClean="0"/>
              <a:t>39</a:t>
            </a:r>
            <a:r>
              <a:rPr lang="en-US" dirty="0" smtClean="0"/>
              <a:t> unites </a:t>
            </a:r>
            <a:r>
              <a:rPr lang="en-US" dirty="0"/>
              <a:t>(</a:t>
            </a:r>
            <a:r>
              <a:rPr lang="en-US" dirty="0" smtClean="0"/>
              <a:t>13,09</a:t>
            </a:r>
            <a:r>
              <a:rPr lang="mk-MK" dirty="0" smtClean="0"/>
              <a:t>%</a:t>
            </a:r>
            <a:r>
              <a:rPr lang="en-US" dirty="0" smtClean="0"/>
              <a:t>)</a:t>
            </a:r>
            <a:endParaRPr lang="en-US" dirty="0"/>
          </a:p>
        </p:txBody>
      </p:sp>
      <p:sp>
        <p:nvSpPr>
          <p:cNvPr id="3" name="Content Placeholder 2"/>
          <p:cNvSpPr>
            <a:spLocks noGrp="1"/>
          </p:cNvSpPr>
          <p:nvPr>
            <p:ph idx="1"/>
          </p:nvPr>
        </p:nvSpPr>
        <p:spPr/>
        <p:txBody>
          <a:bodyPr/>
          <a:lstStyle/>
          <a:p>
            <a:r>
              <a:rPr lang="fr-FR" b="1" dirty="0" smtClean="0"/>
              <a:t>Linguistique-</a:t>
            </a:r>
            <a:r>
              <a:rPr lang="mk-MK" b="1" dirty="0" smtClean="0"/>
              <a:t>20 </a:t>
            </a:r>
            <a:r>
              <a:rPr lang="en-US" b="1" dirty="0" smtClean="0"/>
              <a:t>unites (</a:t>
            </a:r>
            <a:r>
              <a:rPr lang="mk-MK" b="1" dirty="0"/>
              <a:t>51, 28%</a:t>
            </a:r>
            <a:r>
              <a:rPr lang="en-US" b="1" dirty="0" smtClean="0"/>
              <a:t>)</a:t>
            </a:r>
            <a:r>
              <a:rPr lang="fr-FR" dirty="0" smtClean="0"/>
              <a:t>: </a:t>
            </a:r>
            <a:r>
              <a:rPr lang="fr-FR" i="1" dirty="0" smtClean="0"/>
              <a:t>acronyme</a:t>
            </a:r>
            <a:r>
              <a:rPr lang="fr-FR" i="1" dirty="0"/>
              <a:t>,  </a:t>
            </a:r>
            <a:r>
              <a:rPr lang="fr-FR" i="1" dirty="0" err="1"/>
              <a:t>ameslan</a:t>
            </a:r>
            <a:r>
              <a:rPr lang="fr-FR" i="1" dirty="0"/>
              <a:t>,  basique,  cooccurrence ou </a:t>
            </a:r>
            <a:r>
              <a:rPr lang="fr-FR" i="1" dirty="0" err="1"/>
              <a:t>co-occurrence</a:t>
            </a:r>
            <a:r>
              <a:rPr lang="fr-FR" i="1" dirty="0"/>
              <a:t>,  décoder,  descriptivisme, distributionnel, encoder,  icône ou icone,  idiolecte,  interlingual, lemmatiser,  performatif,  quantifieur,  récursif, référent, sémème, sociolinguistique,  </a:t>
            </a:r>
            <a:r>
              <a:rPr lang="fr-FR" i="1" dirty="0" err="1"/>
              <a:t>understatement</a:t>
            </a:r>
            <a:r>
              <a:rPr lang="fr-FR" i="1" dirty="0"/>
              <a:t>,  versus</a:t>
            </a:r>
            <a:r>
              <a:rPr lang="fr-FR" dirty="0"/>
              <a:t>.  </a:t>
            </a:r>
            <a:endParaRPr lang="en-US" dirty="0"/>
          </a:p>
          <a:p>
            <a:r>
              <a:rPr lang="fr-FR" b="1" dirty="0"/>
              <a:t>L</a:t>
            </a:r>
            <a:r>
              <a:rPr lang="fr-FR" b="1" dirty="0" smtClean="0"/>
              <a:t>ittérature</a:t>
            </a:r>
            <a:r>
              <a:rPr lang="fr-FR" b="1" dirty="0"/>
              <a:t>, </a:t>
            </a:r>
            <a:r>
              <a:rPr lang="fr-FR" b="1" dirty="0" smtClean="0"/>
              <a:t>édition-</a:t>
            </a:r>
            <a:r>
              <a:rPr lang="mk-MK" b="1" dirty="0" smtClean="0"/>
              <a:t>16</a:t>
            </a:r>
            <a:r>
              <a:rPr lang="en-US" b="1" dirty="0" smtClean="0"/>
              <a:t> </a:t>
            </a:r>
            <a:r>
              <a:rPr lang="en-US" b="1" dirty="0"/>
              <a:t>unites (</a:t>
            </a:r>
            <a:r>
              <a:rPr lang="mk-MK" b="1" dirty="0"/>
              <a:t>41, 02%</a:t>
            </a:r>
            <a:r>
              <a:rPr lang="en-US" b="1" dirty="0"/>
              <a:t>)</a:t>
            </a:r>
            <a:r>
              <a:rPr lang="en-US" dirty="0"/>
              <a:t> </a:t>
            </a:r>
            <a:r>
              <a:rPr lang="fr-FR" dirty="0" smtClean="0"/>
              <a:t>: </a:t>
            </a:r>
            <a:r>
              <a:rPr lang="mk-MK" i="1" dirty="0" smtClean="0"/>
              <a:t>best-seller</a:t>
            </a:r>
            <a:r>
              <a:rPr lang="mk-MK" i="1" dirty="0"/>
              <a:t>, hard back, ISBN,  ISSN, limerick,  </a:t>
            </a:r>
            <a:r>
              <a:rPr lang="en-US" i="1" dirty="0" err="1"/>
              <a:t>novélisation</a:t>
            </a:r>
            <a:r>
              <a:rPr lang="en-US" i="1" dirty="0"/>
              <a:t> </a:t>
            </a:r>
            <a:r>
              <a:rPr lang="en-US" i="1" dirty="0" err="1"/>
              <a:t>ou</a:t>
            </a:r>
            <a:r>
              <a:rPr lang="en-US" i="1" dirty="0"/>
              <a:t> </a:t>
            </a:r>
            <a:r>
              <a:rPr lang="en-US" i="1" dirty="0" err="1"/>
              <a:t>novellisation</a:t>
            </a:r>
            <a:r>
              <a:rPr lang="en-US" i="1" dirty="0"/>
              <a:t>,  paperback, preprint, reader, reprint, rewriting, science-fiction, script, slash, space opera, suspense</a:t>
            </a:r>
            <a:r>
              <a:rPr lang="en-US" dirty="0" smtClean="0"/>
              <a:t>.</a:t>
            </a:r>
          </a:p>
          <a:p>
            <a:r>
              <a:rPr lang="fr-FR" b="1" dirty="0" smtClean="0"/>
              <a:t>Enseignement-</a:t>
            </a:r>
            <a:r>
              <a:rPr lang="mk-MK" b="1" dirty="0" smtClean="0">
                <a:solidFill>
                  <a:prstClr val="black"/>
                </a:solidFill>
                <a:latin typeface="Calibri Light" panose="020F0302020204030204"/>
                <a:ea typeface="+mj-ea"/>
                <a:cs typeface="+mj-cs"/>
              </a:rPr>
              <a:t>3 </a:t>
            </a:r>
            <a:r>
              <a:rPr lang="en-US" b="1" dirty="0">
                <a:solidFill>
                  <a:prstClr val="black"/>
                </a:solidFill>
                <a:latin typeface="Calibri Light" panose="020F0302020204030204"/>
                <a:ea typeface="+mj-ea"/>
                <a:cs typeface="+mj-cs"/>
              </a:rPr>
              <a:t>unites (</a:t>
            </a:r>
            <a:r>
              <a:rPr lang="mk-MK" b="1" dirty="0">
                <a:solidFill>
                  <a:prstClr val="black"/>
                </a:solidFill>
                <a:latin typeface="Calibri Light" panose="020F0302020204030204"/>
                <a:ea typeface="+mj-ea"/>
                <a:cs typeface="+mj-cs"/>
              </a:rPr>
              <a:t>7,69 %</a:t>
            </a:r>
            <a:r>
              <a:rPr lang="en-US" b="1" dirty="0">
                <a:solidFill>
                  <a:prstClr val="black"/>
                </a:solidFill>
                <a:latin typeface="Calibri Light" panose="020F0302020204030204"/>
                <a:ea typeface="+mj-ea"/>
                <a:cs typeface="+mj-cs"/>
              </a:rPr>
              <a:t>)</a:t>
            </a:r>
            <a:r>
              <a:rPr lang="fr-FR" dirty="0" smtClean="0"/>
              <a:t>: </a:t>
            </a:r>
            <a:r>
              <a:rPr lang="fr-FR" i="1" dirty="0" smtClean="0"/>
              <a:t>business </a:t>
            </a:r>
            <a:r>
              <a:rPr lang="fr-FR" i="1" dirty="0" err="1"/>
              <a:t>school</a:t>
            </a:r>
            <a:r>
              <a:rPr lang="fr-FR" i="1" dirty="0"/>
              <a:t>, mastère, tutoriel</a:t>
            </a:r>
            <a:r>
              <a:rPr lang="fr-FR" dirty="0"/>
              <a:t>. </a:t>
            </a:r>
            <a:endParaRPr lang="en-US" dirty="0"/>
          </a:p>
          <a:p>
            <a:endParaRPr lang="en-US" dirty="0"/>
          </a:p>
        </p:txBody>
      </p:sp>
    </p:spTree>
    <p:extLst>
      <p:ext uri="{BB962C8B-B14F-4D97-AF65-F5344CB8AC3E}">
        <p14:creationId xmlns:p14="http://schemas.microsoft.com/office/powerpoint/2010/main" val="16792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LINGUISTIQUE: exemples</a:t>
            </a:r>
            <a:endParaRPr lang="en-US" dirty="0"/>
          </a:p>
        </p:txBody>
      </p:sp>
      <p:sp>
        <p:nvSpPr>
          <p:cNvPr id="3" name="Content Placeholder 2"/>
          <p:cNvSpPr>
            <a:spLocks noGrp="1"/>
          </p:cNvSpPr>
          <p:nvPr>
            <p:ph idx="1"/>
          </p:nvPr>
        </p:nvSpPr>
        <p:spPr/>
        <p:txBody>
          <a:bodyPr>
            <a:normAutofit/>
          </a:bodyPr>
          <a:lstStyle/>
          <a:p>
            <a:r>
              <a:rPr lang="fr-FR" b="1" dirty="0"/>
              <a:t>acronyme </a:t>
            </a:r>
            <a:r>
              <a:rPr lang="fr-FR" dirty="0"/>
              <a:t>[</a:t>
            </a:r>
            <a:r>
              <a:rPr lang="fr-FR" dirty="0" err="1"/>
              <a:t>akʀɔnim</a:t>
            </a:r>
            <a:r>
              <a:rPr lang="fr-FR" dirty="0" smtClean="0"/>
              <a:t>]</a:t>
            </a:r>
            <a:r>
              <a:rPr lang="fr-FR" b="1" dirty="0" smtClean="0"/>
              <a:t>: </a:t>
            </a:r>
            <a:r>
              <a:rPr lang="fr-FR" dirty="0" smtClean="0"/>
              <a:t>1</a:t>
            </a:r>
            <a:r>
              <a:rPr lang="fr-FR" dirty="0"/>
              <a:t>. Linguistique. Sigle prononcé comme un mot ordinaire (PR), </a:t>
            </a:r>
            <a:r>
              <a:rPr lang="fr-FR" dirty="0" smtClean="0"/>
              <a:t>2</a:t>
            </a:r>
            <a:r>
              <a:rPr lang="fr-FR" dirty="0"/>
              <a:t>. Mot formé de syllabes de mots différents (PR</a:t>
            </a:r>
            <a:r>
              <a:rPr lang="fr-FR" dirty="0" smtClean="0"/>
              <a:t>)</a:t>
            </a:r>
          </a:p>
          <a:p>
            <a:r>
              <a:rPr lang="fr-FR" b="1" dirty="0"/>
              <a:t>idiolecte</a:t>
            </a:r>
            <a:r>
              <a:rPr lang="fr-FR" dirty="0"/>
              <a:t> [</a:t>
            </a:r>
            <a:r>
              <a:rPr lang="fr-FR" dirty="0" err="1"/>
              <a:t>idjɔlɛkt</a:t>
            </a:r>
            <a:r>
              <a:rPr lang="fr-FR" dirty="0" smtClean="0"/>
              <a:t>]: Linguistique</a:t>
            </a:r>
            <a:r>
              <a:rPr lang="fr-FR" dirty="0"/>
              <a:t>. Utilisation personnelle d'une langue par un sujet parlant (PR</a:t>
            </a:r>
            <a:r>
              <a:rPr lang="fr-FR" dirty="0" smtClean="0"/>
              <a:t>)</a:t>
            </a:r>
          </a:p>
          <a:p>
            <a:pPr lvl="0"/>
            <a:r>
              <a:rPr lang="fr-FR" b="1" dirty="0"/>
              <a:t>sociolinguistique</a:t>
            </a:r>
            <a:r>
              <a:rPr lang="fr-FR" dirty="0"/>
              <a:t> [</a:t>
            </a:r>
            <a:r>
              <a:rPr lang="fr-FR" dirty="0" err="1"/>
              <a:t>sɔsjolɛ̃ɡɥistik</a:t>
            </a:r>
            <a:r>
              <a:rPr lang="fr-FR" dirty="0" smtClean="0"/>
              <a:t>]: 1</a:t>
            </a:r>
            <a:r>
              <a:rPr lang="fr-FR" dirty="0"/>
              <a:t>. n. f. Partie de la linguistique qui traite des relations entre langue, culture et société (PR</a:t>
            </a:r>
            <a:r>
              <a:rPr lang="fr-FR" dirty="0" smtClean="0"/>
              <a:t>), 2</a:t>
            </a:r>
            <a:r>
              <a:rPr lang="fr-FR" dirty="0"/>
              <a:t>. adj. Relatif à la sociolinguistique (PL</a:t>
            </a:r>
            <a:r>
              <a:rPr lang="fr-FR" dirty="0" smtClean="0"/>
              <a:t>)</a:t>
            </a:r>
            <a:endParaRPr lang="en-US" dirty="0"/>
          </a:p>
          <a:p>
            <a:pPr lvl="0"/>
            <a:r>
              <a:rPr lang="fr-FR" b="1" dirty="0" err="1"/>
              <a:t>understatement</a:t>
            </a:r>
            <a:r>
              <a:rPr lang="fr-FR" dirty="0"/>
              <a:t> [</a:t>
            </a:r>
            <a:r>
              <a:rPr lang="fr-FR" dirty="0" err="1"/>
              <a:t>œndœʀstɛtmɛnt</a:t>
            </a:r>
            <a:r>
              <a:rPr lang="fr-FR" dirty="0" smtClean="0"/>
              <a:t>]:  Litote</a:t>
            </a:r>
            <a:r>
              <a:rPr lang="fr-FR" dirty="0"/>
              <a:t>, expression typique de l'humour anglais (</a:t>
            </a:r>
            <a:r>
              <a:rPr lang="fr-FR" dirty="0" err="1"/>
              <a:t>Reverso</a:t>
            </a:r>
            <a:r>
              <a:rPr lang="fr-FR" dirty="0" smtClean="0"/>
              <a:t>) </a:t>
            </a:r>
            <a:endParaRPr lang="en-US" dirty="0"/>
          </a:p>
        </p:txBody>
      </p:sp>
    </p:spTree>
    <p:extLst>
      <p:ext uri="{BB962C8B-B14F-4D97-AF65-F5344CB8AC3E}">
        <p14:creationId xmlns:p14="http://schemas.microsoft.com/office/powerpoint/2010/main" val="407133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LITTÉRATURE, ÉDITION: exemple</a:t>
            </a:r>
            <a:endParaRPr lang="en-US" dirty="0"/>
          </a:p>
        </p:txBody>
      </p:sp>
      <p:sp>
        <p:nvSpPr>
          <p:cNvPr id="3" name="Content Placeholder 2"/>
          <p:cNvSpPr>
            <a:spLocks noGrp="1"/>
          </p:cNvSpPr>
          <p:nvPr>
            <p:ph idx="1"/>
          </p:nvPr>
        </p:nvSpPr>
        <p:spPr/>
        <p:txBody>
          <a:bodyPr>
            <a:normAutofit fontScale="92500"/>
          </a:bodyPr>
          <a:lstStyle/>
          <a:p>
            <a:pPr lvl="0"/>
            <a:r>
              <a:rPr lang="fr-FR" b="1" dirty="0"/>
              <a:t>best-seller</a:t>
            </a:r>
            <a:r>
              <a:rPr lang="fr-FR" dirty="0"/>
              <a:t> [</a:t>
            </a:r>
            <a:r>
              <a:rPr lang="fr-FR" dirty="0" err="1"/>
              <a:t>bɛstsɛlœʀ</a:t>
            </a:r>
            <a:r>
              <a:rPr lang="fr-FR" dirty="0" smtClean="0"/>
              <a:t>]: 1</a:t>
            </a:r>
            <a:r>
              <a:rPr lang="fr-FR" dirty="0"/>
              <a:t>. Livre qui a obtenu un grand succès de librairie (PR),</a:t>
            </a:r>
            <a:r>
              <a:rPr lang="fr-FR" i="1" dirty="0"/>
              <a:t> </a:t>
            </a:r>
            <a:r>
              <a:rPr lang="fr-FR" dirty="0" smtClean="0"/>
              <a:t>2</a:t>
            </a:r>
            <a:r>
              <a:rPr lang="fr-FR" dirty="0"/>
              <a:t>. Livre, disque ou autre article qui a obtenu un grand succès de vente</a:t>
            </a:r>
            <a:r>
              <a:rPr lang="fr-FR"/>
              <a:t> </a:t>
            </a:r>
            <a:r>
              <a:rPr lang="fr-FR" smtClean="0"/>
              <a:t>;</a:t>
            </a:r>
            <a:r>
              <a:rPr lang="fr-FR" dirty="0"/>
              <a:t> par extension, auteur d’un livre (ou autre article) à succès</a:t>
            </a:r>
            <a:r>
              <a:rPr lang="fr-FR" b="1" dirty="0"/>
              <a:t> </a:t>
            </a:r>
            <a:r>
              <a:rPr lang="fr-FR" dirty="0"/>
              <a:t>(MAF</a:t>
            </a:r>
            <a:r>
              <a:rPr lang="fr-FR" dirty="0" smtClean="0"/>
              <a:t>)</a:t>
            </a:r>
          </a:p>
          <a:p>
            <a:pPr lvl="0"/>
            <a:r>
              <a:rPr lang="fr-FR" b="1" dirty="0" smtClean="0"/>
              <a:t>hard </a:t>
            </a:r>
            <a:r>
              <a:rPr lang="fr-FR" b="1" dirty="0"/>
              <a:t>back</a:t>
            </a:r>
            <a:r>
              <a:rPr lang="fr-FR" dirty="0"/>
              <a:t> [‘</a:t>
            </a:r>
            <a:r>
              <a:rPr lang="fr-FR" dirty="0" err="1"/>
              <a:t>aʀdbak</a:t>
            </a:r>
            <a:r>
              <a:rPr lang="fr-FR" dirty="0" smtClean="0"/>
              <a:t>]: </a:t>
            </a:r>
            <a:r>
              <a:rPr lang="fr-FR" dirty="0"/>
              <a:t>Livre relié (</a:t>
            </a:r>
            <a:r>
              <a:rPr lang="fr-FR" dirty="0" smtClean="0"/>
              <a:t>MAF)</a:t>
            </a:r>
            <a:r>
              <a:rPr lang="mk-MK" dirty="0"/>
              <a:t> </a:t>
            </a:r>
            <a:endParaRPr lang="en-US" dirty="0"/>
          </a:p>
          <a:p>
            <a:pPr lvl="0"/>
            <a:r>
              <a:rPr lang="fr-FR" b="1" dirty="0"/>
              <a:t>ISBN</a:t>
            </a:r>
            <a:r>
              <a:rPr lang="fr-FR" dirty="0"/>
              <a:t> [</a:t>
            </a:r>
            <a:r>
              <a:rPr lang="fr-FR" dirty="0" err="1"/>
              <a:t>iɛsbeɛn</a:t>
            </a:r>
            <a:r>
              <a:rPr lang="fr-FR" dirty="0" smtClean="0"/>
              <a:t>]: Numéro </a:t>
            </a:r>
            <a:r>
              <a:rPr lang="fr-FR" dirty="0"/>
              <a:t>d'identification attestant l'enregistrement international d'une publication (PR). </a:t>
            </a:r>
            <a:endParaRPr lang="fr-FR" dirty="0" smtClean="0"/>
          </a:p>
          <a:p>
            <a:pPr lvl="0"/>
            <a:r>
              <a:rPr lang="fr-FR" b="1" dirty="0" smtClean="0"/>
              <a:t>ISSN</a:t>
            </a:r>
            <a:r>
              <a:rPr lang="fr-FR" dirty="0" smtClean="0"/>
              <a:t> </a:t>
            </a:r>
            <a:r>
              <a:rPr lang="fr-FR" dirty="0"/>
              <a:t>[</a:t>
            </a:r>
            <a:r>
              <a:rPr lang="fr-FR" dirty="0" err="1"/>
              <a:t>iɛsɛsɛn</a:t>
            </a:r>
            <a:r>
              <a:rPr lang="fr-FR" dirty="0" smtClean="0"/>
              <a:t>]:  Numéro </a:t>
            </a:r>
            <a:r>
              <a:rPr lang="fr-FR" dirty="0"/>
              <a:t>d’identification international attribué à chaque publication périodique (PL</a:t>
            </a:r>
            <a:r>
              <a:rPr lang="fr-FR" dirty="0" smtClean="0"/>
              <a:t>)</a:t>
            </a:r>
            <a:endParaRPr lang="en-US" dirty="0"/>
          </a:p>
          <a:p>
            <a:pPr lvl="0"/>
            <a:r>
              <a:rPr lang="fr-FR" b="1" dirty="0"/>
              <a:t>limerick</a:t>
            </a:r>
            <a:r>
              <a:rPr lang="fr-FR" dirty="0"/>
              <a:t> [</a:t>
            </a:r>
            <a:r>
              <a:rPr lang="fr-FR" dirty="0" err="1" smtClean="0"/>
              <a:t>limʀik</a:t>
            </a:r>
            <a:r>
              <a:rPr lang="fr-FR" dirty="0" smtClean="0"/>
              <a:t>]: Petite </a:t>
            </a:r>
            <a:r>
              <a:rPr lang="fr-FR" dirty="0"/>
              <a:t>pièce en vers d'un comique absurde, à la mode en Angleterre après 1900 (PR), </a:t>
            </a:r>
            <a:endParaRPr lang="en-US" dirty="0"/>
          </a:p>
        </p:txBody>
      </p:sp>
    </p:spTree>
    <p:extLst>
      <p:ext uri="{BB962C8B-B14F-4D97-AF65-F5344CB8AC3E}">
        <p14:creationId xmlns:p14="http://schemas.microsoft.com/office/powerpoint/2010/main" val="2404907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ENSEIGNEMENT: exemples</a:t>
            </a:r>
            <a:endParaRPr lang="en-US" dirty="0"/>
          </a:p>
        </p:txBody>
      </p:sp>
      <p:sp>
        <p:nvSpPr>
          <p:cNvPr id="3" name="Content Placeholder 2"/>
          <p:cNvSpPr>
            <a:spLocks noGrp="1"/>
          </p:cNvSpPr>
          <p:nvPr>
            <p:ph idx="1"/>
          </p:nvPr>
        </p:nvSpPr>
        <p:spPr/>
        <p:txBody>
          <a:bodyPr>
            <a:normAutofit/>
          </a:bodyPr>
          <a:lstStyle/>
          <a:p>
            <a:pPr lvl="0"/>
            <a:r>
              <a:rPr lang="fr-FR" b="1" dirty="0"/>
              <a:t>business </a:t>
            </a:r>
            <a:r>
              <a:rPr lang="fr-FR" b="1" dirty="0" err="1"/>
              <a:t>school</a:t>
            </a:r>
            <a:r>
              <a:rPr lang="fr-FR" dirty="0"/>
              <a:t> [</a:t>
            </a:r>
            <a:r>
              <a:rPr lang="fr-FR" dirty="0" err="1"/>
              <a:t>biznɛsskul</a:t>
            </a:r>
            <a:r>
              <a:rPr lang="fr-FR" dirty="0" smtClean="0"/>
              <a:t>]: En </a:t>
            </a:r>
            <a:r>
              <a:rPr lang="fr-FR" dirty="0"/>
              <a:t>Amérique, École de commerce</a:t>
            </a:r>
            <a:r>
              <a:rPr lang="fr-FR" b="1" dirty="0"/>
              <a:t> </a:t>
            </a:r>
            <a:r>
              <a:rPr lang="fr-FR" dirty="0"/>
              <a:t>(DADG</a:t>
            </a:r>
            <a:r>
              <a:rPr lang="fr-FR" dirty="0" smtClean="0"/>
              <a:t>) </a:t>
            </a:r>
          </a:p>
          <a:p>
            <a:pPr lvl="0"/>
            <a:r>
              <a:rPr lang="fr-FR" b="1" dirty="0" smtClean="0"/>
              <a:t>mastère</a:t>
            </a:r>
            <a:r>
              <a:rPr lang="fr-FR" dirty="0" smtClean="0"/>
              <a:t> </a:t>
            </a:r>
            <a:r>
              <a:rPr lang="fr-FR" dirty="0"/>
              <a:t>[</a:t>
            </a:r>
            <a:r>
              <a:rPr lang="fr-FR" dirty="0" err="1"/>
              <a:t>mastɛʀ</a:t>
            </a:r>
            <a:r>
              <a:rPr lang="fr-FR" dirty="0" smtClean="0"/>
              <a:t>]: </a:t>
            </a:r>
            <a:r>
              <a:rPr lang="fr-FR" dirty="0"/>
              <a:t>Diplôme à finalité professionnelle, délivré par certaines grandes écoles, sanctionnant une formation spécialisée obtenue en un an au moins</a:t>
            </a:r>
            <a:r>
              <a:rPr lang="fr-FR" b="1" dirty="0"/>
              <a:t> </a:t>
            </a:r>
            <a:r>
              <a:rPr lang="fr-FR" dirty="0"/>
              <a:t>(PL</a:t>
            </a:r>
            <a:r>
              <a:rPr lang="fr-FR" dirty="0" smtClean="0"/>
              <a:t>) </a:t>
            </a:r>
          </a:p>
          <a:p>
            <a:pPr lvl="0"/>
            <a:r>
              <a:rPr lang="fr-FR" b="1" dirty="0" smtClean="0"/>
              <a:t>tutoriel</a:t>
            </a:r>
            <a:r>
              <a:rPr lang="fr-FR" b="1" dirty="0"/>
              <a:t>, </a:t>
            </a:r>
            <a:r>
              <a:rPr lang="fr-FR" dirty="0" smtClean="0"/>
              <a:t>[</a:t>
            </a:r>
            <a:r>
              <a:rPr lang="fr-FR" dirty="0" err="1"/>
              <a:t>tytɔʀjɛl</a:t>
            </a:r>
            <a:r>
              <a:rPr lang="fr-FR" dirty="0" smtClean="0"/>
              <a:t>]: 1. Relatif </a:t>
            </a:r>
            <a:r>
              <a:rPr lang="fr-FR" dirty="0"/>
              <a:t>à l’enseignement assisté</a:t>
            </a:r>
            <a:r>
              <a:rPr lang="fr-FR"/>
              <a:t> </a:t>
            </a:r>
            <a:r>
              <a:rPr lang="fr-FR" smtClean="0"/>
              <a:t>; </a:t>
            </a:r>
            <a:r>
              <a:rPr lang="fr-FR" dirty="0"/>
              <a:t>au tutorat (PR</a:t>
            </a:r>
            <a:r>
              <a:rPr lang="fr-FR" dirty="0" smtClean="0"/>
              <a:t>), 2</a:t>
            </a:r>
            <a:r>
              <a:rPr lang="fr-FR" dirty="0"/>
              <a:t>. Informatique. Logiciel conçu pour faciliter l’acquisition d’une procédure informatique, d’un logiciel (PR</a:t>
            </a:r>
            <a:r>
              <a:rPr lang="fr-FR" dirty="0" smtClean="0"/>
              <a:t>)</a:t>
            </a:r>
            <a:endParaRPr lang="en-US" dirty="0"/>
          </a:p>
        </p:txBody>
      </p:sp>
    </p:spTree>
    <p:extLst>
      <p:ext uri="{BB962C8B-B14F-4D97-AF65-F5344CB8AC3E}">
        <p14:creationId xmlns:p14="http://schemas.microsoft.com/office/powerpoint/2010/main" val="3802027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3891</TotalTime>
  <Words>3271</Words>
  <Application>Microsoft Office PowerPoint</Application>
  <PresentationFormat>Widescreen</PresentationFormat>
  <Paragraphs>720</Paragraphs>
  <Slides>48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Calibri</vt:lpstr>
      <vt:lpstr>Calibri Light</vt:lpstr>
      <vt:lpstr>Gill Sans MT</vt:lpstr>
      <vt:lpstr>Times New Roman</vt:lpstr>
      <vt:lpstr>Office Theme</vt:lpstr>
      <vt:lpstr>Anglicismes lexicaux en français dans les domaines des sciences humaines et sociales</vt:lpstr>
      <vt:lpstr>Оbjectifs de la communication</vt:lpstr>
      <vt:lpstr>INTRODUCTION</vt:lpstr>
      <vt:lpstr>Projet « Les emprunts lexicaux anglais dans la langue française de 1945 à 2005 (aspect linguistique et socioculturel): 1170+68=1236 unités </vt:lpstr>
      <vt:lpstr>L'emprunt lexical – Humbley:1974, 52</vt:lpstr>
      <vt:lpstr>Linguistique, littérature, édition, enseignement -39 unites (13,09%)</vt:lpstr>
      <vt:lpstr>LINGUISTIQUE: exemples</vt:lpstr>
      <vt:lpstr>LITTÉRATURE, ÉDITION: exemple</vt:lpstr>
      <vt:lpstr>ENSEIGNEMENT: exemples</vt:lpstr>
      <vt:lpstr>1 unite à deux prononciations: rewriting [ʀiʀajtiŋ] / [ʀǝʀajtiŋ] </vt:lpstr>
      <vt:lpstr>11 unités à plusieurs sens:  acronyme, basique, décoder, encoder, icone, récursif, best-seller, reprint, script, suspense, tutoriel</vt:lpstr>
      <vt:lpstr>JORF/ GDT (LLEE) </vt:lpstr>
      <vt:lpstr>SOCIÉTÉ ET CULTURE (Anthropologie, Histoire, Sociologie, Société, Droit, Politique, Institutions juridiques et politiques, Culture, Religions): 91 unités</vt:lpstr>
      <vt:lpstr>Société: 42 unités</vt:lpstr>
      <vt:lpstr>Culture: 22 unites: 12 unités </vt:lpstr>
      <vt:lpstr>Politique: 20 unités</vt:lpstr>
      <vt:lpstr>SOCIÉTÉ: exemples</vt:lpstr>
      <vt:lpstr>CULTURE: exemples</vt:lpstr>
      <vt:lpstr>SOCIÉTÉ et CULTURE: exemples</vt:lpstr>
      <vt:lpstr>POLITIQUE: exemples</vt:lpstr>
      <vt:lpstr>État graphique</vt:lpstr>
      <vt:lpstr>14 unités à deux prononciations </vt:lpstr>
      <vt:lpstr>13 unités à plusieurs sens: bobo, chopper, date, establishment, freak, jet-set, lobby, maccarthysme, panel, permissif, punk, rastafari, underground</vt:lpstr>
      <vt:lpstr>JORF / GDT Société et culture </vt:lpstr>
      <vt:lpstr>PSYCHOLOGIE ET PHYLOSOPHIE 64 (21,33%) Psychologie: 48 unités </vt:lpstr>
      <vt:lpstr> Philosophie: 16 unités  </vt:lpstr>
      <vt:lpstr>PowerPoint Presentation</vt:lpstr>
      <vt:lpstr>10 formes francisées</vt:lpstr>
      <vt:lpstr>15 unités à plusieurs sens: associationnisme, bioénergie, débriefing, factuel, guidance, hypnotisme, hospitalisme, incentive, instrumentalisme, lévitation, percipient, psychodrame, systémique, test, training </vt:lpstr>
      <vt:lpstr>JORF-5 / GDT-18 unités (PP) </vt:lpstr>
      <vt:lpstr>Économie, Finances, Commerce et Publicité: 104 unites (34,90%)  Économie et finances (français): 56 unités </vt:lpstr>
      <vt:lpstr>Économie : 26 unités  </vt:lpstr>
      <vt:lpstr>Finances : 20 unités</vt:lpstr>
      <vt:lpstr>PowerPoint Presentation</vt:lpstr>
      <vt:lpstr>Un nom à double genre ratio [ʀasjo] n. m. / (rarement f.)</vt:lpstr>
      <vt:lpstr>13 formes francisées (12,5%)- niveau faible d'adaptation graphique </vt:lpstr>
      <vt:lpstr>14 unités polysémiques: broker, input,keynésien, narcodollar, output, discount, franchising, lay out, marketing, packaging, public-relations, self-service, sponsor, turn-over)</vt:lpstr>
      <vt:lpstr>JORF: 21+37=58 unités (55,77%) EFCP</vt:lpstr>
      <vt:lpstr>GDT: 17+19=36 unités (34,62%) EFCP</vt:lpstr>
      <vt:lpstr>brainstorming  [bʀɛnstɔʀmiŋ] n. m.</vt:lpstr>
      <vt:lpstr>mmpi [ɛmɛmpei] n. m. </vt:lpstr>
      <vt:lpstr>pancosmisme [pᾶkɔsmism] n. m.</vt:lpstr>
      <vt:lpstr>broker [bʀɔkœʀ] n. m.</vt:lpstr>
      <vt:lpstr>leasing [liziŋ] n. m., </vt:lpstr>
      <vt:lpstr>Conclusion</vt:lpstr>
      <vt:lpstr>DIAGRAMME du JORF</vt:lpstr>
      <vt:lpstr>Google Trends et Google Ngram Viewer (sources imprimées) </vt:lpstr>
      <vt:lpstr>Réferences bibliographiques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silence et l’autrement-dit chez les anglicismes lexicaux en français dans  les sciences humaines et sociales</dc:title>
  <dc:creator>zoran zoran</dc:creator>
  <cp:lastModifiedBy>Microsoft account</cp:lastModifiedBy>
  <cp:revision>427</cp:revision>
  <dcterms:created xsi:type="dcterms:W3CDTF">2019-06-23T05:30:15Z</dcterms:created>
  <dcterms:modified xsi:type="dcterms:W3CDTF">2021-11-13T07:42:16Z</dcterms:modified>
</cp:coreProperties>
</file>