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8" r:id="rId9"/>
    <p:sldId id="267" r:id="rId10"/>
    <p:sldId id="266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ell\Desktop\trud%20prile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% of digitalization by Business Operations 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Sheet1!$L$30:$L$34</c:f>
              <c:strCache>
                <c:ptCount val="5"/>
                <c:pt idx="0">
                  <c:v>Management </c:v>
                </c:pt>
                <c:pt idx="1">
                  <c:v>Finance </c:v>
                </c:pt>
                <c:pt idx="2">
                  <c:v>Products </c:v>
                </c:pt>
                <c:pt idx="3">
                  <c:v>Marketing </c:v>
                </c:pt>
                <c:pt idx="4">
                  <c:v>Average</c:v>
                </c:pt>
              </c:strCache>
            </c:strRef>
          </c:cat>
          <c:val>
            <c:numRef>
              <c:f>Sheet1!$K$30:$K$34</c:f>
              <c:numCache>
                <c:formatCode>0.00%</c:formatCode>
                <c:ptCount val="5"/>
                <c:pt idx="0">
                  <c:v>0.49467836257309938</c:v>
                </c:pt>
                <c:pt idx="1">
                  <c:v>0.67446393762183232</c:v>
                </c:pt>
                <c:pt idx="2">
                  <c:v>0.1453216374269006</c:v>
                </c:pt>
                <c:pt idx="3">
                  <c:v>0.61978557504873288</c:v>
                </c:pt>
                <c:pt idx="4">
                  <c:v>0.4835623781676413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906688"/>
        <c:axId val="101999744"/>
      </c:barChart>
      <c:catAx>
        <c:axId val="101906688"/>
        <c:scaling>
          <c:orientation val="minMax"/>
        </c:scaling>
        <c:delete val="0"/>
        <c:axPos val="b"/>
        <c:majorTickMark val="out"/>
        <c:minorTickMark val="none"/>
        <c:tickLblPos val="nextTo"/>
        <c:crossAx val="101999744"/>
        <c:crosses val="autoZero"/>
        <c:auto val="1"/>
        <c:lblAlgn val="ctr"/>
        <c:lblOffset val="100"/>
        <c:noMultiLvlLbl val="0"/>
      </c:catAx>
      <c:valAx>
        <c:axId val="101999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1906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Digitalization of SME's  by Business Operations in %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Products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poly"/>
            <c:order val="2"/>
            <c:dispRSqr val="0"/>
            <c:dispEq val="0"/>
          </c:trendline>
          <c:cat>
            <c:strRef>
              <c:f>Sheet1!$L$30:$L$34</c:f>
              <c:strCache>
                <c:ptCount val="5"/>
                <c:pt idx="0">
                  <c:v>Management </c:v>
                </c:pt>
                <c:pt idx="1">
                  <c:v>Finance </c:v>
                </c:pt>
                <c:pt idx="2">
                  <c:v>Products </c:v>
                </c:pt>
                <c:pt idx="3">
                  <c:v>Marketing </c:v>
                </c:pt>
                <c:pt idx="4">
                  <c:v>Average</c:v>
                </c:pt>
              </c:strCache>
            </c:strRef>
          </c:cat>
          <c:val>
            <c:numRef>
              <c:f>Sheet1!$J$14:$J$17</c:f>
              <c:numCache>
                <c:formatCode>0.00%</c:formatCode>
                <c:ptCount val="4"/>
                <c:pt idx="0">
                  <c:v>0.47777777777777775</c:v>
                </c:pt>
                <c:pt idx="1">
                  <c:v>0.62962962962962965</c:v>
                </c:pt>
                <c:pt idx="2">
                  <c:v>5.5555555555555559E-2</c:v>
                </c:pt>
                <c:pt idx="3">
                  <c:v>0.68518518518518512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007552"/>
        <c:axId val="62062592"/>
      </c:barChart>
      <c:catAx>
        <c:axId val="62007552"/>
        <c:scaling>
          <c:orientation val="minMax"/>
        </c:scaling>
        <c:delete val="0"/>
        <c:axPos val="b"/>
        <c:majorTickMark val="out"/>
        <c:minorTickMark val="none"/>
        <c:tickLblPos val="nextTo"/>
        <c:crossAx val="62062592"/>
        <c:crosses val="autoZero"/>
        <c:auto val="1"/>
        <c:lblAlgn val="ctr"/>
        <c:lblOffset val="100"/>
        <c:noMultiLvlLbl val="0"/>
      </c:catAx>
      <c:valAx>
        <c:axId val="6206259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6200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Digitalization of SME's  by Business Operations in %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Services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Sheet1!$L$30:$L$34</c:f>
              <c:strCache>
                <c:ptCount val="5"/>
                <c:pt idx="0">
                  <c:v>Management </c:v>
                </c:pt>
                <c:pt idx="1">
                  <c:v>Finance </c:v>
                </c:pt>
                <c:pt idx="2">
                  <c:v>Products </c:v>
                </c:pt>
                <c:pt idx="3">
                  <c:v>Marketing </c:v>
                </c:pt>
                <c:pt idx="4">
                  <c:v>Average</c:v>
                </c:pt>
              </c:strCache>
            </c:strRef>
          </c:cat>
          <c:val>
            <c:numRef>
              <c:f>Sheet1!$K$14:$K$17</c:f>
              <c:numCache>
                <c:formatCode>0.00%</c:formatCode>
                <c:ptCount val="4"/>
                <c:pt idx="0">
                  <c:v>0.51157894736842102</c:v>
                </c:pt>
                <c:pt idx="1">
                  <c:v>0.7192982456140351</c:v>
                </c:pt>
                <c:pt idx="2">
                  <c:v>0.2350877192982456</c:v>
                </c:pt>
                <c:pt idx="3">
                  <c:v>0.55438596491228065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145152"/>
        <c:axId val="116969856"/>
      </c:barChart>
      <c:catAx>
        <c:axId val="116145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16969856"/>
        <c:crosses val="autoZero"/>
        <c:auto val="1"/>
        <c:lblAlgn val="ctr"/>
        <c:lblOffset val="100"/>
        <c:noMultiLvlLbl val="0"/>
      </c:catAx>
      <c:valAx>
        <c:axId val="11696985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161451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 Digitalization of SME's  by Business Operations in %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Services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cat>
            <c:strRef>
              <c:f>Sheet1!$L$30:$L$34</c:f>
              <c:strCache>
                <c:ptCount val="5"/>
                <c:pt idx="0">
                  <c:v>Management </c:v>
                </c:pt>
                <c:pt idx="1">
                  <c:v>Finance </c:v>
                </c:pt>
                <c:pt idx="2">
                  <c:v>Products </c:v>
                </c:pt>
                <c:pt idx="3">
                  <c:v>Marketing </c:v>
                </c:pt>
                <c:pt idx="4">
                  <c:v>Average</c:v>
                </c:pt>
              </c:strCache>
            </c:strRef>
          </c:cat>
          <c:val>
            <c:numRef>
              <c:f>Sheet1!$K$14:$K$17</c:f>
              <c:numCache>
                <c:formatCode>0.00%</c:formatCode>
                <c:ptCount val="4"/>
                <c:pt idx="0">
                  <c:v>0.51157894736842102</c:v>
                </c:pt>
                <c:pt idx="1">
                  <c:v>0.7192982456140351</c:v>
                </c:pt>
                <c:pt idx="2">
                  <c:v>0.2350877192982456</c:v>
                </c:pt>
                <c:pt idx="3">
                  <c:v>0.55438596491228065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720192"/>
        <c:axId val="95721728"/>
      </c:barChart>
      <c:catAx>
        <c:axId val="95720192"/>
        <c:scaling>
          <c:orientation val="minMax"/>
        </c:scaling>
        <c:delete val="0"/>
        <c:axPos val="b"/>
        <c:majorTickMark val="out"/>
        <c:minorTickMark val="none"/>
        <c:tickLblPos val="nextTo"/>
        <c:crossAx val="95721728"/>
        <c:crosses val="autoZero"/>
        <c:auto val="1"/>
        <c:lblAlgn val="ctr"/>
        <c:lblOffset val="100"/>
        <c:noMultiLvlLbl val="0"/>
      </c:catAx>
      <c:valAx>
        <c:axId val="9572172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957201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With current SME digitalization status</c:v>
          </c:tx>
          <c:marker>
            <c:symbol val="none"/>
          </c:marker>
          <c:cat>
            <c:numRef>
              <c:f>Sheet1!$M$16:$X$16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Sheet1!$M$18:$X$18</c:f>
              <c:numCache>
                <c:formatCode>General</c:formatCode>
                <c:ptCount val="12"/>
                <c:pt idx="0">
                  <c:v>827.52845528455282</c:v>
                </c:pt>
                <c:pt idx="1">
                  <c:v>919.18699186991864</c:v>
                </c:pt>
                <c:pt idx="2">
                  <c:v>949.78861788617883</c:v>
                </c:pt>
                <c:pt idx="3">
                  <c:v>980.3739837398374</c:v>
                </c:pt>
                <c:pt idx="4">
                  <c:v>1057.8373983739837</c:v>
                </c:pt>
                <c:pt idx="5">
                  <c:v>1087.1293904683489</c:v>
                </c:pt>
                <c:pt idx="6">
                  <c:v>1117.2324909638496</c:v>
                </c:pt>
                <c:pt idx="7">
                  <c:v>1148.1691598159669</c:v>
                </c:pt>
                <c:pt idx="8">
                  <c:v>1179.9624789064242</c:v>
                </c:pt>
                <c:pt idx="9">
                  <c:v>1212.6361692646046</c:v>
                </c:pt>
                <c:pt idx="10">
                  <c:v>1246.2146087658352</c:v>
                </c:pt>
                <c:pt idx="11">
                  <c:v>1280.7228503197473</c:v>
                </c:pt>
              </c:numCache>
            </c:numRef>
          </c:val>
          <c:smooth val="0"/>
        </c:ser>
        <c:ser>
          <c:idx val="1"/>
          <c:order val="1"/>
          <c:tx>
            <c:v>With digitalized SMES</c:v>
          </c:tx>
          <c:marker>
            <c:symbol val="none"/>
          </c:marker>
          <c:cat>
            <c:numRef>
              <c:f>Sheet1!$M$16:$X$16</c:f>
              <c:numCache>
                <c:formatCode>General</c:formatCode>
                <c:ptCount val="12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</c:numCache>
            </c:numRef>
          </c:cat>
          <c:val>
            <c:numRef>
              <c:f>Sheet1!$R$24:$X$24</c:f>
              <c:numCache>
                <c:formatCode>General</c:formatCode>
                <c:ptCount val="7"/>
                <c:pt idx="0">
                  <c:v>1133.5394318208746</c:v>
                </c:pt>
                <c:pt idx="1">
                  <c:v>1164.9276471804244</c:v>
                </c:pt>
                <c:pt idx="2">
                  <c:v>1197.1850163036634</c:v>
                </c:pt>
                <c:pt idx="3">
                  <c:v>1230.3356064482007</c:v>
                </c:pt>
                <c:pt idx="4">
                  <c:v>1264.4041513048044</c:v>
                </c:pt>
                <c:pt idx="5">
                  <c:v>1299.4160694512348</c:v>
                </c:pt>
                <c:pt idx="6">
                  <c:v>1335.3974833170735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644160"/>
        <c:axId val="94769536"/>
      </c:lineChart>
      <c:catAx>
        <c:axId val="61644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769536"/>
        <c:crosses val="autoZero"/>
        <c:auto val="1"/>
        <c:lblAlgn val="ctr"/>
        <c:lblOffset val="100"/>
        <c:noMultiLvlLbl val="0"/>
      </c:catAx>
      <c:valAx>
        <c:axId val="94769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644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Lost GDP with current SME digitalization</c:v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Sheet1!$R$22:$X$22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Sheet1!$R$25:$X$25</c:f>
              <c:numCache>
                <c:formatCode>General</c:formatCode>
                <c:ptCount val="7"/>
                <c:pt idx="0">
                  <c:v>46.410041352525695</c:v>
                </c:pt>
                <c:pt idx="1">
                  <c:v>47.695156216574787</c:v>
                </c:pt>
                <c:pt idx="2">
                  <c:v>49.01585648769651</c:v>
                </c:pt>
                <c:pt idx="3">
                  <c:v>50.373127541776512</c:v>
                </c:pt>
                <c:pt idx="4">
                  <c:v>51.76798204019974</c:v>
                </c:pt>
                <c:pt idx="5">
                  <c:v>53.201460685399525</c:v>
                </c:pt>
                <c:pt idx="6">
                  <c:v>54.674632997326171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09952"/>
        <c:axId val="94771840"/>
      </c:lineChart>
      <c:catAx>
        <c:axId val="6210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4771840"/>
        <c:crosses val="autoZero"/>
        <c:auto val="1"/>
        <c:lblAlgn val="ctr"/>
        <c:lblOffset val="100"/>
        <c:noMultiLvlLbl val="0"/>
      </c:catAx>
      <c:valAx>
        <c:axId val="94771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109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Lost revenues with current SME digitalization</c:v>
          </c:tx>
          <c:marker>
            <c:symbol val="none"/>
          </c:marker>
          <c:cat>
            <c:numRef>
              <c:f>Sheet1!$R$22:$X$22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</c:numCache>
            </c:numRef>
          </c:cat>
          <c:val>
            <c:numRef>
              <c:f>Sheet1!$R$26:$X$26</c:f>
              <c:numCache>
                <c:formatCode>General</c:formatCode>
                <c:ptCount val="7"/>
                <c:pt idx="0">
                  <c:v>2.3205020676262849</c:v>
                </c:pt>
                <c:pt idx="1">
                  <c:v>2.3847578108287393</c:v>
                </c:pt>
                <c:pt idx="2">
                  <c:v>2.4507928243848256</c:v>
                </c:pt>
                <c:pt idx="3">
                  <c:v>2.5186563770888259</c:v>
                </c:pt>
                <c:pt idx="4">
                  <c:v>2.588399102009987</c:v>
                </c:pt>
                <c:pt idx="5">
                  <c:v>2.6600730342699763</c:v>
                </c:pt>
                <c:pt idx="6">
                  <c:v>2.7337316498663089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7424"/>
        <c:axId val="61849600"/>
      </c:lineChart>
      <c:catAx>
        <c:axId val="144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1849600"/>
        <c:crosses val="autoZero"/>
        <c:auto val="1"/>
        <c:lblAlgn val="ctr"/>
        <c:lblOffset val="100"/>
        <c:noMultiLvlLbl val="0"/>
      </c:catAx>
      <c:valAx>
        <c:axId val="6184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4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4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7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0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7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13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7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4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0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07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24538-4C19-4071-B083-3F1ED7F7FDA7}" type="datetimeFigureOut">
              <a:rPr lang="en-US" smtClean="0"/>
              <a:t>10/19/2019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C4E6-55CD-4E02-A91A-9752BD78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/>
              <a:t>Public finance </a:t>
            </a:r>
            <a:r>
              <a:rPr lang="en-US" sz="4000" b="1" dirty="0" smtClean="0"/>
              <a:t>support need  </a:t>
            </a:r>
            <a:r>
              <a:rPr lang="en-US" sz="4000" b="1" dirty="0"/>
              <a:t>for e-business tools</a:t>
            </a:r>
          </a:p>
          <a:p>
            <a:pPr marL="0" indent="0" algn="ctr">
              <a:buNone/>
            </a:pPr>
            <a:r>
              <a:rPr lang="en-US" sz="4000" b="1" dirty="0"/>
              <a:t>implementation within the micro enterprises</a:t>
            </a:r>
          </a:p>
          <a:p>
            <a:pPr marL="0" indent="0" algn="ctr">
              <a:buNone/>
            </a:pPr>
            <a:r>
              <a:rPr lang="en-US" sz="4000" b="1" dirty="0"/>
              <a:t>in </a:t>
            </a:r>
            <a:r>
              <a:rPr lang="en-US" sz="4000" b="1" dirty="0" err="1"/>
              <a:t>Pelagonija</a:t>
            </a:r>
            <a:r>
              <a:rPr lang="en-US" sz="4000" b="1" dirty="0"/>
              <a:t> region</a:t>
            </a:r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dirty="0" err="1" smtClean="0"/>
              <a:t>Dr</a:t>
            </a:r>
            <a:r>
              <a:rPr lang="en-US" b="1" dirty="0" smtClean="0"/>
              <a:t> </a:t>
            </a:r>
            <a:r>
              <a:rPr lang="en-US" b="1" dirty="0" err="1" smtClean="0"/>
              <a:t>Anastas</a:t>
            </a:r>
            <a:r>
              <a:rPr lang="en-US" b="1" dirty="0" smtClean="0"/>
              <a:t> </a:t>
            </a:r>
            <a:r>
              <a:rPr lang="en-US" b="1" dirty="0" err="1" smtClean="0"/>
              <a:t>Djurovski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860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457200"/>
            <a:ext cx="72866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64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GDP Projections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6066449"/>
              </p:ext>
            </p:extLst>
          </p:nvPr>
        </p:nvGraphicFramePr>
        <p:xfrm>
          <a:off x="1219200" y="2057400"/>
          <a:ext cx="67818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7471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GPD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9404814"/>
              </p:ext>
            </p:extLst>
          </p:nvPr>
        </p:nvGraphicFramePr>
        <p:xfrm>
          <a:off x="2286000" y="2057400"/>
          <a:ext cx="4572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920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revenues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824273"/>
              </p:ext>
            </p:extLst>
          </p:nvPr>
        </p:nvGraphicFramePr>
        <p:xfrm>
          <a:off x="1828800" y="19812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011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Productivity Growth potential compared with EU Average  = 529%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858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778108"/>
              </p:ext>
            </p:extLst>
          </p:nvPr>
        </p:nvGraphicFramePr>
        <p:xfrm>
          <a:off x="1752600" y="1219200"/>
          <a:ext cx="5943600" cy="3733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1015"/>
                <a:gridCol w="546591"/>
                <a:gridCol w="755581"/>
                <a:gridCol w="1699484"/>
                <a:gridCol w="485348"/>
                <a:gridCol w="755581"/>
              </a:tblGrid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Production Sector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n=36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Services sector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n= 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46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 which area do you use digitalization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 which area do you use digitalization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 Management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General Management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Finance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69.44%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Finance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86.32%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7467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Production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41.67%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Service product preparation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100.00%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Marketing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69.44%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Marketing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68.42%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3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Production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Services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86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49823"/>
              </p:ext>
            </p:extLst>
          </p:nvPr>
        </p:nvGraphicFramePr>
        <p:xfrm>
          <a:off x="152400" y="152394"/>
          <a:ext cx="8686799" cy="6477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9697"/>
                <a:gridCol w="667005"/>
                <a:gridCol w="667005"/>
                <a:gridCol w="2240621"/>
                <a:gridCol w="667005"/>
                <a:gridCol w="667005"/>
                <a:gridCol w="667005"/>
                <a:gridCol w="871456"/>
              </a:tblGrid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Which tools do you use mostly?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Which tools do you use mostly?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150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Production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Services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General Management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General Management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Average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Management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Phone apps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Phone apps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49.47%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 mail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86.11%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 mail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93.06%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Special software (company tailored)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11.11%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Special software (company tailored)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15.79%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13.45%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Platforms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13.89%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Platforms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23.16%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18.52%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Digital markets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27.78%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Digital markets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16.84%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22.31%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47.78%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51.16%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15003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Finance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Finance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Finance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Accounting software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Accounting software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67.45%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Bank correspondence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88.89%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Bank correspondence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94.44%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Money market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Money market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15.79%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7.89%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62.96%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71.93%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Production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Service product preparation 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Products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Computerized machines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13.89%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Computerized machines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29.47%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21.68%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14.53%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Automated software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2.78%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Automated software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41.05%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21.92%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Robots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Robots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5.56%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23.51%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Marketing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Marketing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Marketing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sites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77.78%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sites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63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66.32%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72.05%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61.98%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Free advertizing tools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100.00%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Free advertizing tools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71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74.74%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87.37%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Paid advertizing tools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27.78%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Paid advertizing tools 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25.26%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26.52%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  <a:tr h="2807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68.52%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55.44%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001" marR="35001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19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342574"/>
              </p:ext>
            </p:extLst>
          </p:nvPr>
        </p:nvGraphicFramePr>
        <p:xfrm>
          <a:off x="914400" y="914400"/>
          <a:ext cx="7086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4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361682"/>
              </p:ext>
            </p:extLst>
          </p:nvPr>
        </p:nvGraphicFramePr>
        <p:xfrm>
          <a:off x="1624012" y="2057400"/>
          <a:ext cx="58959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688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772756"/>
              </p:ext>
            </p:extLst>
          </p:nvPr>
        </p:nvGraphicFramePr>
        <p:xfrm>
          <a:off x="1219200" y="762000"/>
          <a:ext cx="6858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6509670"/>
              </p:ext>
            </p:extLst>
          </p:nvPr>
        </p:nvGraphicFramePr>
        <p:xfrm>
          <a:off x="1219200" y="762000"/>
          <a:ext cx="6858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876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Average digitalization in Macedonia =48.35%</a:t>
            </a:r>
          </a:p>
          <a:p>
            <a:r>
              <a:rPr lang="en-US" dirty="0" smtClean="0"/>
              <a:t>Digitalization in the production process is only 14.53% while in EU it is above 25%.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72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95438"/>
            <a:ext cx="7419975" cy="442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473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395</Words>
  <Application>Microsoft Office PowerPoint</Application>
  <PresentationFormat>On-screen Show (4:3)</PresentationFormat>
  <Paragraphs>259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GDP Projections </vt:lpstr>
      <vt:lpstr>Lost GPD </vt:lpstr>
      <vt:lpstr>Lost revenues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</cp:revision>
  <dcterms:created xsi:type="dcterms:W3CDTF">2019-10-19T09:47:00Z</dcterms:created>
  <dcterms:modified xsi:type="dcterms:W3CDTF">2019-10-19T10:16:50Z</dcterms:modified>
</cp:coreProperties>
</file>