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63" r:id="rId4"/>
    <p:sldId id="264" r:id="rId5"/>
    <p:sldId id="265" r:id="rId6"/>
    <p:sldId id="258" r:id="rId7"/>
    <p:sldId id="266" r:id="rId8"/>
    <p:sldId id="267" r:id="rId9"/>
    <p:sldId id="268" r:id="rId10"/>
    <p:sldId id="261" r:id="rId11"/>
    <p:sldId id="262"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345" y="2404534"/>
            <a:ext cx="15361920" cy="1646302"/>
          </a:xfrm>
        </p:spPr>
        <p:txBody>
          <a:bodyPr/>
          <a:lstStyle/>
          <a:p>
            <a:pPr algn="ctr"/>
            <a:r>
              <a:rPr lang="en-US" altLang="en-US" sz="3600" dirty="0" err="1">
                <a:solidFill>
                  <a:schemeClr val="accent2">
                    <a:lumMod val="75000"/>
                  </a:schemeClr>
                </a:solidFill>
                <a:latin typeface="Times New Roman" panose="02020603050405020304" pitchFamily="18" charset="0"/>
                <a:cs typeface="Times New Roman" panose="02020603050405020304" pitchFamily="18" charset="0"/>
              </a:rPr>
              <a:t>Green Controlling and Eco-Engineering in UNESCO Protected Zones: Managing Hospitality Infrastructure at Lake Ohrid</a:t>
            </a:r>
            <a:endParaRPr lang="en-US" altLang="en-US" sz="3600" dirty="0" err="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189615" y="4283589"/>
            <a:ext cx="7766936" cy="1096899"/>
          </a:xfrm>
        </p:spPr>
        <p:txBody>
          <a:bodyPr>
            <a:noAutofit/>
          </a:bodyPr>
          <a:lstStyle/>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Prof. </a:t>
            </a:r>
            <a:r>
              <a:rPr lang="en-US" sz="2000" dirty="0" err="1">
                <a:solidFill>
                  <a:schemeClr val="tx1"/>
                </a:solidFill>
                <a:latin typeface="Times New Roman" panose="02020603050405020304" pitchFamily="18" charset="0"/>
                <a:cs typeface="Times New Roman" panose="02020603050405020304" pitchFamily="18" charset="0"/>
              </a:rPr>
              <a:t>Desa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Kosarkoska</a:t>
            </a:r>
            <a:r>
              <a:rPr lang="en-US" sz="2000" dirty="0">
                <a:solidFill>
                  <a:schemeClr val="tx1"/>
                </a:solidFill>
                <a:latin typeface="Times New Roman" panose="02020603050405020304" pitchFamily="18" charset="0"/>
                <a:cs typeface="Times New Roman" panose="02020603050405020304" pitchFamily="18" charset="0"/>
              </a:rPr>
              <a:t> Ph.D.,</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University Professor of Accounting and Controlling </a:t>
            </a:r>
            <a:endParaRPr lang="en-US" sz="2000" dirty="0">
              <a:solidFill>
                <a:schemeClr val="tx1"/>
              </a:solidFill>
              <a:latin typeface="Times New Roman" panose="02020603050405020304" pitchFamily="18" charset="0"/>
              <a:cs typeface="Times New Roman" panose="02020603050405020304" pitchFamily="18" charset="0"/>
            </a:endParaRPr>
          </a:p>
          <a:p>
            <a:r>
              <a:rPr lang="en-US" altLang="en-US" sz="2000" dirty="0">
                <a:solidFill>
                  <a:schemeClr val="tx1"/>
                </a:solidFill>
                <a:latin typeface="Times New Roman" panose="02020603050405020304" pitchFamily="18" charset="0"/>
                <a:cs typeface="Times New Roman" panose="02020603050405020304" pitchFamily="18" charset="0"/>
              </a:rPr>
              <a:t>Faculty of Tourism and Hospitality Ohrid, UKLO Bitola</a:t>
            </a:r>
            <a:endParaRPr lang="en-US" alt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desa.kosarkoska@uklo.edu.mk</a:t>
            </a:r>
            <a:endParaRPr lang="en-US" sz="2000" dirty="0">
              <a:latin typeface="Times New Roman" panose="02020603050405020304" pitchFamily="18" charset="0"/>
              <a:cs typeface="Times New Roman" panose="02020603050405020304" pitchFamily="18" charset="0"/>
            </a:endParaRPr>
          </a:p>
        </p:txBody>
      </p:sp>
      <p:sp>
        <p:nvSpPr>
          <p:cNvPr id="4" name="Text Box 3"/>
          <p:cNvSpPr txBox="1"/>
          <p:nvPr/>
        </p:nvSpPr>
        <p:spPr>
          <a:xfrm>
            <a:off x="3518535" y="4175125"/>
            <a:ext cx="4064000" cy="368300"/>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289155"/>
            <a:ext cx="8596668" cy="4752208"/>
          </a:xfrm>
        </p:spPr>
        <p:txBody>
          <a:bodyPr>
            <a:normAutofit lnSpcReduction="20000"/>
          </a:bodyPr>
          <a:lstStyle/>
          <a:p>
            <a:pPr marL="0" indent="0" algn="ctr">
              <a:buNone/>
            </a:pPr>
            <a:r>
              <a:rPr lang="en-US" altLang="en-US" sz="3200" i="1" dirty="0">
                <a:latin typeface="Times New Roman" panose="02020603050405020304" pitchFamily="18" charset="0"/>
                <a:cs typeface="Times New Roman" panose="02020603050405020304" pitchFamily="18" charset="0"/>
              </a:rPr>
              <a:t>As someone researching Controlling, coming to Germany is coming to the birthplace of modern managerial navigation. My goal for the Creative Bureaucracy Festival 2026 is to present a comparative perspective on how German Controlling methodologies are being adapted and implemented in Southeast European emerging markets such as North Macedonia, using my research at UKLO.</a:t>
            </a:r>
            <a:endParaRPr lang="en-US" altLang="en-US" sz="3200" i="1" dirty="0">
              <a:latin typeface="Times New Roman" panose="02020603050405020304" pitchFamily="18" charset="0"/>
              <a:cs typeface="Times New Roman" panose="02020603050405020304" pitchFamily="18" charset="0"/>
            </a:endParaRPr>
          </a:p>
          <a:p>
            <a:pPr marL="0" indent="0" algn="r">
              <a:buNone/>
            </a:pPr>
            <a:r>
              <a:rPr lang="en-US" sz="3200" dirty="0" err="1" smtClean="0">
                <a:latin typeface="Times New Roman" panose="02020603050405020304" pitchFamily="18" charset="0"/>
                <a:cs typeface="Times New Roman" panose="02020603050405020304" pitchFamily="18" charset="0"/>
              </a:rPr>
              <a:t>Prof. Desa</a:t>
            </a:r>
            <a:endParaRPr lang="en-US" sz="32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North Macedonia map</a:t>
            </a:r>
            <a:endParaRPr lang="en-US"/>
          </a:p>
        </p:txBody>
      </p:sp>
      <p:sp>
        <p:nvSpPr>
          <p:cNvPr id="3" name="Content Placeholder 2"/>
          <p:cNvSpPr>
            <a:spLocks noGrp="1"/>
          </p:cNvSpPr>
          <p:nvPr>
            <p:ph idx="1"/>
          </p:nvPr>
        </p:nvSpPr>
        <p:spPr/>
        <p:txBody>
          <a:bodyPr/>
          <a:p>
            <a:endParaRPr lang="en-US"/>
          </a:p>
          <a:p>
            <a:r>
              <a:rPr lang="en-US" altLang="en-US"/>
              <a:t>https://www.google.com/search?q=karta+makedonija&amp;rlz=1C1GCEA_enMK1178MK1178&amp;oq=karta+makedonija&amp;gs_lcrp=EgZjaHJvbWUqCggAEAAY4wIYgAQyCggAEAAY4wIYgAQyBwgBEC4YgAQyCAgCEAAYFhgeMggIAxAAGBYYHjIICAQQABgWGB4yCggFEAAYChgWGB4yCAgGEAAYFhgeMggIBxAAGBYYHjIICAgQABgWGB4yCggJEAAYChgWGB7SAQg5OTgyajBqN6gCALACAA&amp;sourceid=chrome&amp;ie=UTF-8</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77334" y="1930400"/>
            <a:ext cx="4184035" cy="4501468"/>
          </a:xfrm>
        </p:spPr>
        <p:txBody>
          <a:bodyPr>
            <a:normAutofit fontScale="90000" lnSpcReduction="20000"/>
          </a:bodyPr>
          <a:lstStyle/>
          <a:p>
            <a:pPr algn="just"/>
            <a:r>
              <a:rPr lang="en-US" altLang="en-US" sz="3025" dirty="0">
                <a:latin typeface="Times New Roman" panose="02020603050405020304" pitchFamily="18" charset="0"/>
                <a:cs typeface="Times New Roman" panose="02020603050405020304" pitchFamily="18" charset="0"/>
              </a:rPr>
              <a:t>Good evening, ladies and gentlemen. My name is Desa Kosarkoska from the University of Bitola in North Macedonia. I am delighted to be here at the Alte Münze. Today, we are bridging two fields that are usually separated: STEM-based Environmental Engineering and Corporate Controlling</a:t>
            </a:r>
            <a:endParaRPr lang="en-US" altLang="en-US" sz="3025" dirty="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sz="half" idx="2"/>
          </p:nvPr>
        </p:nvPicPr>
        <p:blipFill>
          <a:blip r:embed="rId1"/>
          <a:stretch>
            <a:fillRect/>
          </a:stretch>
        </p:blipFill>
        <p:spPr>
          <a:xfrm>
            <a:off x="4975668" y="2479040"/>
            <a:ext cx="4835812" cy="30138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91590" y="609600"/>
            <a:ext cx="4669780" cy="6078583"/>
          </a:xfrm>
        </p:spPr>
        <p:txBody>
          <a:bodyPr>
            <a:normAutofit fontScale="92500"/>
          </a:bodyPr>
          <a:lstStyle/>
          <a:p>
            <a:pPr algn="just"/>
            <a:r>
              <a:rPr lang="en-US" sz="2800" dirty="0">
                <a:latin typeface="Times New Roman" panose="02020603050405020304" pitchFamily="18" charset="0"/>
                <a:cs typeface="Times New Roman" panose="02020603050405020304" pitchFamily="18" charset="0"/>
              </a:rPr>
              <a:t>We face a global crisis. Tourism hubs are expanding, but they place a heavy ecological burden on fragile natural habitats. Our case study today is Lake </a:t>
            </a:r>
            <a:r>
              <a:rPr lang="en-US" sz="2800" dirty="0" err="1">
                <a:latin typeface="Times New Roman" panose="02020603050405020304" pitchFamily="18" charset="0"/>
                <a:cs typeface="Times New Roman" panose="02020603050405020304" pitchFamily="18" charset="0"/>
              </a:rPr>
              <a:t>Ohrid</a:t>
            </a:r>
            <a:r>
              <a:rPr lang="en-US" sz="2800" dirty="0">
                <a:latin typeface="Times New Roman" panose="02020603050405020304" pitchFamily="18" charset="0"/>
                <a:cs typeface="Times New Roman" panose="02020603050405020304" pitchFamily="18" charset="0"/>
              </a:rPr>
              <a:t>—a UNESCO World </a:t>
            </a:r>
            <a:r>
              <a:rPr lang="en-US" altLang="en-US" sz="2800" dirty="0">
                <a:latin typeface="Times New Roman" panose="02020603050405020304" pitchFamily="18" charset="0"/>
                <a:cs typeface="Times New Roman" panose="02020603050405020304" pitchFamily="18" charset="0"/>
              </a:rPr>
              <a:t>Heritage site.</a:t>
            </a:r>
            <a:r>
              <a:rPr lang="en-US" sz="2800" dirty="0">
                <a:latin typeface="Times New Roman" panose="02020603050405020304" pitchFamily="18" charset="0"/>
                <a:cs typeface="Times New Roman" panose="02020603050405020304" pitchFamily="18" charset="0"/>
              </a:rPr>
              <a:t> To save these ecosystems, we need advanced engineering. But to fund these technologies, we need </a:t>
            </a:r>
            <a:r>
              <a:rPr lang="en-US" altLang="en-US" sz="2800" dirty="0">
                <a:latin typeface="Times New Roman" panose="02020603050405020304" pitchFamily="18" charset="0"/>
                <a:cs typeface="Times New Roman" panose="02020603050405020304" pitchFamily="18" charset="0"/>
              </a:rPr>
              <a:t>Green Controlling.</a:t>
            </a:r>
            <a:r>
              <a:rPr lang="en-US" sz="2800" dirty="0">
                <a:latin typeface="Times New Roman" panose="02020603050405020304" pitchFamily="18" charset="0"/>
                <a:cs typeface="Times New Roman" panose="02020603050405020304" pitchFamily="18" charset="0"/>
              </a:rPr>
              <a:t> Controlling is the translator that turns engineering metrics into </a:t>
            </a:r>
            <a:r>
              <a:rPr lang="en-US" altLang="en-US" sz="2800" dirty="0">
                <a:latin typeface="Times New Roman" panose="02020603050405020304" pitchFamily="18" charset="0"/>
                <a:cs typeface="Times New Roman" panose="02020603050405020304" pitchFamily="18" charset="0"/>
              </a:rPr>
              <a:t>financial realities.</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5" name="Content Placeholder 4"/>
          <p:cNvPicPr>
            <a:picLocks noGrp="1" noChangeAspect="1"/>
          </p:cNvPicPr>
          <p:nvPr>
            <p:ph sz="half" idx="2"/>
          </p:nvPr>
        </p:nvPicPr>
        <p:blipFill>
          <a:blip r:embed="rId1"/>
          <a:stretch>
            <a:fillRect/>
          </a:stretch>
        </p:blipFill>
        <p:spPr>
          <a:xfrm>
            <a:off x="5527040" y="681355"/>
            <a:ext cx="4565650" cy="3237230"/>
          </a:xfrm>
          <a:prstGeom prst="rect">
            <a:avLst/>
          </a:prstGeom>
        </p:spPr>
      </p:pic>
      <p:pic>
        <p:nvPicPr>
          <p:cNvPr id="7" name="Picture 6"/>
          <p:cNvPicPr>
            <a:picLocks noChangeAspect="1"/>
          </p:cNvPicPr>
          <p:nvPr/>
        </p:nvPicPr>
        <p:blipFill>
          <a:blip r:embed="rId2"/>
          <a:stretch>
            <a:fillRect/>
          </a:stretch>
        </p:blipFill>
        <p:spPr>
          <a:xfrm>
            <a:off x="5527040" y="3939540"/>
            <a:ext cx="4739640" cy="2663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6190615" y="81915"/>
            <a:ext cx="3831590" cy="6631940"/>
          </a:xfrm>
        </p:spPr>
        <p:txBody>
          <a:bodyPr>
            <a:normAutofit fontScale="90000" lnSpcReduction="10000"/>
          </a:bodyPr>
          <a:lstStyle/>
          <a:p>
            <a:r>
              <a:rPr lang="en-US" alt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Managing a UNESCO protected zone requires precise data. At Lake Ohrid, seasonal tourism spikes place immense pressure on our waste management and water treatment systems. To prevent ecological degradation, municipal managers must track real-time eco-indicators. Green Controlling provides the specific financial tools required to fund, maintain, and scale these vital eco-engineering solutions</a:t>
            </a:r>
            <a:r>
              <a:rPr 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a:t>
            </a:r>
            <a:endParaRPr 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endParaRPr>
          </a:p>
          <a:p>
            <a:endParaRPr 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a:blip r:embed="rId1"/>
          <a:stretch>
            <a:fillRect/>
          </a:stretch>
        </p:blipFill>
        <p:spPr>
          <a:xfrm>
            <a:off x="-778510" y="-1270"/>
            <a:ext cx="6901815" cy="2779395"/>
          </a:xfrm>
          <a:prstGeom prst="rect">
            <a:avLst/>
          </a:prstGeom>
        </p:spPr>
      </p:pic>
      <p:pic>
        <p:nvPicPr>
          <p:cNvPr id="3" name="Picture 2"/>
          <p:cNvPicPr>
            <a:picLocks noChangeAspect="1"/>
          </p:cNvPicPr>
          <p:nvPr/>
        </p:nvPicPr>
        <p:blipFill>
          <a:blip r:embed="rId2"/>
          <a:stretch>
            <a:fillRect/>
          </a:stretch>
        </p:blipFill>
        <p:spPr>
          <a:xfrm>
            <a:off x="-855980" y="2842260"/>
            <a:ext cx="3573145" cy="3871595"/>
          </a:xfrm>
          <a:prstGeom prst="rect">
            <a:avLst/>
          </a:prstGeom>
        </p:spPr>
      </p:pic>
      <p:pic>
        <p:nvPicPr>
          <p:cNvPr id="5" name="Picture 4"/>
          <p:cNvPicPr>
            <a:picLocks noChangeAspect="1"/>
          </p:cNvPicPr>
          <p:nvPr/>
        </p:nvPicPr>
        <p:blipFill>
          <a:blip r:embed="rId3"/>
          <a:stretch>
            <a:fillRect/>
          </a:stretch>
        </p:blipFill>
        <p:spPr>
          <a:xfrm>
            <a:off x="2847067" y="2778397"/>
            <a:ext cx="2976972" cy="3402254"/>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STEM Pillar (Eco-Technologies in Modern Hotels)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2149475"/>
            <a:ext cx="11917045" cy="3891915"/>
          </a:xfrm>
        </p:spPr>
        <p:txBody>
          <a:bodyPr>
            <a:noAutofit/>
          </a:bodyPr>
          <a:lstStyle/>
          <a:p>
            <a:r>
              <a:rPr 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L</a:t>
            </a:r>
            <a:r>
              <a:rPr lang="en-US" alt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rPr>
              <a:t>et us look at the STEM side of modern hospitality infrastructure. Large hotels are no longer just service buildings. They are complex engineering networks. To comply with UNESCO standards, hotels must implement smart energy grids, automated HVAC heating and cooling systems, and advanced wastewater recycling plants.These systems generate massive amounts of raw data. They track kilowatts, water cubic meters, and carbon outputs. However, raw data alone cannot run a business. This brings us to the necessity of a managerial navigation system to make these engineering solutions sustainable in the long term.</a:t>
            </a:r>
            <a:endParaRPr lang="en-US" altLang="en-US" sz="2800" dirty="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Controlling Pillar (The Financial Bridge)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9669" y="1506582"/>
            <a:ext cx="4946467" cy="5351417"/>
          </a:xfrm>
        </p:spPr>
        <p:txBody>
          <a:bodyPr>
            <a:normAutofit lnSpcReduction="10000"/>
          </a:bodyPr>
          <a:lstStyle/>
          <a:p>
            <a:r>
              <a:rPr lang="en-US" altLang="en-US" sz="2800" dirty="0">
                <a:latin typeface="Times New Roman" panose="02020603050405020304" pitchFamily="18" charset="0"/>
                <a:cs typeface="Times New Roman" panose="02020603050405020304" pitchFamily="18" charset="0"/>
              </a:rPr>
              <a:t>This is where Controlling comes in. As many of you know, Germany is the academic birthplace of modern Controlling. In this tradition, a controller is the "economic conscience" of an enterprise. Traditional controlling looks only at profit and immediate costs. But Green Controlling introduces a new metric: the Return on Environment.</a:t>
            </a:r>
            <a:endParaRPr lang="en-US" altLang="en-US" sz="2800" dirty="0">
              <a:latin typeface="Times New Roman" panose="02020603050405020304" pitchFamily="18" charset="0"/>
              <a:cs typeface="Times New Roman" panose="02020603050405020304" pitchFamily="18" charset="0"/>
            </a:endParaRPr>
          </a:p>
          <a:p>
            <a:endParaRPr lang="en-US" dirty="0"/>
          </a:p>
        </p:txBody>
      </p:sp>
      <p:pic>
        <p:nvPicPr>
          <p:cNvPr id="7" name="Content Placeholder 6"/>
          <p:cNvPicPr>
            <a:picLocks noGrp="1" noChangeAspect="1"/>
          </p:cNvPicPr>
          <p:nvPr>
            <p:ph sz="half" idx="2"/>
          </p:nvPr>
        </p:nvPicPr>
        <p:blipFill>
          <a:blip r:embed="rId1"/>
          <a:stretch>
            <a:fillRect/>
          </a:stretch>
        </p:blipFill>
        <p:spPr>
          <a:xfrm>
            <a:off x="5824401" y="3614057"/>
            <a:ext cx="3086645" cy="3021874"/>
          </a:xfrm>
          <a:prstGeom prst="rect">
            <a:avLst/>
          </a:prstGeom>
        </p:spPr>
      </p:pic>
      <p:pic>
        <p:nvPicPr>
          <p:cNvPr id="8" name="Picture 7"/>
          <p:cNvPicPr>
            <a:picLocks noChangeAspect="1"/>
          </p:cNvPicPr>
          <p:nvPr/>
        </p:nvPicPr>
        <p:blipFill>
          <a:blip r:embed="rId2"/>
          <a:stretch>
            <a:fillRect/>
          </a:stretch>
        </p:blipFill>
        <p:spPr>
          <a:xfrm>
            <a:off x="5824008" y="1329282"/>
            <a:ext cx="5127927" cy="2019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1"/>
          <a:stretch>
            <a:fillRect/>
          </a:stretch>
        </p:blipFill>
        <p:spPr>
          <a:xfrm>
            <a:off x="1018903" y="4329952"/>
            <a:ext cx="3857897" cy="2528048"/>
          </a:xfrm>
          <a:prstGeom prst="rect">
            <a:avLst/>
          </a:prstGeom>
        </p:spPr>
      </p:pic>
      <p:sp>
        <p:nvSpPr>
          <p:cNvPr id="4" name="Content Placeholder 3"/>
          <p:cNvSpPr>
            <a:spLocks noGrp="1"/>
          </p:cNvSpPr>
          <p:nvPr>
            <p:ph sz="half" idx="2"/>
          </p:nvPr>
        </p:nvSpPr>
        <p:spPr>
          <a:xfrm>
            <a:off x="4876800" y="953135"/>
            <a:ext cx="5878195" cy="5778500"/>
          </a:xfrm>
        </p:spPr>
        <p:txBody>
          <a:bodyPr/>
          <a:lstStyle/>
          <a:p>
            <a:r>
              <a:rPr lang="en-US" altLang="en-US" sz="2800" dirty="0">
                <a:solidFill>
                  <a:schemeClr val="accent6">
                    <a:lumMod val="50000"/>
                  </a:schemeClr>
                </a:solidFill>
                <a:latin typeface="Times New Roman" panose="02020603050405020304" pitchFamily="18" charset="0"/>
                <a:cs typeface="Times New Roman" panose="02020603050405020304" pitchFamily="18" charset="0"/>
              </a:rPr>
              <a:t>Green Controlling takes the raw data from environmental engineers and calculates long-term cost reductions. It shows management that investing in a high-cost wastewater system today prevents heavy state penalties and reduces resource consumption tomorrow. It bridges the gap between environmental science and corporate survival.</a:t>
            </a:r>
            <a:endParaRPr lang="en-US" alt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018903" y="1149713"/>
            <a:ext cx="3857897" cy="28457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Case Study &amp; Empirical Findings from Lake </a:t>
            </a:r>
            <a:r>
              <a:rPr lang="en-US" dirty="0" err="1">
                <a:latin typeface="Times New Roman" panose="02020603050405020304" pitchFamily="18" charset="0"/>
                <a:cs typeface="Times New Roman" panose="02020603050405020304" pitchFamily="18" charset="0"/>
              </a:rPr>
              <a:t>Ohrid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77334" y="2020389"/>
            <a:ext cx="4184035" cy="4020972"/>
          </a:xfrm>
        </p:spPr>
        <p:txBody>
          <a:bodyPr>
            <a:normAutofit/>
          </a:bodyPr>
          <a:lstStyle/>
          <a:p>
            <a:r>
              <a:rPr lang="en-US" sz="3000" dirty="0">
                <a:latin typeface="Times New Roman" panose="02020603050405020304" pitchFamily="18" charset="0"/>
                <a:cs typeface="Times New Roman" panose="02020603050405020304" pitchFamily="18" charset="0"/>
                <a:sym typeface="+mn-ea"/>
              </a:rPr>
              <a:t>In my current research, I analyzed empirical data from hotel operators around the Macedonian side of Lake </a:t>
            </a:r>
            <a:r>
              <a:rPr lang="en-US" sz="3000" dirty="0" err="1">
                <a:latin typeface="Times New Roman" panose="02020603050405020304" pitchFamily="18" charset="0"/>
                <a:cs typeface="Times New Roman" panose="02020603050405020304" pitchFamily="18" charset="0"/>
                <a:sym typeface="+mn-ea"/>
              </a:rPr>
              <a:t>Ohrid</a:t>
            </a:r>
            <a:r>
              <a:rPr lang="en-US" sz="3000" dirty="0">
                <a:latin typeface="Times New Roman" panose="02020603050405020304" pitchFamily="18" charset="0"/>
                <a:cs typeface="Times New Roman" panose="02020603050405020304" pitchFamily="18" charset="0"/>
                <a:sym typeface="+mn-ea"/>
              </a:rPr>
              <a:t>. The data shows a clear trend.</a:t>
            </a:r>
            <a:endParaRPr lang="en-US" sz="3000" dirty="0">
              <a:latin typeface="Times New Roman" panose="02020603050405020304" pitchFamily="18"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5089970" y="2020389"/>
            <a:ext cx="6893024" cy="4728754"/>
          </a:xfrm>
        </p:spPr>
        <p:txBody>
          <a:bodyPr>
            <a:normAutofit lnSpcReduction="20000"/>
          </a:bodyPr>
          <a:lstStyle/>
          <a:p>
            <a:pPr algn="just"/>
            <a:r>
              <a:rPr lang="en-US" altLang="en-US" sz="2800" dirty="0">
                <a:latin typeface="Times New Roman" panose="02020603050405020304" pitchFamily="18" charset="0"/>
                <a:cs typeface="Times New Roman" panose="02020603050405020304" pitchFamily="18" charset="0"/>
              </a:rPr>
              <a:t>Transitional economies face a high barrier due to the initial capital required for green engineering. Hotels using basic accounting view eco-technologies purely as an expensive burden. Conversely, hotels that implement structured international controlling frameworks—such as the Uniform System of Accounts for the Lodging Industry—successfully manage their seasonal volatility. They map out resource savings against peak summer demands and prove that green tech actively stabilizes their cash flow.</a:t>
            </a:r>
            <a:endParaRPr lang="en-US" altLang="en-US" sz="2800" dirty="0">
              <a:latin typeface="Times New Roman" panose="02020603050405020304" pitchFamily="18" charset="0"/>
              <a:cs typeface="Times New Roman" panose="02020603050405020304" pitchFamily="18" charset="0"/>
            </a:endParaRPr>
          </a:p>
          <a:p>
            <a:endParaRPr lang="en-US" dirty="0"/>
          </a:p>
        </p:txBody>
      </p:sp>
      <p:sp>
        <p:nvSpPr>
          <p:cNvPr id="5" name="Text Box 4"/>
          <p:cNvSpPr txBox="1"/>
          <p:nvPr/>
        </p:nvSpPr>
        <p:spPr>
          <a:xfrm>
            <a:off x="560070" y="7169785"/>
            <a:ext cx="4064000" cy="368300"/>
          </a:xfrm>
          <a:prstGeom prst="rect">
            <a:avLst/>
          </a:prstGeom>
          <a:noFill/>
        </p:spPr>
        <p:txBody>
          <a:bodyPr wrap="square" rtlCol="0">
            <a:spAutoFit/>
          </a:bodyPr>
          <a:p>
            <a:endParaRPr lang="en-US"/>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Conclusion &amp; The Future of Interdisciplinary Research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9875" y="2230755"/>
            <a:ext cx="9801860" cy="4230370"/>
          </a:xfrm>
        </p:spPr>
        <p:txBody>
          <a:bodyPr>
            <a:normAutofit lnSpcReduction="20000"/>
          </a:bodyPr>
          <a:lstStyle/>
          <a:p>
            <a:r>
              <a:rPr lang="en-US" sz="2800" dirty="0">
                <a:solidFill>
                  <a:schemeClr val="accent2">
                    <a:lumMod val="50000"/>
                  </a:schemeClr>
                </a:solidFill>
                <a:latin typeface="Times New Roman" panose="02020603050405020304" pitchFamily="18" charset="0"/>
                <a:cs typeface="Times New Roman" panose="02020603050405020304" pitchFamily="18" charset="0"/>
              </a:rPr>
              <a:t>In conclusion, the survival of our ecosystems relies on a strong partnership between STEM and Business. Engineers build the solutions, but controllers secure the funding and justify the strategy. By applying rigorous German-style controlling frameworks to fragile zones like Lake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Ohrid</a:t>
            </a:r>
            <a:r>
              <a:rPr lang="en-US" sz="2800" dirty="0">
                <a:solidFill>
                  <a:schemeClr val="accent2">
                    <a:lumMod val="50000"/>
                  </a:schemeClr>
                </a:solidFill>
                <a:latin typeface="Times New Roman" panose="02020603050405020304" pitchFamily="18" charset="0"/>
                <a:cs typeface="Times New Roman" panose="02020603050405020304" pitchFamily="18" charset="0"/>
              </a:rPr>
              <a:t>, we ensure that sustainability is both ecological and financial</a:t>
            </a: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800"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a:p>
            <a:r>
              <a:rPr lang="en-US" sz="2800" dirty="0">
                <a:solidFill>
                  <a:schemeClr val="accent2">
                    <a:lumMod val="50000"/>
                  </a:schemeClr>
                </a:solidFill>
                <a:latin typeface="Times New Roman" panose="02020603050405020304" pitchFamily="18" charset="0"/>
                <a:cs typeface="Times New Roman" panose="02020603050405020304" pitchFamily="18" charset="0"/>
              </a:rPr>
              <a:t>Thank you very much for your time and your attention. I am now open to your questions.</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a:p>
            <a:r>
              <a:rPr lang="en-US" altLang="en-US" sz="2800" dirty="0">
                <a:solidFill>
                  <a:schemeClr val="accent2">
                    <a:lumMod val="50000"/>
                  </a:schemeClr>
                </a:solidFill>
                <a:latin typeface="Times New Roman" panose="02020603050405020304" pitchFamily="18" charset="0"/>
                <a:cs typeface="Times New Roman" panose="02020603050405020304" pitchFamily="18" charset="0"/>
              </a:rPr>
              <a:t>desa.kosarkoska@uklo.edu.mk</a:t>
            </a:r>
            <a:endParaRPr lang="en-US" altLang="en-US" sz="2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4627</Words>
  <Application>WPS Presentation</Application>
  <PresentationFormat>Widescreen</PresentationFormat>
  <Paragraphs>50</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SimSun</vt:lpstr>
      <vt:lpstr>Wingdings</vt:lpstr>
      <vt:lpstr>Wingdings 3</vt:lpstr>
      <vt:lpstr>Arial</vt:lpstr>
      <vt:lpstr>Times New Roman</vt:lpstr>
      <vt:lpstr>Trebuchet MS</vt:lpstr>
      <vt:lpstr>Microsoft YaHei</vt:lpstr>
      <vt:lpstr>Arial Unicode MS</vt:lpstr>
      <vt:lpstr>Calibri</vt:lpstr>
      <vt:lpstr>Facet</vt:lpstr>
      <vt:lpstr> Value-Based and Cost-Based Controlling and Their Impact on Hotel Performance and Sustainability: An Empirical Study from North Macedonia</vt:lpstr>
      <vt:lpstr>PowerPoint 演示文稿</vt:lpstr>
      <vt:lpstr>PowerPoint 演示文稿</vt:lpstr>
      <vt:lpstr>PowerPoint 演示文稿</vt:lpstr>
      <vt:lpstr>The STEM Pillar (Eco-Technologies in Modern Hotels)</vt:lpstr>
      <vt:lpstr>The Controlling Pillar (The Financial Bridge)</vt:lpstr>
      <vt:lpstr>PowerPoint 演示文稿</vt:lpstr>
      <vt:lpstr>Case Study &amp; Empirical Findings from Lake Ohrid</vt:lpstr>
      <vt:lpstr>Conclusion &amp; The Future of Interdisciplinary Research</vt:lpstr>
      <vt:lpstr>PowerPoint 演示文稿</vt:lpstr>
      <vt:lpstr>North Macedonia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Controlling and Eco-Engineering in UNESCO Protected Zones: Managing Hospitality Infrastructure at Lake Ohrid</dc:title>
  <dc:creator>pc</dc:creator>
  <cp:lastModifiedBy>Desa Kosarkoska</cp:lastModifiedBy>
  <cp:revision>52</cp:revision>
  <dcterms:created xsi:type="dcterms:W3CDTF">2026-05-27T13:30:00Z</dcterms:created>
  <dcterms:modified xsi:type="dcterms:W3CDTF">2026-06-23T23:36:44Z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B9C31C2EFBD746B58F33FC42C46B833E_12</vt:lpwstr>
  </property>
  <property fmtid="{D5CDD505-2E9C-101B-9397-08002B2CF9AE}" pid="3" name="KSOProductBuildVer">
    <vt:lpwstr>1033-12.1.0.26880</vt:lpwstr>
  </property>
</Properties>
</file>