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4" r:id="rId1"/>
  </p:sldMasterIdLst>
  <p:sldIdLst>
    <p:sldId id="256" r:id="rId2"/>
    <p:sldId id="257" r:id="rId3"/>
    <p:sldId id="259" r:id="rId4"/>
    <p:sldId id="260" r:id="rId5"/>
    <p:sldId id="261" r:id="rId6"/>
    <p:sldId id="262" r:id="rId7"/>
    <p:sldId id="278" r:id="rId8"/>
    <p:sldId id="279"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9144000" cy="6858000" type="screen4x3"/>
  <p:notesSz cx="6858000" cy="9144000"/>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60"/>
  </p:normalViewPr>
  <p:slideViewPr>
    <p:cSldViewPr>
      <p:cViewPr>
        <p:scale>
          <a:sx n="90" d="100"/>
          <a:sy n="90" d="100"/>
        </p:scale>
        <p:origin x="-594" y="2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40ACE65-4285-4E1D-8DB0-55022D16D554}" type="datetimeFigureOut">
              <a:rPr lang="mk-MK" smtClean="0"/>
              <a:t>19.09.2013</a:t>
            </a:fld>
            <a:endParaRPr lang="mk-MK"/>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mk-MK"/>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F3267F2-9613-4614-866F-1504E30B36F7}" type="slidenum">
              <a:rPr lang="mk-MK" smtClean="0"/>
              <a:t>‹#›</a:t>
            </a:fld>
            <a:endParaRPr lang="mk-M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40ACE65-4285-4E1D-8DB0-55022D16D554}" type="datetimeFigureOut">
              <a:rPr lang="mk-MK" smtClean="0"/>
              <a:t>19.09.2013</a:t>
            </a:fld>
            <a:endParaRPr lang="mk-MK"/>
          </a:p>
        </p:txBody>
      </p:sp>
      <p:sp>
        <p:nvSpPr>
          <p:cNvPr id="5" name="Footer Placeholder 4"/>
          <p:cNvSpPr>
            <a:spLocks noGrp="1"/>
          </p:cNvSpPr>
          <p:nvPr>
            <p:ph type="ftr" sz="quarter" idx="11"/>
          </p:nvPr>
        </p:nvSpPr>
        <p:spPr/>
        <p:txBody>
          <a:bodyPr/>
          <a:lstStyle>
            <a:extLst/>
          </a:lstStyle>
          <a:p>
            <a:endParaRPr lang="mk-MK"/>
          </a:p>
        </p:txBody>
      </p:sp>
      <p:sp>
        <p:nvSpPr>
          <p:cNvPr id="6" name="Slide Number Placeholder 5"/>
          <p:cNvSpPr>
            <a:spLocks noGrp="1"/>
          </p:cNvSpPr>
          <p:nvPr>
            <p:ph type="sldNum" sz="quarter" idx="12"/>
          </p:nvPr>
        </p:nvSpPr>
        <p:spPr/>
        <p:txBody>
          <a:bodyPr/>
          <a:lstStyle>
            <a:extLst/>
          </a:lstStyle>
          <a:p>
            <a:fld id="{3F3267F2-9613-4614-866F-1504E30B36F7}" type="slidenum">
              <a:rPr lang="mk-MK" smtClean="0"/>
              <a:t>‹#›</a:t>
            </a:fld>
            <a:endParaRPr lang="mk-M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40ACE65-4285-4E1D-8DB0-55022D16D554}" type="datetimeFigureOut">
              <a:rPr lang="mk-MK" smtClean="0"/>
              <a:t>19.09.2013</a:t>
            </a:fld>
            <a:endParaRPr lang="mk-MK"/>
          </a:p>
        </p:txBody>
      </p:sp>
      <p:sp>
        <p:nvSpPr>
          <p:cNvPr id="5" name="Footer Placeholder 4"/>
          <p:cNvSpPr>
            <a:spLocks noGrp="1"/>
          </p:cNvSpPr>
          <p:nvPr>
            <p:ph type="ftr" sz="quarter" idx="11"/>
          </p:nvPr>
        </p:nvSpPr>
        <p:spPr/>
        <p:txBody>
          <a:bodyPr/>
          <a:lstStyle>
            <a:extLst/>
          </a:lstStyle>
          <a:p>
            <a:endParaRPr lang="mk-MK"/>
          </a:p>
        </p:txBody>
      </p:sp>
      <p:sp>
        <p:nvSpPr>
          <p:cNvPr id="6" name="Slide Number Placeholder 5"/>
          <p:cNvSpPr>
            <a:spLocks noGrp="1"/>
          </p:cNvSpPr>
          <p:nvPr>
            <p:ph type="sldNum" sz="quarter" idx="12"/>
          </p:nvPr>
        </p:nvSpPr>
        <p:spPr/>
        <p:txBody>
          <a:bodyPr/>
          <a:lstStyle>
            <a:extLst/>
          </a:lstStyle>
          <a:p>
            <a:fld id="{3F3267F2-9613-4614-866F-1504E30B36F7}" type="slidenum">
              <a:rPr lang="mk-MK" smtClean="0"/>
              <a:t>‹#›</a:t>
            </a:fld>
            <a:endParaRPr lang="mk-M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40ACE65-4285-4E1D-8DB0-55022D16D554}" type="datetimeFigureOut">
              <a:rPr lang="mk-MK" smtClean="0"/>
              <a:t>19.09.2013</a:t>
            </a:fld>
            <a:endParaRPr lang="mk-MK"/>
          </a:p>
        </p:txBody>
      </p:sp>
      <p:sp>
        <p:nvSpPr>
          <p:cNvPr id="5" name="Footer Placeholder 4"/>
          <p:cNvSpPr>
            <a:spLocks noGrp="1"/>
          </p:cNvSpPr>
          <p:nvPr>
            <p:ph type="ftr" sz="quarter" idx="11"/>
          </p:nvPr>
        </p:nvSpPr>
        <p:spPr/>
        <p:txBody>
          <a:bodyPr/>
          <a:lstStyle>
            <a:extLst/>
          </a:lstStyle>
          <a:p>
            <a:endParaRPr lang="mk-MK"/>
          </a:p>
        </p:txBody>
      </p:sp>
      <p:sp>
        <p:nvSpPr>
          <p:cNvPr id="6" name="Slide Number Placeholder 5"/>
          <p:cNvSpPr>
            <a:spLocks noGrp="1"/>
          </p:cNvSpPr>
          <p:nvPr>
            <p:ph type="sldNum" sz="quarter" idx="12"/>
          </p:nvPr>
        </p:nvSpPr>
        <p:spPr/>
        <p:txBody>
          <a:bodyPr/>
          <a:lstStyle>
            <a:extLst/>
          </a:lstStyle>
          <a:p>
            <a:fld id="{3F3267F2-9613-4614-866F-1504E30B36F7}" type="slidenum">
              <a:rPr lang="mk-MK" smtClean="0"/>
              <a:t>‹#›</a:t>
            </a:fld>
            <a:endParaRPr lang="mk-MK"/>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40ACE65-4285-4E1D-8DB0-55022D16D554}" type="datetimeFigureOut">
              <a:rPr lang="mk-MK" smtClean="0"/>
              <a:t>19.09.2013</a:t>
            </a:fld>
            <a:endParaRPr lang="mk-MK"/>
          </a:p>
        </p:txBody>
      </p:sp>
      <p:sp>
        <p:nvSpPr>
          <p:cNvPr id="5" name="Footer Placeholder 4"/>
          <p:cNvSpPr>
            <a:spLocks noGrp="1"/>
          </p:cNvSpPr>
          <p:nvPr>
            <p:ph type="ftr" sz="quarter" idx="11"/>
          </p:nvPr>
        </p:nvSpPr>
        <p:spPr/>
        <p:txBody>
          <a:bodyPr/>
          <a:lstStyle>
            <a:extLst/>
          </a:lstStyle>
          <a:p>
            <a:endParaRPr lang="mk-MK"/>
          </a:p>
        </p:txBody>
      </p:sp>
      <p:sp>
        <p:nvSpPr>
          <p:cNvPr id="6" name="Slide Number Placeholder 5"/>
          <p:cNvSpPr>
            <a:spLocks noGrp="1"/>
          </p:cNvSpPr>
          <p:nvPr>
            <p:ph type="sldNum" sz="quarter" idx="12"/>
          </p:nvPr>
        </p:nvSpPr>
        <p:spPr/>
        <p:txBody>
          <a:bodyPr/>
          <a:lstStyle>
            <a:extLst/>
          </a:lstStyle>
          <a:p>
            <a:fld id="{3F3267F2-9613-4614-866F-1504E30B36F7}" type="slidenum">
              <a:rPr lang="mk-MK" smtClean="0"/>
              <a:t>‹#›</a:t>
            </a:fld>
            <a:endParaRPr lang="mk-MK"/>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40ACE65-4285-4E1D-8DB0-55022D16D554}" type="datetimeFigureOut">
              <a:rPr lang="mk-MK" smtClean="0"/>
              <a:t>19.09.2013</a:t>
            </a:fld>
            <a:endParaRPr lang="mk-MK"/>
          </a:p>
        </p:txBody>
      </p:sp>
      <p:sp>
        <p:nvSpPr>
          <p:cNvPr id="6" name="Footer Placeholder 5"/>
          <p:cNvSpPr>
            <a:spLocks noGrp="1"/>
          </p:cNvSpPr>
          <p:nvPr>
            <p:ph type="ftr" sz="quarter" idx="11"/>
          </p:nvPr>
        </p:nvSpPr>
        <p:spPr/>
        <p:txBody>
          <a:bodyPr/>
          <a:lstStyle>
            <a:extLst/>
          </a:lstStyle>
          <a:p>
            <a:endParaRPr lang="mk-MK"/>
          </a:p>
        </p:txBody>
      </p:sp>
      <p:sp>
        <p:nvSpPr>
          <p:cNvPr id="7" name="Slide Number Placeholder 6"/>
          <p:cNvSpPr>
            <a:spLocks noGrp="1"/>
          </p:cNvSpPr>
          <p:nvPr>
            <p:ph type="sldNum" sz="quarter" idx="12"/>
          </p:nvPr>
        </p:nvSpPr>
        <p:spPr/>
        <p:txBody>
          <a:bodyPr/>
          <a:lstStyle>
            <a:extLst/>
          </a:lstStyle>
          <a:p>
            <a:fld id="{3F3267F2-9613-4614-866F-1504E30B36F7}" type="slidenum">
              <a:rPr lang="mk-MK" smtClean="0"/>
              <a:t>‹#›</a:t>
            </a:fld>
            <a:endParaRPr lang="mk-MK"/>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40ACE65-4285-4E1D-8DB0-55022D16D554}" type="datetimeFigureOut">
              <a:rPr lang="mk-MK" smtClean="0"/>
              <a:t>19.09.2013</a:t>
            </a:fld>
            <a:endParaRPr lang="mk-MK"/>
          </a:p>
        </p:txBody>
      </p:sp>
      <p:sp>
        <p:nvSpPr>
          <p:cNvPr id="8" name="Footer Placeholder 7"/>
          <p:cNvSpPr>
            <a:spLocks noGrp="1"/>
          </p:cNvSpPr>
          <p:nvPr>
            <p:ph type="ftr" sz="quarter" idx="11"/>
          </p:nvPr>
        </p:nvSpPr>
        <p:spPr/>
        <p:txBody>
          <a:bodyPr/>
          <a:lstStyle>
            <a:extLst/>
          </a:lstStyle>
          <a:p>
            <a:endParaRPr lang="mk-MK"/>
          </a:p>
        </p:txBody>
      </p:sp>
      <p:sp>
        <p:nvSpPr>
          <p:cNvPr id="9" name="Slide Number Placeholder 8"/>
          <p:cNvSpPr>
            <a:spLocks noGrp="1"/>
          </p:cNvSpPr>
          <p:nvPr>
            <p:ph type="sldNum" sz="quarter" idx="12"/>
          </p:nvPr>
        </p:nvSpPr>
        <p:spPr/>
        <p:txBody>
          <a:bodyPr/>
          <a:lstStyle>
            <a:extLst/>
          </a:lstStyle>
          <a:p>
            <a:fld id="{3F3267F2-9613-4614-866F-1504E30B36F7}" type="slidenum">
              <a:rPr lang="mk-MK" smtClean="0"/>
              <a:t>‹#›</a:t>
            </a:fld>
            <a:endParaRPr lang="mk-MK"/>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40ACE65-4285-4E1D-8DB0-55022D16D554}" type="datetimeFigureOut">
              <a:rPr lang="mk-MK" smtClean="0"/>
              <a:t>19.09.2013</a:t>
            </a:fld>
            <a:endParaRPr lang="mk-MK"/>
          </a:p>
        </p:txBody>
      </p:sp>
      <p:sp>
        <p:nvSpPr>
          <p:cNvPr id="4" name="Footer Placeholder 3"/>
          <p:cNvSpPr>
            <a:spLocks noGrp="1"/>
          </p:cNvSpPr>
          <p:nvPr>
            <p:ph type="ftr" sz="quarter" idx="11"/>
          </p:nvPr>
        </p:nvSpPr>
        <p:spPr/>
        <p:txBody>
          <a:bodyPr/>
          <a:lstStyle>
            <a:extLst/>
          </a:lstStyle>
          <a:p>
            <a:endParaRPr lang="mk-MK"/>
          </a:p>
        </p:txBody>
      </p:sp>
      <p:sp>
        <p:nvSpPr>
          <p:cNvPr id="5" name="Slide Number Placeholder 4"/>
          <p:cNvSpPr>
            <a:spLocks noGrp="1"/>
          </p:cNvSpPr>
          <p:nvPr>
            <p:ph type="sldNum" sz="quarter" idx="12"/>
          </p:nvPr>
        </p:nvSpPr>
        <p:spPr/>
        <p:txBody>
          <a:bodyPr/>
          <a:lstStyle>
            <a:extLst/>
          </a:lstStyle>
          <a:p>
            <a:fld id="{3F3267F2-9613-4614-866F-1504E30B36F7}" type="slidenum">
              <a:rPr lang="mk-MK" smtClean="0"/>
              <a:t>‹#›</a:t>
            </a:fld>
            <a:endParaRPr lang="mk-MK"/>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40ACE65-4285-4E1D-8DB0-55022D16D554}" type="datetimeFigureOut">
              <a:rPr lang="mk-MK" smtClean="0"/>
              <a:t>19.09.2013</a:t>
            </a:fld>
            <a:endParaRPr lang="mk-MK"/>
          </a:p>
        </p:txBody>
      </p:sp>
      <p:sp>
        <p:nvSpPr>
          <p:cNvPr id="3" name="Footer Placeholder 2"/>
          <p:cNvSpPr>
            <a:spLocks noGrp="1"/>
          </p:cNvSpPr>
          <p:nvPr>
            <p:ph type="ftr" sz="quarter" idx="11"/>
          </p:nvPr>
        </p:nvSpPr>
        <p:spPr/>
        <p:txBody>
          <a:bodyPr/>
          <a:lstStyle>
            <a:extLst/>
          </a:lstStyle>
          <a:p>
            <a:endParaRPr lang="mk-MK"/>
          </a:p>
        </p:txBody>
      </p:sp>
      <p:sp>
        <p:nvSpPr>
          <p:cNvPr id="4" name="Slide Number Placeholder 3"/>
          <p:cNvSpPr>
            <a:spLocks noGrp="1"/>
          </p:cNvSpPr>
          <p:nvPr>
            <p:ph type="sldNum" sz="quarter" idx="12"/>
          </p:nvPr>
        </p:nvSpPr>
        <p:spPr/>
        <p:txBody>
          <a:bodyPr/>
          <a:lstStyle>
            <a:extLst/>
          </a:lstStyle>
          <a:p>
            <a:fld id="{3F3267F2-9613-4614-866F-1504E30B36F7}" type="slidenum">
              <a:rPr lang="mk-MK" smtClean="0"/>
              <a:t>‹#›</a:t>
            </a:fld>
            <a:endParaRPr lang="mk-M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40ACE65-4285-4E1D-8DB0-55022D16D554}" type="datetimeFigureOut">
              <a:rPr lang="mk-MK" smtClean="0"/>
              <a:t>19.09.2013</a:t>
            </a:fld>
            <a:endParaRPr lang="mk-MK"/>
          </a:p>
        </p:txBody>
      </p:sp>
      <p:sp>
        <p:nvSpPr>
          <p:cNvPr id="6" name="Footer Placeholder 5"/>
          <p:cNvSpPr>
            <a:spLocks noGrp="1"/>
          </p:cNvSpPr>
          <p:nvPr>
            <p:ph type="ftr" sz="quarter" idx="11"/>
          </p:nvPr>
        </p:nvSpPr>
        <p:spPr/>
        <p:txBody>
          <a:bodyPr/>
          <a:lstStyle>
            <a:extLst/>
          </a:lstStyle>
          <a:p>
            <a:endParaRPr lang="mk-MK"/>
          </a:p>
        </p:txBody>
      </p:sp>
      <p:sp>
        <p:nvSpPr>
          <p:cNvPr id="7" name="Slide Number Placeholder 6"/>
          <p:cNvSpPr>
            <a:spLocks noGrp="1"/>
          </p:cNvSpPr>
          <p:nvPr>
            <p:ph type="sldNum" sz="quarter" idx="12"/>
          </p:nvPr>
        </p:nvSpPr>
        <p:spPr/>
        <p:txBody>
          <a:bodyPr/>
          <a:lstStyle>
            <a:extLst/>
          </a:lstStyle>
          <a:p>
            <a:fld id="{3F3267F2-9613-4614-866F-1504E30B36F7}" type="slidenum">
              <a:rPr lang="mk-MK" smtClean="0"/>
              <a:t>‹#›</a:t>
            </a:fld>
            <a:endParaRPr lang="mk-MK"/>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40ACE65-4285-4E1D-8DB0-55022D16D554}" type="datetimeFigureOut">
              <a:rPr lang="mk-MK" smtClean="0"/>
              <a:t>19.09.2013</a:t>
            </a:fld>
            <a:endParaRPr lang="mk-MK"/>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mk-MK"/>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F3267F2-9613-4614-866F-1504E30B36F7}" type="slidenum">
              <a:rPr lang="mk-MK" smtClean="0"/>
              <a:t>‹#›</a:t>
            </a:fld>
            <a:endParaRPr lang="mk-MK"/>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40ACE65-4285-4E1D-8DB0-55022D16D554}" type="datetimeFigureOut">
              <a:rPr lang="mk-MK" smtClean="0"/>
              <a:t>19.09.2013</a:t>
            </a:fld>
            <a:endParaRPr lang="mk-MK"/>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mk-MK"/>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F3267F2-9613-4614-866F-1504E30B36F7}" type="slidenum">
              <a:rPr lang="mk-MK" smtClean="0"/>
              <a:t>‹#›</a:t>
            </a:fld>
            <a:endParaRPr lang="mk-MK"/>
          </a:p>
        </p:txBody>
      </p:sp>
    </p:spTree>
  </p:cSld>
  <p:clrMap bg1="lt1" tx1="dk1" bg2="lt2" tx2="dk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2400" dirty="0" smtClean="0"/>
              <a:t>Zoran Nikolovski</a:t>
            </a:r>
            <a:br>
              <a:rPr lang="en-US" sz="2400" dirty="0" smtClean="0"/>
            </a:br>
            <a:r>
              <a:rPr lang="en-US" sz="2400" dirty="0" smtClean="0"/>
              <a:t>Université « Saint-Clément d’Ohrid » de Bitola, </a:t>
            </a:r>
            <a:br>
              <a:rPr lang="en-US" sz="2400" dirty="0" smtClean="0"/>
            </a:br>
            <a:r>
              <a:rPr lang="en-US" sz="2400" dirty="0" smtClean="0"/>
              <a:t>République de Macédoine</a:t>
            </a:r>
            <a:r>
              <a:rPr lang="mk-MK" sz="2400" dirty="0" smtClean="0"/>
              <a:t/>
            </a:r>
            <a:br>
              <a:rPr lang="mk-MK" sz="2400" dirty="0" smtClean="0"/>
            </a:br>
            <a:r>
              <a:rPr lang="en-US" sz="2400" dirty="0" smtClean="0"/>
              <a:t/>
            </a:r>
            <a:br>
              <a:rPr lang="en-US" sz="2400" dirty="0" smtClean="0"/>
            </a:br>
            <a:r>
              <a:rPr lang="en-US" sz="2400" dirty="0" smtClean="0"/>
              <a:t>zorannikolovski@yahoo.fr</a:t>
            </a:r>
            <a:endParaRPr lang="mk-MK" sz="2400" dirty="0"/>
          </a:p>
        </p:txBody>
      </p:sp>
      <p:sp>
        <p:nvSpPr>
          <p:cNvPr id="3" name="Subtitle 2"/>
          <p:cNvSpPr>
            <a:spLocks noGrp="1"/>
          </p:cNvSpPr>
          <p:nvPr>
            <p:ph type="subTitle" idx="1"/>
          </p:nvPr>
        </p:nvSpPr>
        <p:spPr/>
        <p:txBody>
          <a:bodyPr>
            <a:normAutofit fontScale="92500"/>
          </a:bodyPr>
          <a:lstStyle/>
          <a:p>
            <a:pPr algn="ctr"/>
            <a:r>
              <a:rPr lang="fr-FR" sz="3200" b="1" dirty="0"/>
              <a:t>Traduction de certains anglicismes dans le domaine de </a:t>
            </a:r>
            <a:r>
              <a:rPr lang="fr-FR" sz="3200" b="1" i="1" dirty="0"/>
              <a:t>l'armement</a:t>
            </a:r>
            <a:r>
              <a:rPr lang="fr-FR" sz="3200" b="1" dirty="0"/>
              <a:t> et de </a:t>
            </a:r>
            <a:r>
              <a:rPr lang="fr-FR" sz="3200" b="1" i="1" dirty="0"/>
              <a:t>l'armée</a:t>
            </a:r>
            <a:endParaRPr lang="mk-MK" sz="3200" dirty="0"/>
          </a:p>
          <a:p>
            <a:endParaRPr lang="mk-MK" dirty="0"/>
          </a:p>
        </p:txBody>
      </p:sp>
    </p:spTree>
    <p:extLst>
      <p:ext uri="{BB962C8B-B14F-4D97-AF65-F5344CB8AC3E}">
        <p14:creationId xmlns:p14="http://schemas.microsoft.com/office/powerpoint/2010/main" val="3581109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0"/>
            <a:r>
              <a:rPr lang="fr-FR" b="1" dirty="0"/>
              <a:t>booby-trap</a:t>
            </a:r>
            <a:r>
              <a:rPr lang="fr-FR" dirty="0"/>
              <a:t> [bubitʀap] </a:t>
            </a:r>
            <a:r>
              <a:rPr lang="fr-FR" b="1" dirty="0"/>
              <a:t>n. m.</a:t>
            </a:r>
            <a:r>
              <a:rPr lang="fr-FR" dirty="0"/>
              <a:t>, vers 1945 (DADG, MAF), 1850 en anglais (MW, DADG), littéralement « piège à benêts, cons », le composé de </a:t>
            </a:r>
            <a:r>
              <a:rPr lang="fr-FR" i="1" dirty="0"/>
              <a:t>booby</a:t>
            </a:r>
            <a:r>
              <a:rPr lang="fr-FR" dirty="0"/>
              <a:t> « individu stupide, imbécile, benêt », et </a:t>
            </a:r>
            <a:r>
              <a:rPr lang="fr-FR" i="1" dirty="0"/>
              <a:t>trap</a:t>
            </a:r>
            <a:r>
              <a:rPr lang="fr-FR" dirty="0"/>
              <a:t> « piège », Objet d’apparence inoffensive qui explose lorsqu’il est déplacé ; bombe dissimulée (DADG), </a:t>
            </a:r>
            <a:r>
              <a:rPr lang="fr-FR" i="1" dirty="0"/>
              <a:t>Le colonel F. F. I. qui pullule en cas de résistance est facilement amadoué au moyen de tractions avant transformées en </a:t>
            </a:r>
            <a:r>
              <a:rPr lang="fr-FR" dirty="0"/>
              <a:t>booby-traps (Boris Vian, </a:t>
            </a:r>
            <a:r>
              <a:rPr lang="fr-FR" i="1" dirty="0"/>
              <a:t>Chronique du Menteur engagé</a:t>
            </a:r>
            <a:r>
              <a:rPr lang="fr-FR" dirty="0"/>
              <a:t> in </a:t>
            </a:r>
            <a:r>
              <a:rPr lang="fr-FR" i="1" dirty="0"/>
              <a:t>Textes et Chansons</a:t>
            </a:r>
            <a:r>
              <a:rPr lang="fr-FR" dirty="0"/>
              <a:t>, 1948, p. 115) (DADG), Emprunt peu usité. </a:t>
            </a:r>
            <a:r>
              <a:rPr lang="fr-FR" u="sng" dirty="0"/>
              <a:t>Le </a:t>
            </a:r>
            <a:r>
              <a:rPr lang="fr-FR" i="1" u="sng" dirty="0"/>
              <a:t>Journal Officiel de la République française</a:t>
            </a:r>
            <a:r>
              <a:rPr lang="fr-FR" u="sng" dirty="0"/>
              <a:t> du 22 septembre 2000 recommande </a:t>
            </a:r>
            <a:r>
              <a:rPr lang="fr-FR" i="1" u="sng" dirty="0"/>
              <a:t>piège</a:t>
            </a:r>
            <a:r>
              <a:rPr lang="fr-FR" u="sng" dirty="0"/>
              <a:t>, n. m.</a:t>
            </a:r>
            <a:r>
              <a:rPr lang="fr-FR" dirty="0"/>
              <a:t>, (DADG, MAF). </a:t>
            </a:r>
            <a:endParaRPr lang="mk-MK" dirty="0"/>
          </a:p>
          <a:p>
            <a:endParaRPr lang="mk-MK" dirty="0"/>
          </a:p>
        </p:txBody>
      </p:sp>
      <p:sp>
        <p:nvSpPr>
          <p:cNvPr id="2" name="Title 1"/>
          <p:cNvSpPr>
            <a:spLocks noGrp="1"/>
          </p:cNvSpPr>
          <p:nvPr>
            <p:ph type="title"/>
          </p:nvPr>
        </p:nvSpPr>
        <p:spPr/>
        <p:txBody>
          <a:bodyPr/>
          <a:lstStyle/>
          <a:p>
            <a:pPr algn="ctr"/>
            <a:r>
              <a:rPr lang="fr-FR" b="1" dirty="0"/>
              <a:t>booby-trap</a:t>
            </a:r>
            <a:r>
              <a:rPr lang="fr-FR" dirty="0"/>
              <a:t> </a:t>
            </a:r>
            <a:endParaRPr lang="mk-MK" dirty="0"/>
          </a:p>
        </p:txBody>
      </p:sp>
    </p:spTree>
    <p:extLst>
      <p:ext uri="{BB962C8B-B14F-4D97-AF65-F5344CB8AC3E}">
        <p14:creationId xmlns:p14="http://schemas.microsoft.com/office/powerpoint/2010/main" val="30503671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pPr lvl="0"/>
            <a:r>
              <a:rPr lang="fr-FR" b="1" dirty="0"/>
              <a:t>briefing</a:t>
            </a:r>
            <a:r>
              <a:rPr lang="fr-FR" dirty="0"/>
              <a:t> [bʀifiŋ] </a:t>
            </a:r>
            <a:r>
              <a:rPr lang="fr-FR" b="1" dirty="0"/>
              <a:t>n. m.</a:t>
            </a:r>
            <a:r>
              <a:rPr lang="fr-FR" dirty="0"/>
              <a:t>, réduit familièrement à </a:t>
            </a:r>
            <a:r>
              <a:rPr lang="fr-FR" b="1" dirty="0"/>
              <a:t>brief</a:t>
            </a:r>
            <a:r>
              <a:rPr lang="fr-FR" dirty="0"/>
              <a:t> [bʀif], vers 1945 (PR, DADG), 1910 en anglo-américain (MW, OED, DADG), substantif verbal, de </a:t>
            </a:r>
            <a:r>
              <a:rPr lang="fr-FR" i="1" dirty="0"/>
              <a:t>to brief</a:t>
            </a:r>
            <a:r>
              <a:rPr lang="fr-FR" dirty="0"/>
              <a:t> « donner des renseignements concis (aux membres des forces armées, etc.), donner des instructions, mettre au courant », du </a:t>
            </a:r>
            <a:r>
              <a:rPr lang="fr-FR" i="1" dirty="0"/>
              <a:t>brief</a:t>
            </a:r>
            <a:r>
              <a:rPr lang="fr-FR" dirty="0"/>
              <a:t> « lettre officielle, note, abrégé, sommaire, dossier, cause », de l’ancien français </a:t>
            </a:r>
            <a:r>
              <a:rPr lang="fr-FR" i="1" dirty="0"/>
              <a:t>brief</a:t>
            </a:r>
            <a:r>
              <a:rPr lang="fr-FR" dirty="0"/>
              <a:t> « bref », et le suffixe </a:t>
            </a:r>
            <a:r>
              <a:rPr lang="fr-FR" i="1" dirty="0"/>
              <a:t>-ing</a:t>
            </a:r>
            <a:r>
              <a:rPr lang="fr-FR" dirty="0"/>
              <a:t>, 1. Réunion d'information avant une mission aérienne pour donner aux équipages les dernières instructions (PL), </a:t>
            </a:r>
            <a:r>
              <a:rPr lang="fr-FR" i="1" dirty="0"/>
              <a:t>Le 27 février 1943, c'est ma première mission. […] J'ai écouté avec passion le </a:t>
            </a:r>
            <a:r>
              <a:rPr lang="fr-FR" dirty="0"/>
              <a:t>briefing</a:t>
            </a:r>
            <a:r>
              <a:rPr lang="fr-FR" i="1" dirty="0"/>
              <a:t> et décidé que ma tâche était des plus simples</a:t>
            </a:r>
            <a:r>
              <a:rPr lang="fr-FR" dirty="0"/>
              <a:t> (Colonel RÉMY, </a:t>
            </a:r>
            <a:r>
              <a:rPr lang="fr-FR" i="1" dirty="0"/>
              <a:t>L'Opération Jéricho, </a:t>
            </a:r>
            <a:r>
              <a:rPr lang="fr-FR" dirty="0"/>
              <a:t>Genève, éd. de Crémille, 1972, p. 38) (TLF), 2. Par extension, dans le domaine des affaires et de l'administration, Réunion d'un groupe de travail pour définir les objectifs, les méthodes, etc. (PL), </a:t>
            </a:r>
            <a:r>
              <a:rPr lang="fr-FR" i="1" dirty="0"/>
              <a:t>Les communiqués, différents des </a:t>
            </a:r>
            <a:r>
              <a:rPr lang="fr-FR" dirty="0"/>
              <a:t>Briefings</a:t>
            </a:r>
            <a:r>
              <a:rPr lang="fr-FR" i="1" dirty="0"/>
              <a:t>, semblaient eux-mêmes étrangement hésitants</a:t>
            </a:r>
            <a:r>
              <a:rPr lang="fr-FR" dirty="0"/>
              <a:t> (</a:t>
            </a:r>
            <a:r>
              <a:rPr lang="fr-FR" i="1" dirty="0"/>
              <a:t>Les Temps modernes</a:t>
            </a:r>
            <a:r>
              <a:rPr lang="fr-FR" dirty="0"/>
              <a:t>, 8, 1951, 232 et n.1) (DAH), Réemprunt partiel intégré. On a proposé </a:t>
            </a:r>
            <a:r>
              <a:rPr lang="fr-FR" i="1" dirty="0"/>
              <a:t>compte-rendu</a:t>
            </a:r>
            <a:r>
              <a:rPr lang="fr-FR" dirty="0"/>
              <a:t>, n. m, </a:t>
            </a:r>
            <a:r>
              <a:rPr lang="fr-FR" i="1" dirty="0"/>
              <a:t>instructions</a:t>
            </a:r>
            <a:r>
              <a:rPr lang="fr-FR" dirty="0"/>
              <a:t>, n. f. pl., </a:t>
            </a:r>
            <a:r>
              <a:rPr lang="fr-FR" i="1" dirty="0"/>
              <a:t>rapport</a:t>
            </a:r>
            <a:r>
              <a:rPr lang="fr-FR" dirty="0"/>
              <a:t>, n. m., </a:t>
            </a:r>
            <a:r>
              <a:rPr lang="fr-FR" i="1" dirty="0"/>
              <a:t>réunion d’information</a:t>
            </a:r>
            <a:r>
              <a:rPr lang="fr-FR" dirty="0"/>
              <a:t>, n. f., </a:t>
            </a:r>
            <a:r>
              <a:rPr lang="fr-FR" i="1" dirty="0"/>
              <a:t>topo</a:t>
            </a:r>
            <a:r>
              <a:rPr lang="fr-FR" dirty="0"/>
              <a:t>, n. m. (familièrement), </a:t>
            </a:r>
            <a:r>
              <a:rPr lang="fr-FR" i="1" dirty="0"/>
              <a:t>exposé</a:t>
            </a:r>
            <a:r>
              <a:rPr lang="fr-FR" dirty="0"/>
              <a:t>, n. m., </a:t>
            </a:r>
            <a:r>
              <a:rPr lang="fr-FR" i="1" dirty="0"/>
              <a:t>séance d’orientation</a:t>
            </a:r>
            <a:r>
              <a:rPr lang="fr-FR" dirty="0"/>
              <a:t>, n. f., </a:t>
            </a:r>
            <a:r>
              <a:rPr lang="fr-FR" i="1" dirty="0"/>
              <a:t>séance d’information</a:t>
            </a:r>
            <a:r>
              <a:rPr lang="fr-FR" dirty="0"/>
              <a:t>, n. f., </a:t>
            </a:r>
            <a:r>
              <a:rPr lang="fr-FR" i="1" dirty="0"/>
              <a:t>synthèse</a:t>
            </a:r>
            <a:r>
              <a:rPr lang="fr-FR" dirty="0"/>
              <a:t>, n. f., </a:t>
            </a:r>
            <a:r>
              <a:rPr lang="fr-FR" i="1" dirty="0"/>
              <a:t>breffage</a:t>
            </a:r>
            <a:r>
              <a:rPr lang="fr-FR" dirty="0"/>
              <a:t>, n. m., </a:t>
            </a:r>
            <a:r>
              <a:rPr lang="fr-FR" i="1" u="sng" dirty="0"/>
              <a:t>réunion préparatoire</a:t>
            </a:r>
            <a:r>
              <a:rPr lang="fr-FR" u="sng" dirty="0"/>
              <a:t>, n. f., </a:t>
            </a:r>
            <a:r>
              <a:rPr lang="fr-FR" i="1" u="sng" dirty="0"/>
              <a:t>point de presse</a:t>
            </a:r>
            <a:r>
              <a:rPr lang="fr-FR" u="sng" dirty="0"/>
              <a:t>, n. m., les deux derniers recommandés par le </a:t>
            </a:r>
            <a:r>
              <a:rPr lang="fr-FR" i="1" u="sng" dirty="0"/>
              <a:t>Journal Officiel de la République française</a:t>
            </a:r>
            <a:r>
              <a:rPr lang="fr-FR" u="sng" dirty="0"/>
              <a:t> du 27 décembre 2006</a:t>
            </a:r>
            <a:r>
              <a:rPr lang="fr-FR" dirty="0"/>
              <a:t>. GDT recommande aussi </a:t>
            </a:r>
            <a:r>
              <a:rPr lang="fr-FR" i="1" dirty="0"/>
              <a:t>assemblée d'information</a:t>
            </a:r>
            <a:r>
              <a:rPr lang="fr-FR" dirty="0"/>
              <a:t>, n. f. et </a:t>
            </a:r>
            <a:r>
              <a:rPr lang="fr-FR" i="1" dirty="0"/>
              <a:t>rencontre d'information</a:t>
            </a:r>
            <a:r>
              <a:rPr lang="fr-FR" dirty="0"/>
              <a:t>, n. f. D’où </a:t>
            </a:r>
            <a:r>
              <a:rPr lang="fr-FR" b="1" dirty="0"/>
              <a:t>briefer</a:t>
            </a:r>
            <a:r>
              <a:rPr lang="fr-FR" dirty="0"/>
              <a:t> [bʀife] </a:t>
            </a:r>
            <a:r>
              <a:rPr lang="fr-FR" b="1" dirty="0"/>
              <a:t>v. tr.</a:t>
            </a:r>
            <a:r>
              <a:rPr lang="fr-FR" dirty="0"/>
              <a:t>, vers 1970 (PR, MAF), Mettre au courant par un briefing, informer collectivement (PR), </a:t>
            </a:r>
            <a:r>
              <a:rPr lang="fr-FR" i="1" dirty="0"/>
              <a:t>Il a </a:t>
            </a:r>
            <a:r>
              <a:rPr lang="fr-FR" dirty="0"/>
              <a:t>briefé</a:t>
            </a:r>
            <a:r>
              <a:rPr lang="fr-FR" i="1" dirty="0"/>
              <a:t> ses collaborateurs sur ce sujet </a:t>
            </a:r>
            <a:r>
              <a:rPr lang="fr-FR" dirty="0"/>
              <a:t>(PR) ; </a:t>
            </a:r>
            <a:r>
              <a:rPr lang="fr-FR" b="1" dirty="0"/>
              <a:t>débriefer</a:t>
            </a:r>
            <a:r>
              <a:rPr lang="fr-FR" dirty="0"/>
              <a:t> [debʀife] </a:t>
            </a:r>
            <a:r>
              <a:rPr lang="fr-FR" b="1" dirty="0"/>
              <a:t>v. tr.</a:t>
            </a:r>
            <a:r>
              <a:rPr lang="fr-FR" dirty="0"/>
              <a:t>, 1984 (PR, MAF), de l'anglais </a:t>
            </a:r>
            <a:r>
              <a:rPr lang="fr-FR" i="1" dirty="0"/>
              <a:t>to debrief</a:t>
            </a:r>
            <a:r>
              <a:rPr lang="fr-FR" dirty="0"/>
              <a:t> « faire un compte rendu », 1. Dresser le bilan critique d'une mission avec le ou les militaires qui y ont participé (PL), Débriefer</a:t>
            </a:r>
            <a:r>
              <a:rPr lang="fr-FR" i="1" dirty="0"/>
              <a:t> un pilote</a:t>
            </a:r>
            <a:r>
              <a:rPr lang="fr-FR" dirty="0"/>
              <a:t> (PL), 2. Par extension. Questionner, faire parler quelqu'un dans un but de renseignement ou d'assistance psychologique (PL), </a:t>
            </a:r>
            <a:r>
              <a:rPr lang="fr-FR" i="1" dirty="0"/>
              <a:t>Le transfuge « est </a:t>
            </a:r>
            <a:r>
              <a:rPr lang="fr-FR" dirty="0"/>
              <a:t>débriefé</a:t>
            </a:r>
            <a:r>
              <a:rPr lang="fr-FR" i="1" dirty="0"/>
              <a:t> nuit et jour par les services secrets » (Libération, 1985)</a:t>
            </a:r>
            <a:r>
              <a:rPr lang="fr-FR" dirty="0"/>
              <a:t> (PR) ; </a:t>
            </a:r>
            <a:r>
              <a:rPr lang="fr-FR" b="1" dirty="0"/>
              <a:t>débriefing</a:t>
            </a:r>
            <a:r>
              <a:rPr lang="fr-FR" dirty="0"/>
              <a:t> [debʀifiŋ], </a:t>
            </a:r>
            <a:r>
              <a:rPr lang="fr-FR" b="1" dirty="0"/>
              <a:t>n. m.</a:t>
            </a:r>
            <a:r>
              <a:rPr lang="fr-FR" dirty="0"/>
              <a:t>, 1985 (PR, MAF), de l’anglais </a:t>
            </a:r>
            <a:r>
              <a:rPr lang="fr-FR" i="1" dirty="0"/>
              <a:t>debriefing</a:t>
            </a:r>
            <a:r>
              <a:rPr lang="fr-FR" dirty="0"/>
              <a:t>, Action de débriefer ; compte rendu ; interrogatoire (PL), </a:t>
            </a:r>
            <a:r>
              <a:rPr lang="fr-FR" i="1" dirty="0"/>
              <a:t>Histoire de digérer l’accumulation d’émotions, nous faisons des </a:t>
            </a:r>
            <a:r>
              <a:rPr lang="fr-FR" dirty="0"/>
              <a:t>débriefing</a:t>
            </a:r>
            <a:r>
              <a:rPr lang="fr-FR" i="1" dirty="0"/>
              <a:t> »</a:t>
            </a:r>
            <a:r>
              <a:rPr lang="fr-FR" dirty="0"/>
              <a:t> (</a:t>
            </a:r>
            <a:r>
              <a:rPr lang="fr-FR" i="1" dirty="0"/>
              <a:t>Le Monde</a:t>
            </a:r>
            <a:r>
              <a:rPr lang="fr-FR" dirty="0"/>
              <a:t>, 2000) (PR), (PR, RDHLF, DADG, DAH, DAC, AA, GDT, GDA, PL, TLF).</a:t>
            </a:r>
            <a:endParaRPr lang="mk-MK" dirty="0"/>
          </a:p>
          <a:p>
            <a:endParaRPr lang="mk-MK" dirty="0"/>
          </a:p>
        </p:txBody>
      </p:sp>
      <p:sp>
        <p:nvSpPr>
          <p:cNvPr id="2" name="Title 1"/>
          <p:cNvSpPr>
            <a:spLocks noGrp="1"/>
          </p:cNvSpPr>
          <p:nvPr>
            <p:ph type="title"/>
          </p:nvPr>
        </p:nvSpPr>
        <p:spPr/>
        <p:txBody>
          <a:bodyPr/>
          <a:lstStyle/>
          <a:p>
            <a:r>
              <a:rPr lang="fr-FR" b="1" dirty="0"/>
              <a:t>briefing</a:t>
            </a:r>
            <a:r>
              <a:rPr lang="fr-FR" dirty="0"/>
              <a:t> [bʀifiŋ] </a:t>
            </a:r>
            <a:r>
              <a:rPr lang="fr-FR" b="1" dirty="0"/>
              <a:t>n. m.</a:t>
            </a:r>
            <a:endParaRPr lang="mk-MK" dirty="0"/>
          </a:p>
        </p:txBody>
      </p:sp>
    </p:spTree>
    <p:extLst>
      <p:ext uri="{BB962C8B-B14F-4D97-AF65-F5344CB8AC3E}">
        <p14:creationId xmlns:p14="http://schemas.microsoft.com/office/powerpoint/2010/main" val="28997305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lvl="0"/>
            <a:r>
              <a:rPr lang="fr-FR" b="1" dirty="0"/>
              <a:t>deterrent</a:t>
            </a:r>
            <a:r>
              <a:rPr lang="fr-FR" dirty="0"/>
              <a:t> [detɛʀᾶ] </a:t>
            </a:r>
            <a:r>
              <a:rPr lang="fr-FR" b="1" dirty="0"/>
              <a:t>n. m.</a:t>
            </a:r>
            <a:r>
              <a:rPr lang="fr-FR" dirty="0"/>
              <a:t>, vers 1960 (DADG, MAF), 1829 en anglo-américain, 1954 dans ce sens (MW, OED, DADG), du participe présent latin </a:t>
            </a:r>
            <a:r>
              <a:rPr lang="fr-FR" i="1" dirty="0"/>
              <a:t>deterrens</a:t>
            </a:r>
            <a:r>
              <a:rPr lang="fr-FR" dirty="0"/>
              <a:t>, de </a:t>
            </a:r>
            <a:r>
              <a:rPr lang="fr-FR" i="1" dirty="0"/>
              <a:t>deterrere</a:t>
            </a:r>
            <a:r>
              <a:rPr lang="fr-FR" dirty="0"/>
              <a:t> « détourner en effrayant » qui a donné </a:t>
            </a:r>
            <a:r>
              <a:rPr lang="fr-FR" i="1" dirty="0"/>
              <a:t>to deter</a:t>
            </a:r>
            <a:r>
              <a:rPr lang="fr-FR" dirty="0"/>
              <a:t> « dissuader, faire peur », Moyen (généralement atomique) que possède une nation d’en dissuader une autre de se livrer sur elle à une agression militaire (MAF), </a:t>
            </a:r>
            <a:r>
              <a:rPr lang="fr-FR" i="1" dirty="0"/>
              <a:t>Dans le cadre de la discussion nucléaire la question du </a:t>
            </a:r>
            <a:r>
              <a:rPr lang="fr-FR" dirty="0"/>
              <a:t>deterrent</a:t>
            </a:r>
            <a:r>
              <a:rPr lang="fr-FR" i="1" dirty="0"/>
              <a:t> européen sera fatalement évoquée</a:t>
            </a:r>
            <a:r>
              <a:rPr lang="fr-FR" dirty="0"/>
              <a:t> (</a:t>
            </a:r>
            <a:r>
              <a:rPr lang="fr-FR" i="1" dirty="0"/>
              <a:t>Le Monde</a:t>
            </a:r>
            <a:r>
              <a:rPr lang="fr-FR" dirty="0"/>
              <a:t>, 28 novembre 1962), (DADG), Emprunt snob et inutile. On rencontre parfois la forme francisée avec accent </a:t>
            </a:r>
            <a:r>
              <a:rPr lang="fr-FR" i="1" dirty="0"/>
              <a:t>déterrent</a:t>
            </a:r>
            <a:r>
              <a:rPr lang="fr-FR" dirty="0"/>
              <a:t>. Le français possède </a:t>
            </a:r>
            <a:r>
              <a:rPr lang="fr-FR" i="1" dirty="0"/>
              <a:t>moyen de dissuasion</a:t>
            </a:r>
            <a:r>
              <a:rPr lang="fr-FR" dirty="0"/>
              <a:t>, n. m., </a:t>
            </a:r>
            <a:r>
              <a:rPr lang="fr-FR" i="1" dirty="0"/>
              <a:t>force de dissuasion</a:t>
            </a:r>
            <a:r>
              <a:rPr lang="fr-FR" dirty="0"/>
              <a:t>, n. f. </a:t>
            </a:r>
            <a:r>
              <a:rPr lang="fr-FR" u="sng" dirty="0"/>
              <a:t>Le </a:t>
            </a:r>
            <a:r>
              <a:rPr lang="fr-FR" i="1" u="sng" dirty="0"/>
              <a:t>Journal Officiel de la République française</a:t>
            </a:r>
            <a:r>
              <a:rPr lang="fr-FR" u="sng" dirty="0"/>
              <a:t> du 9 novembre 1976 recommande </a:t>
            </a:r>
            <a:r>
              <a:rPr lang="fr-FR" i="1" u="sng" dirty="0"/>
              <a:t>agent de dissuasion</a:t>
            </a:r>
            <a:r>
              <a:rPr lang="fr-FR" u="sng" dirty="0"/>
              <a:t>, n. m.</a:t>
            </a:r>
            <a:r>
              <a:rPr lang="fr-FR" dirty="0"/>
              <a:t>, (DADG, MAF, AA, GDA, TLF).</a:t>
            </a:r>
            <a:endParaRPr lang="mk-MK" dirty="0"/>
          </a:p>
          <a:p>
            <a:endParaRPr lang="mk-MK" dirty="0"/>
          </a:p>
        </p:txBody>
      </p:sp>
      <p:sp>
        <p:nvSpPr>
          <p:cNvPr id="2" name="Title 1"/>
          <p:cNvSpPr>
            <a:spLocks noGrp="1"/>
          </p:cNvSpPr>
          <p:nvPr>
            <p:ph type="title"/>
          </p:nvPr>
        </p:nvSpPr>
        <p:spPr/>
        <p:txBody>
          <a:bodyPr/>
          <a:lstStyle/>
          <a:p>
            <a:r>
              <a:rPr lang="fr-FR" b="1" dirty="0"/>
              <a:t>deterrent</a:t>
            </a:r>
            <a:r>
              <a:rPr lang="fr-FR" dirty="0"/>
              <a:t> [detɛʀᾶ] </a:t>
            </a:r>
            <a:r>
              <a:rPr lang="fr-FR" b="1" dirty="0"/>
              <a:t>n. m.</a:t>
            </a:r>
            <a:endParaRPr lang="mk-MK" dirty="0"/>
          </a:p>
        </p:txBody>
      </p:sp>
    </p:spTree>
    <p:extLst>
      <p:ext uri="{BB962C8B-B14F-4D97-AF65-F5344CB8AC3E}">
        <p14:creationId xmlns:p14="http://schemas.microsoft.com/office/powerpoint/2010/main" val="4605030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lvl="0"/>
            <a:r>
              <a:rPr lang="fr-FR" b="1" dirty="0"/>
              <a:t>fall-out</a:t>
            </a:r>
            <a:r>
              <a:rPr lang="fr-FR" dirty="0"/>
              <a:t> [fɔlawt] </a:t>
            </a:r>
            <a:r>
              <a:rPr lang="fr-FR" b="1" dirty="0"/>
              <a:t>n. m.</a:t>
            </a:r>
            <a:r>
              <a:rPr lang="fr-FR" dirty="0"/>
              <a:t>, vers 1970 (DADG, MAF), 1949 en anglais (MW), littéralement « ce qui retombe », de </a:t>
            </a:r>
            <a:r>
              <a:rPr lang="fr-FR" i="1" dirty="0"/>
              <a:t>to fall</a:t>
            </a:r>
            <a:r>
              <a:rPr lang="fr-FR" dirty="0"/>
              <a:t> « tomber », et </a:t>
            </a:r>
            <a:r>
              <a:rPr lang="fr-FR" i="1" dirty="0"/>
              <a:t>out</a:t>
            </a:r>
            <a:r>
              <a:rPr lang="fr-FR" dirty="0"/>
              <a:t> « hors de », donnant le composé </a:t>
            </a:r>
            <a:r>
              <a:rPr lang="fr-FR" i="1" dirty="0"/>
              <a:t>to fall out</a:t>
            </a:r>
            <a:r>
              <a:rPr lang="fr-FR" dirty="0"/>
              <a:t> « retomber », Retombées d’une explosion atomique (DADG, MAF), </a:t>
            </a:r>
            <a:r>
              <a:rPr lang="fr-FR" i="1" dirty="0"/>
              <a:t>Sous </a:t>
            </a:r>
            <a:r>
              <a:rPr lang="fr-FR" dirty="0"/>
              <a:t>fall-out</a:t>
            </a:r>
            <a:r>
              <a:rPr lang="fr-FR" i="1" dirty="0"/>
              <a:t>, par lequel […] les militaires ont voulu atténuer ou camoufler les retombées d’une explosion atomique, les rédacteurs notent benoîtement : « Cet anglicisme ne sort pas du vocabulaire technique des militaires </a:t>
            </a:r>
            <a:r>
              <a:rPr lang="fr-FR" dirty="0"/>
              <a:t>» (J. Cellard, in </a:t>
            </a:r>
            <a:r>
              <a:rPr lang="fr-FR" i="1" dirty="0"/>
              <a:t>Le Monde</a:t>
            </a:r>
            <a:r>
              <a:rPr lang="fr-FR" dirty="0"/>
              <a:t>, 17-18 décembre 1972), Emprunt snob et inutile. </a:t>
            </a:r>
            <a:r>
              <a:rPr lang="fr-FR" u="sng" dirty="0"/>
              <a:t>Le </a:t>
            </a:r>
            <a:r>
              <a:rPr lang="fr-FR" i="1" u="sng" dirty="0"/>
              <a:t>Journal Officiel de la République française</a:t>
            </a:r>
            <a:r>
              <a:rPr lang="fr-FR" u="sng" dirty="0"/>
              <a:t> du 10 novembre 2007 recommande </a:t>
            </a:r>
            <a:r>
              <a:rPr lang="fr-FR" i="1" u="sng" dirty="0"/>
              <a:t>retombées radioactives</a:t>
            </a:r>
            <a:r>
              <a:rPr lang="fr-FR" u="sng" dirty="0"/>
              <a:t> ou</a:t>
            </a:r>
            <a:r>
              <a:rPr lang="fr-FR" i="1" u="sng" dirty="0"/>
              <a:t> retombées</a:t>
            </a:r>
            <a:r>
              <a:rPr lang="fr-FR" u="sng" dirty="0"/>
              <a:t>, n. f. pl.</a:t>
            </a:r>
            <a:r>
              <a:rPr lang="fr-FR" dirty="0"/>
              <a:t>, (DADG, MAF, GDA).</a:t>
            </a:r>
            <a:endParaRPr lang="mk-MK" dirty="0"/>
          </a:p>
          <a:p>
            <a:endParaRPr lang="mk-MK" dirty="0"/>
          </a:p>
        </p:txBody>
      </p:sp>
      <p:sp>
        <p:nvSpPr>
          <p:cNvPr id="2" name="Title 1"/>
          <p:cNvSpPr>
            <a:spLocks noGrp="1"/>
          </p:cNvSpPr>
          <p:nvPr>
            <p:ph type="title"/>
          </p:nvPr>
        </p:nvSpPr>
        <p:spPr/>
        <p:txBody>
          <a:bodyPr/>
          <a:lstStyle/>
          <a:p>
            <a:r>
              <a:rPr lang="fr-FR" b="1" dirty="0"/>
              <a:t>fall-out</a:t>
            </a:r>
            <a:r>
              <a:rPr lang="fr-FR" dirty="0"/>
              <a:t> [fɔlawt] </a:t>
            </a:r>
            <a:r>
              <a:rPr lang="fr-FR" b="1" dirty="0"/>
              <a:t>n. m.</a:t>
            </a:r>
            <a:endParaRPr lang="mk-MK" dirty="0"/>
          </a:p>
        </p:txBody>
      </p:sp>
    </p:spTree>
    <p:extLst>
      <p:ext uri="{BB962C8B-B14F-4D97-AF65-F5344CB8AC3E}">
        <p14:creationId xmlns:p14="http://schemas.microsoft.com/office/powerpoint/2010/main" val="3646677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0"/>
            <a:r>
              <a:rPr lang="fr-FR" b="1" dirty="0"/>
              <a:t>sniper</a:t>
            </a:r>
            <a:r>
              <a:rPr lang="fr-FR" dirty="0"/>
              <a:t> [snajpœʀ] </a:t>
            </a:r>
            <a:r>
              <a:rPr lang="fr-FR" b="1" dirty="0"/>
              <a:t>n. m.</a:t>
            </a:r>
            <a:r>
              <a:rPr lang="fr-FR" dirty="0"/>
              <a:t>, 1966 (MAF), 1832 en anglais (MW), littéralement, de </a:t>
            </a:r>
            <a:r>
              <a:rPr lang="fr-FR" i="1" dirty="0"/>
              <a:t>to snipe</a:t>
            </a:r>
            <a:r>
              <a:rPr lang="fr-FR" dirty="0"/>
              <a:t> « canarder, chasser la bécassine, tirer en restant caché », de </a:t>
            </a:r>
            <a:r>
              <a:rPr lang="fr-FR" i="1" dirty="0"/>
              <a:t>snipe</a:t>
            </a:r>
            <a:r>
              <a:rPr lang="fr-FR" dirty="0"/>
              <a:t>, n « bécassine », Tireur embusqué et isolé (PR), </a:t>
            </a:r>
            <a:r>
              <a:rPr lang="fr-FR" i="1" dirty="0"/>
              <a:t>L'image - terrible - d'un adolescent tué en plein centre de Sarajevo par un </a:t>
            </a:r>
            <a:r>
              <a:rPr lang="fr-FR" dirty="0"/>
              <a:t>sniper</a:t>
            </a:r>
            <a:r>
              <a:rPr lang="fr-FR" i="1" dirty="0"/>
              <a:t> est à l'origine d'une polémique</a:t>
            </a:r>
            <a:r>
              <a:rPr lang="fr-FR" dirty="0"/>
              <a:t> (</a:t>
            </a:r>
            <a:r>
              <a:rPr lang="fr-FR" i="1" dirty="0"/>
              <a:t>La mort en direct</a:t>
            </a:r>
            <a:r>
              <a:rPr lang="fr-FR" dirty="0"/>
              <a:t>, 25 février 1993, </a:t>
            </a:r>
            <a:r>
              <a:rPr lang="fr-FR" i="1" dirty="0"/>
              <a:t>L’Express</a:t>
            </a:r>
            <a:r>
              <a:rPr lang="fr-FR" dirty="0"/>
              <a:t>), Emprunt intégré mais inutile parce que le français possède </a:t>
            </a:r>
            <a:r>
              <a:rPr lang="fr-FR" i="1" dirty="0"/>
              <a:t>tireur embusqué</a:t>
            </a:r>
            <a:r>
              <a:rPr lang="fr-FR" dirty="0"/>
              <a:t>, n. m. </a:t>
            </a:r>
            <a:r>
              <a:rPr lang="fr-FR" u="sng" dirty="0"/>
              <a:t>Le </a:t>
            </a:r>
            <a:r>
              <a:rPr lang="fr-FR" i="1" u="sng" dirty="0"/>
              <a:t>Journal Officiel de la République française</a:t>
            </a:r>
            <a:r>
              <a:rPr lang="fr-FR" u="sng" dirty="0"/>
              <a:t> du 22 septembre 2000 recommande </a:t>
            </a:r>
            <a:r>
              <a:rPr lang="fr-FR" i="1" u="sng" dirty="0"/>
              <a:t>tireur isolé</a:t>
            </a:r>
            <a:r>
              <a:rPr lang="fr-FR" u="sng" dirty="0"/>
              <a:t>, n. m.</a:t>
            </a:r>
            <a:r>
              <a:rPr lang="fr-FR" dirty="0"/>
              <a:t> GDT recommande </a:t>
            </a:r>
            <a:r>
              <a:rPr lang="fr-FR" i="1" dirty="0"/>
              <a:t>tireur d'élite</a:t>
            </a:r>
            <a:r>
              <a:rPr lang="fr-FR" dirty="0"/>
              <a:t>, n. m, (PR, MAF, GDT, L’Express).</a:t>
            </a:r>
            <a:endParaRPr lang="mk-MK" dirty="0"/>
          </a:p>
          <a:p>
            <a:endParaRPr lang="mk-MK" dirty="0"/>
          </a:p>
        </p:txBody>
      </p:sp>
      <p:sp>
        <p:nvSpPr>
          <p:cNvPr id="2" name="Title 1"/>
          <p:cNvSpPr>
            <a:spLocks noGrp="1"/>
          </p:cNvSpPr>
          <p:nvPr>
            <p:ph type="title"/>
          </p:nvPr>
        </p:nvSpPr>
        <p:spPr/>
        <p:txBody>
          <a:bodyPr/>
          <a:lstStyle/>
          <a:p>
            <a:pPr algn="ctr"/>
            <a:r>
              <a:rPr lang="fr-FR" b="1" dirty="0"/>
              <a:t>sniper</a:t>
            </a:r>
            <a:r>
              <a:rPr lang="fr-FR" dirty="0"/>
              <a:t> [snajpœʀ] </a:t>
            </a:r>
            <a:r>
              <a:rPr lang="fr-FR" b="1" dirty="0"/>
              <a:t>n. m.</a:t>
            </a:r>
            <a:endParaRPr lang="mk-MK" dirty="0"/>
          </a:p>
        </p:txBody>
      </p:sp>
    </p:spTree>
    <p:extLst>
      <p:ext uri="{BB962C8B-B14F-4D97-AF65-F5344CB8AC3E}">
        <p14:creationId xmlns:p14="http://schemas.microsoft.com/office/powerpoint/2010/main" val="23351842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fr-FR" b="1" dirty="0"/>
              <a:t>stick</a:t>
            </a:r>
            <a:r>
              <a:rPr lang="fr-FR" dirty="0"/>
              <a:t> [stik] </a:t>
            </a:r>
            <a:r>
              <a:rPr lang="fr-FR" b="1" dirty="0"/>
              <a:t>n. m.</a:t>
            </a:r>
            <a:r>
              <a:rPr lang="fr-FR" dirty="0"/>
              <a:t>, 1956 (PR, RDHLF, DAH, MAF), littéralement « bâton, petite branche », Équipe de parachutistes sautant du même avion (PR), </a:t>
            </a:r>
            <a:r>
              <a:rPr lang="fr-FR" i="1" dirty="0"/>
              <a:t>Et tout à l'heure, les avions. Et peut-être les hélicoptères, qui viendront débarquer des </a:t>
            </a:r>
            <a:r>
              <a:rPr lang="fr-FR" dirty="0"/>
              <a:t>sticks</a:t>
            </a:r>
            <a:r>
              <a:rPr lang="fr-FR" i="1" dirty="0"/>
              <a:t> de troupes de choc pour boucler le terrain à l'arrière du commando</a:t>
            </a:r>
            <a:r>
              <a:rPr lang="fr-FR" dirty="0"/>
              <a:t> (</a:t>
            </a:r>
            <a:r>
              <a:rPr lang="fr-FR" i="1" dirty="0"/>
              <a:t>Paris-Match</a:t>
            </a:r>
            <a:r>
              <a:rPr lang="fr-FR" dirty="0"/>
              <a:t>, 11 janv. 1969, p. 24, col. 1) (TLF), Emprunt spécialisé intégré. </a:t>
            </a:r>
            <a:r>
              <a:rPr lang="fr-FR" u="sng" dirty="0"/>
              <a:t>Le </a:t>
            </a:r>
            <a:r>
              <a:rPr lang="fr-FR" i="1" u="sng" dirty="0"/>
              <a:t>Journal Officiel de la République française</a:t>
            </a:r>
            <a:r>
              <a:rPr lang="fr-FR" u="sng" dirty="0"/>
              <a:t> du 22 septembre 2000 recommande </a:t>
            </a:r>
            <a:r>
              <a:rPr lang="fr-FR" i="1" u="sng" dirty="0"/>
              <a:t>groupe de saut</a:t>
            </a:r>
            <a:r>
              <a:rPr lang="fr-FR" u="sng" dirty="0"/>
              <a:t>, n. m.</a:t>
            </a:r>
            <a:r>
              <a:rPr lang="fr-FR" dirty="0"/>
              <a:t>, (PR, RDHLF, DADG, DAH, MAF, TLF).</a:t>
            </a:r>
            <a:endParaRPr lang="mk-MK" dirty="0"/>
          </a:p>
          <a:p>
            <a:endParaRPr lang="mk-MK" dirty="0"/>
          </a:p>
        </p:txBody>
      </p:sp>
      <p:sp>
        <p:nvSpPr>
          <p:cNvPr id="2" name="Title 1"/>
          <p:cNvSpPr>
            <a:spLocks noGrp="1"/>
          </p:cNvSpPr>
          <p:nvPr>
            <p:ph type="title"/>
          </p:nvPr>
        </p:nvSpPr>
        <p:spPr/>
        <p:txBody>
          <a:bodyPr/>
          <a:lstStyle/>
          <a:p>
            <a:pPr algn="ctr"/>
            <a:r>
              <a:rPr lang="fr-FR" b="1" dirty="0"/>
              <a:t>stick</a:t>
            </a:r>
            <a:r>
              <a:rPr lang="fr-FR" dirty="0"/>
              <a:t> [stik] </a:t>
            </a:r>
            <a:r>
              <a:rPr lang="fr-FR" b="1" dirty="0"/>
              <a:t>n. m</a:t>
            </a:r>
            <a:r>
              <a:rPr lang="fr-FR" b="1" dirty="0" smtClean="0"/>
              <a:t>.</a:t>
            </a:r>
            <a:r>
              <a:rPr lang="fr-FR" dirty="0" smtClean="0"/>
              <a:t> </a:t>
            </a:r>
            <a:endParaRPr lang="mk-MK" dirty="0"/>
          </a:p>
        </p:txBody>
      </p:sp>
    </p:spTree>
    <p:extLst>
      <p:ext uri="{BB962C8B-B14F-4D97-AF65-F5344CB8AC3E}">
        <p14:creationId xmlns:p14="http://schemas.microsoft.com/office/powerpoint/2010/main" val="17163582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r-FR" sz="4000" i="1" u="sng" dirty="0" smtClean="0"/>
              <a:t>briefing</a:t>
            </a:r>
            <a:r>
              <a:rPr lang="fr-FR" sz="4000" dirty="0"/>
              <a:t>, </a:t>
            </a:r>
            <a:endParaRPr lang="fr-FR" sz="4000" dirty="0" smtClean="0"/>
          </a:p>
          <a:p>
            <a:r>
              <a:rPr lang="fr-FR" sz="4000" i="1" dirty="0" smtClean="0"/>
              <a:t>ICBM</a:t>
            </a:r>
            <a:r>
              <a:rPr lang="fr-FR" sz="4000" dirty="0"/>
              <a:t>, </a:t>
            </a:r>
            <a:endParaRPr lang="fr-FR" sz="4000" dirty="0" smtClean="0"/>
          </a:p>
          <a:p>
            <a:r>
              <a:rPr lang="fr-FR" sz="4000" i="1" dirty="0" smtClean="0"/>
              <a:t>incapacitant</a:t>
            </a:r>
            <a:r>
              <a:rPr lang="fr-FR" sz="4000" dirty="0"/>
              <a:t>, </a:t>
            </a:r>
            <a:endParaRPr lang="fr-FR" sz="4000" dirty="0" smtClean="0"/>
          </a:p>
          <a:p>
            <a:r>
              <a:rPr lang="fr-FR" sz="4000" i="1" dirty="0" smtClean="0"/>
              <a:t>MIRV</a:t>
            </a:r>
            <a:r>
              <a:rPr lang="fr-FR" sz="4000" dirty="0"/>
              <a:t>, </a:t>
            </a:r>
            <a:endParaRPr lang="fr-FR" sz="4000" dirty="0" smtClean="0"/>
          </a:p>
          <a:p>
            <a:r>
              <a:rPr lang="fr-FR" sz="4000" i="1" u="sng" dirty="0" smtClean="0"/>
              <a:t>sniper</a:t>
            </a:r>
            <a:r>
              <a:rPr lang="fr-FR" sz="4000" dirty="0"/>
              <a:t>. </a:t>
            </a:r>
            <a:endParaRPr lang="mk-MK" sz="4000" dirty="0"/>
          </a:p>
          <a:p>
            <a:endParaRPr lang="mk-MK" dirty="0"/>
          </a:p>
        </p:txBody>
      </p:sp>
      <p:sp>
        <p:nvSpPr>
          <p:cNvPr id="2" name="Title 1"/>
          <p:cNvSpPr>
            <a:spLocks noGrp="1"/>
          </p:cNvSpPr>
          <p:nvPr>
            <p:ph type="title"/>
          </p:nvPr>
        </p:nvSpPr>
        <p:spPr/>
        <p:txBody>
          <a:bodyPr>
            <a:normAutofit fontScale="90000"/>
          </a:bodyPr>
          <a:lstStyle/>
          <a:p>
            <a:pPr algn="ctr"/>
            <a:r>
              <a:rPr lang="fr-FR" i="1" dirty="0"/>
              <a:t>Grand dictionnaire terminologique:</a:t>
            </a:r>
            <a:br>
              <a:rPr lang="fr-FR" i="1" dirty="0"/>
            </a:br>
            <a:endParaRPr lang="mk-MK" dirty="0"/>
          </a:p>
        </p:txBody>
      </p:sp>
    </p:spTree>
    <p:extLst>
      <p:ext uri="{BB962C8B-B14F-4D97-AF65-F5344CB8AC3E}">
        <p14:creationId xmlns:p14="http://schemas.microsoft.com/office/powerpoint/2010/main" val="3194230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in)">
                                      <p:cBhvr>
                                        <p:cTn id="16" dur="2000"/>
                                        <p:tgtEl>
                                          <p:spTgt spid="3">
                                            <p:txEl>
                                              <p:pRg st="3" end="3"/>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ircle(in)">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lvl="0"/>
            <a:r>
              <a:rPr lang="fr-FR" dirty="0" smtClean="0"/>
              <a:t>1960 </a:t>
            </a:r>
            <a:r>
              <a:rPr lang="fr-FR" dirty="0"/>
              <a:t>(PR, MAF), 1955 en anglo-américain (MW, OED), sigle de </a:t>
            </a:r>
            <a:r>
              <a:rPr lang="fr-FR" b="1" i="1" dirty="0"/>
              <a:t>I</a:t>
            </a:r>
            <a:r>
              <a:rPr lang="fr-FR" i="1" dirty="0"/>
              <a:t>nter</a:t>
            </a:r>
            <a:r>
              <a:rPr lang="fr-FR" b="1" i="1" dirty="0"/>
              <a:t>C</a:t>
            </a:r>
            <a:r>
              <a:rPr lang="fr-FR" i="1" dirty="0"/>
              <a:t>ontinental</a:t>
            </a:r>
            <a:r>
              <a:rPr lang="fr-FR" dirty="0"/>
              <a:t> </a:t>
            </a:r>
            <a:r>
              <a:rPr lang="fr-FR" b="1" i="1" dirty="0"/>
              <a:t>B</a:t>
            </a:r>
            <a:r>
              <a:rPr lang="fr-FR" i="1" dirty="0"/>
              <a:t>allistic</a:t>
            </a:r>
            <a:r>
              <a:rPr lang="fr-FR" dirty="0"/>
              <a:t> </a:t>
            </a:r>
            <a:r>
              <a:rPr lang="fr-FR" b="1" i="1" dirty="0"/>
              <a:t>M</a:t>
            </a:r>
            <a:r>
              <a:rPr lang="fr-FR" i="1" dirty="0"/>
              <a:t>issile</a:t>
            </a:r>
            <a:r>
              <a:rPr lang="fr-FR" dirty="0"/>
              <a:t>, littéralement « missile balistique intercontinental », Missile stratégique sol-sol dont la portée est supérieure à 6 500 km (PL), </a:t>
            </a:r>
            <a:r>
              <a:rPr lang="fr-FR" i="1" dirty="0"/>
              <a:t>Tant pour les États-Unis que pour l’URSS, l’un de ces polygones devra obligatoirement être situé aux alentours de la capitale tandis que l’autre sera affecté à la défense d’un complexe de fusées </a:t>
            </a:r>
            <a:r>
              <a:rPr lang="fr-FR" dirty="0"/>
              <a:t>ICBM</a:t>
            </a:r>
            <a:r>
              <a:rPr lang="fr-FR" i="1" dirty="0"/>
              <a:t> (offensives)</a:t>
            </a:r>
            <a:r>
              <a:rPr lang="fr-FR" dirty="0"/>
              <a:t> (</a:t>
            </a:r>
            <a:r>
              <a:rPr lang="fr-FR" i="1" dirty="0"/>
              <a:t>Entreprise</a:t>
            </a:r>
            <a:r>
              <a:rPr lang="fr-FR" dirty="0"/>
              <a:t>, 2/6/1972, p. 41a) (DAH), Emprunt spécialisé intégré. </a:t>
            </a:r>
            <a:r>
              <a:rPr lang="fr-FR" u="sng" dirty="0"/>
              <a:t>GDT recommande </a:t>
            </a:r>
            <a:r>
              <a:rPr lang="fr-FR" i="1" u="sng" dirty="0"/>
              <a:t>engin balistique intercontinental</a:t>
            </a:r>
            <a:r>
              <a:rPr lang="fr-FR" u="sng" dirty="0"/>
              <a:t>, n. m. et les quasi-synonymes </a:t>
            </a:r>
            <a:r>
              <a:rPr lang="fr-FR" i="1" u="sng" dirty="0"/>
              <a:t>vecteur intercontinental</a:t>
            </a:r>
            <a:r>
              <a:rPr lang="fr-FR" u="sng" dirty="0"/>
              <a:t>, n. m., </a:t>
            </a:r>
            <a:r>
              <a:rPr lang="fr-FR" i="1" u="sng" dirty="0"/>
              <a:t>engin sol-sol longue portée</a:t>
            </a:r>
            <a:r>
              <a:rPr lang="fr-FR" u="sng" dirty="0"/>
              <a:t>, n. m.</a:t>
            </a:r>
            <a:r>
              <a:rPr lang="fr-FR" dirty="0"/>
              <a:t>, (PR, DAH, MAF, GDT, GDA, PL).</a:t>
            </a:r>
            <a:endParaRPr lang="mk-MK" dirty="0"/>
          </a:p>
          <a:p>
            <a:endParaRPr lang="mk-MK" dirty="0"/>
          </a:p>
        </p:txBody>
      </p:sp>
      <p:sp>
        <p:nvSpPr>
          <p:cNvPr id="2" name="Title 1"/>
          <p:cNvSpPr>
            <a:spLocks noGrp="1"/>
          </p:cNvSpPr>
          <p:nvPr>
            <p:ph type="title"/>
          </p:nvPr>
        </p:nvSpPr>
        <p:spPr/>
        <p:txBody>
          <a:bodyPr/>
          <a:lstStyle/>
          <a:p>
            <a:pPr algn="ctr"/>
            <a:r>
              <a:rPr lang="fr-FR" b="1" dirty="0"/>
              <a:t>ICBM</a:t>
            </a:r>
            <a:r>
              <a:rPr lang="fr-FR" dirty="0"/>
              <a:t> [isebeɛm] </a:t>
            </a:r>
            <a:r>
              <a:rPr lang="fr-FR" b="1" dirty="0"/>
              <a:t>n. m</a:t>
            </a:r>
            <a:r>
              <a:rPr lang="fr-FR" b="1" dirty="0" smtClean="0"/>
              <a:t>.</a:t>
            </a:r>
            <a:r>
              <a:rPr lang="fr-FR" dirty="0" smtClean="0"/>
              <a:t> </a:t>
            </a:r>
            <a:endParaRPr lang="mk-MK" dirty="0"/>
          </a:p>
        </p:txBody>
      </p:sp>
    </p:spTree>
    <p:extLst>
      <p:ext uri="{BB962C8B-B14F-4D97-AF65-F5344CB8AC3E}">
        <p14:creationId xmlns:p14="http://schemas.microsoft.com/office/powerpoint/2010/main" val="23176589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lvl="0"/>
            <a:r>
              <a:rPr lang="fr-FR" b="1" dirty="0"/>
              <a:t>MIRV</a:t>
            </a:r>
            <a:r>
              <a:rPr lang="fr-FR" dirty="0"/>
              <a:t> [miʀv] </a:t>
            </a:r>
            <a:r>
              <a:rPr lang="fr-FR" b="1" dirty="0"/>
              <a:t>n. m.</a:t>
            </a:r>
            <a:r>
              <a:rPr lang="fr-FR" dirty="0"/>
              <a:t>, vers 1970 (PR, MAF), 1967 en anglais (MW), acronyme de </a:t>
            </a:r>
            <a:r>
              <a:rPr lang="fr-FR" b="1" i="1" dirty="0"/>
              <a:t>M</a:t>
            </a:r>
            <a:r>
              <a:rPr lang="fr-FR" i="1" dirty="0"/>
              <a:t>ultiple</a:t>
            </a:r>
            <a:r>
              <a:rPr lang="fr-FR" dirty="0"/>
              <a:t> </a:t>
            </a:r>
            <a:r>
              <a:rPr lang="fr-FR" b="1" i="1" dirty="0"/>
              <a:t>I</a:t>
            </a:r>
            <a:r>
              <a:rPr lang="fr-FR" i="1" dirty="0"/>
              <a:t>ndependently Targetable</a:t>
            </a:r>
            <a:r>
              <a:rPr lang="fr-FR" dirty="0"/>
              <a:t> </a:t>
            </a:r>
            <a:r>
              <a:rPr lang="fr-FR" b="1" i="1" dirty="0"/>
              <a:t>R</a:t>
            </a:r>
            <a:r>
              <a:rPr lang="fr-FR" i="1" dirty="0"/>
              <a:t>eentry</a:t>
            </a:r>
            <a:r>
              <a:rPr lang="fr-FR" dirty="0"/>
              <a:t> </a:t>
            </a:r>
            <a:r>
              <a:rPr lang="fr-FR" b="1" i="1" dirty="0"/>
              <a:t>V</a:t>
            </a:r>
            <a:r>
              <a:rPr lang="fr-FR" i="1" dirty="0"/>
              <a:t>ehicle</a:t>
            </a:r>
            <a:r>
              <a:rPr lang="fr-FR" dirty="0"/>
              <a:t> « véhicule de rentrée (dans l’atmosphère) à têtes multiples à guidage indépendant », Dernier étage d'un missile comprenant plusieurs têtes nucléaires pouvant être guidées indépendamment vers leurs objectifs (PR), </a:t>
            </a:r>
            <a:r>
              <a:rPr lang="fr-FR" i="1" dirty="0"/>
              <a:t>Les Silos de Minutemen peuvent résister à une bombe d’une mégatonne explosant à 400/500 m, ou au </a:t>
            </a:r>
            <a:r>
              <a:rPr lang="fr-FR" dirty="0"/>
              <a:t>MIRV</a:t>
            </a:r>
            <a:r>
              <a:rPr lang="fr-FR" i="1" dirty="0"/>
              <a:t> qui fractionne les charges utiles</a:t>
            </a:r>
            <a:r>
              <a:rPr lang="fr-FR" dirty="0"/>
              <a:t> (</a:t>
            </a:r>
            <a:r>
              <a:rPr lang="fr-FR" i="1" dirty="0"/>
              <a:t>Quid ?</a:t>
            </a:r>
            <a:r>
              <a:rPr lang="fr-FR" dirty="0"/>
              <a:t>, 1975 [1974], 1023c) (DAH), Emprunt spécialisé intégré. </a:t>
            </a:r>
            <a:r>
              <a:rPr lang="fr-FR" u="sng" dirty="0"/>
              <a:t>GDT recommande </a:t>
            </a:r>
            <a:r>
              <a:rPr lang="fr-FR" i="1" u="sng" dirty="0"/>
              <a:t>ogive multiple autoguidée</a:t>
            </a:r>
            <a:r>
              <a:rPr lang="fr-FR" u="sng" dirty="0"/>
              <a:t>, n. f.</a:t>
            </a:r>
            <a:r>
              <a:rPr lang="fr-FR" dirty="0"/>
              <a:t>, (PR, MAF, DAH, GDT, PL).</a:t>
            </a:r>
            <a:endParaRPr lang="mk-MK" dirty="0"/>
          </a:p>
          <a:p>
            <a:endParaRPr lang="mk-MK" dirty="0"/>
          </a:p>
        </p:txBody>
      </p:sp>
      <p:sp>
        <p:nvSpPr>
          <p:cNvPr id="2" name="Title 1"/>
          <p:cNvSpPr>
            <a:spLocks noGrp="1"/>
          </p:cNvSpPr>
          <p:nvPr>
            <p:ph type="title"/>
          </p:nvPr>
        </p:nvSpPr>
        <p:spPr/>
        <p:txBody>
          <a:bodyPr/>
          <a:lstStyle/>
          <a:p>
            <a:r>
              <a:rPr lang="fr-FR" b="1" dirty="0"/>
              <a:t>MIRV</a:t>
            </a:r>
            <a:r>
              <a:rPr lang="fr-FR" dirty="0"/>
              <a:t> [miʀv] </a:t>
            </a:r>
            <a:r>
              <a:rPr lang="fr-FR" b="1" dirty="0"/>
              <a:t>n. m.</a:t>
            </a:r>
            <a:r>
              <a:rPr lang="fr-FR" dirty="0"/>
              <a:t>, </a:t>
            </a:r>
            <a:endParaRPr lang="mk-MK" dirty="0"/>
          </a:p>
        </p:txBody>
      </p:sp>
    </p:spTree>
    <p:extLst>
      <p:ext uri="{BB962C8B-B14F-4D97-AF65-F5344CB8AC3E}">
        <p14:creationId xmlns:p14="http://schemas.microsoft.com/office/powerpoint/2010/main" val="15049620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0"/>
            <a:r>
              <a:rPr lang="fr-FR" dirty="0" smtClean="0"/>
              <a:t>1966 </a:t>
            </a:r>
            <a:r>
              <a:rPr lang="fr-FR" dirty="0"/>
              <a:t>(MAF), 1832 en anglais (MW), littéralement, de </a:t>
            </a:r>
            <a:r>
              <a:rPr lang="fr-FR" i="1" dirty="0"/>
              <a:t>to snipe</a:t>
            </a:r>
            <a:r>
              <a:rPr lang="fr-FR" dirty="0"/>
              <a:t> « canarder, chasser la bécassine, tirer en restant caché », de </a:t>
            </a:r>
            <a:r>
              <a:rPr lang="fr-FR" i="1" dirty="0"/>
              <a:t>snipe</a:t>
            </a:r>
            <a:r>
              <a:rPr lang="fr-FR" dirty="0"/>
              <a:t>, n « bécassine », Tireur embusqué et isolé (PR), </a:t>
            </a:r>
            <a:r>
              <a:rPr lang="fr-FR" i="1" dirty="0"/>
              <a:t>L'image - terrible - d'un adolescent tué en plein centre de Sarajevo par un </a:t>
            </a:r>
            <a:r>
              <a:rPr lang="fr-FR" dirty="0"/>
              <a:t>sniper</a:t>
            </a:r>
            <a:r>
              <a:rPr lang="fr-FR" i="1" dirty="0"/>
              <a:t> est à l'origine d'une polémique</a:t>
            </a:r>
            <a:r>
              <a:rPr lang="fr-FR" dirty="0"/>
              <a:t> (</a:t>
            </a:r>
            <a:r>
              <a:rPr lang="fr-FR" i="1" dirty="0"/>
              <a:t>La mort en direct</a:t>
            </a:r>
            <a:r>
              <a:rPr lang="fr-FR" dirty="0"/>
              <a:t>, 25 février 1993, </a:t>
            </a:r>
            <a:r>
              <a:rPr lang="fr-FR" i="1" dirty="0"/>
              <a:t>L’Express</a:t>
            </a:r>
            <a:r>
              <a:rPr lang="fr-FR" dirty="0"/>
              <a:t>), Emprunt intégré mais inutile parce que le français possède </a:t>
            </a:r>
            <a:r>
              <a:rPr lang="fr-FR" i="1" dirty="0"/>
              <a:t>tireur embusqué</a:t>
            </a:r>
            <a:r>
              <a:rPr lang="fr-FR" dirty="0"/>
              <a:t>, n. m. Le </a:t>
            </a:r>
            <a:r>
              <a:rPr lang="fr-FR" i="1" dirty="0"/>
              <a:t>Journal Officiel de la République française</a:t>
            </a:r>
            <a:r>
              <a:rPr lang="fr-FR" dirty="0"/>
              <a:t> du 22 septembre 2000 recommande </a:t>
            </a:r>
            <a:r>
              <a:rPr lang="fr-FR" i="1" dirty="0"/>
              <a:t>tireur isolé</a:t>
            </a:r>
            <a:r>
              <a:rPr lang="fr-FR" dirty="0"/>
              <a:t>, n. m. </a:t>
            </a:r>
            <a:r>
              <a:rPr lang="fr-FR" u="sng" dirty="0"/>
              <a:t>GDT recommande </a:t>
            </a:r>
            <a:r>
              <a:rPr lang="fr-FR" i="1" u="sng" dirty="0"/>
              <a:t>tireur d'élite</a:t>
            </a:r>
            <a:r>
              <a:rPr lang="fr-FR" u="sng" dirty="0"/>
              <a:t>, n. m,</a:t>
            </a:r>
            <a:r>
              <a:rPr lang="fr-FR" dirty="0"/>
              <a:t> (PR, MAF, GDT, L’Express).</a:t>
            </a:r>
            <a:endParaRPr lang="mk-MK" dirty="0"/>
          </a:p>
          <a:p>
            <a:endParaRPr lang="mk-MK" dirty="0"/>
          </a:p>
        </p:txBody>
      </p:sp>
      <p:sp>
        <p:nvSpPr>
          <p:cNvPr id="2" name="Title 1"/>
          <p:cNvSpPr>
            <a:spLocks noGrp="1"/>
          </p:cNvSpPr>
          <p:nvPr>
            <p:ph type="title"/>
          </p:nvPr>
        </p:nvSpPr>
        <p:spPr/>
        <p:txBody>
          <a:bodyPr/>
          <a:lstStyle/>
          <a:p>
            <a:r>
              <a:rPr lang="fr-FR" b="1" dirty="0"/>
              <a:t>sniper</a:t>
            </a:r>
            <a:r>
              <a:rPr lang="fr-FR" dirty="0"/>
              <a:t> [snajpœʀ] </a:t>
            </a:r>
            <a:r>
              <a:rPr lang="fr-FR" b="1" dirty="0"/>
              <a:t>n. m.</a:t>
            </a:r>
            <a:r>
              <a:rPr lang="fr-FR" dirty="0"/>
              <a:t>, </a:t>
            </a:r>
            <a:endParaRPr lang="mk-MK" dirty="0"/>
          </a:p>
        </p:txBody>
      </p:sp>
    </p:spTree>
    <p:extLst>
      <p:ext uri="{BB962C8B-B14F-4D97-AF65-F5344CB8AC3E}">
        <p14:creationId xmlns:p14="http://schemas.microsoft.com/office/powerpoint/2010/main" val="32437174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fr-FR" dirty="0" smtClean="0"/>
              <a:t>Présenter </a:t>
            </a:r>
            <a:r>
              <a:rPr lang="fr-FR" dirty="0"/>
              <a:t>la contribution de la Commission générale de terminologie et de néologie en tant que moyen de correction de certains termes étrangers, anglicismes, pénétrés dans la langue française et recommandés dans le </a:t>
            </a:r>
            <a:r>
              <a:rPr lang="fr-FR" i="1" dirty="0"/>
              <a:t>Journal Officiel</a:t>
            </a:r>
            <a:r>
              <a:rPr lang="fr-FR" dirty="0"/>
              <a:t> de la République française. </a:t>
            </a:r>
            <a:endParaRPr lang="fr-FR" dirty="0" smtClean="0"/>
          </a:p>
          <a:p>
            <a:r>
              <a:rPr lang="fr-FR" dirty="0" smtClean="0"/>
              <a:t>Présenter </a:t>
            </a:r>
            <a:r>
              <a:rPr lang="fr-FR" dirty="0"/>
              <a:t>la contribution du </a:t>
            </a:r>
            <a:r>
              <a:rPr lang="fr-FR" i="1" dirty="0"/>
              <a:t>Grand dictionnaire terminologique</a:t>
            </a:r>
            <a:r>
              <a:rPr lang="fr-FR" dirty="0"/>
              <a:t> de l'Office québécois de la langue française qui </a:t>
            </a:r>
            <a:r>
              <a:rPr lang="fr-FR" dirty="0" smtClean="0"/>
              <a:t>propose ses recommandations </a:t>
            </a:r>
            <a:r>
              <a:rPr lang="fr-FR" dirty="0"/>
              <a:t>dans plus de 200 domaines </a:t>
            </a:r>
            <a:r>
              <a:rPr lang="fr-FR" dirty="0" smtClean="0"/>
              <a:t>d'activité.</a:t>
            </a:r>
          </a:p>
          <a:p>
            <a:r>
              <a:rPr lang="fr-FR" dirty="0"/>
              <a:t>De telle sorte, nous allons montrer l’influence de la langue et de la culture anglo-américaine sur la langue et la société française et l’intervention de l’État français </a:t>
            </a:r>
            <a:r>
              <a:rPr lang="fr-FR" dirty="0" smtClean="0"/>
              <a:t>et du Québec dans </a:t>
            </a:r>
            <a:r>
              <a:rPr lang="fr-FR" i="1" dirty="0" smtClean="0"/>
              <a:t>l’armement</a:t>
            </a:r>
            <a:r>
              <a:rPr lang="fr-FR" dirty="0" smtClean="0"/>
              <a:t> et </a:t>
            </a:r>
            <a:r>
              <a:rPr lang="fr-FR" i="1" dirty="0" smtClean="0"/>
              <a:t>l’armée</a:t>
            </a:r>
            <a:r>
              <a:rPr lang="fr-FR" dirty="0" smtClean="0"/>
              <a:t>. </a:t>
            </a:r>
            <a:endParaRPr lang="mk-MK" dirty="0"/>
          </a:p>
          <a:p>
            <a:endParaRPr lang="mk-MK" dirty="0"/>
          </a:p>
          <a:p>
            <a:endParaRPr lang="mk-MK" dirty="0"/>
          </a:p>
        </p:txBody>
      </p:sp>
      <p:sp>
        <p:nvSpPr>
          <p:cNvPr id="2" name="Title 1"/>
          <p:cNvSpPr>
            <a:spLocks noGrp="1"/>
          </p:cNvSpPr>
          <p:nvPr>
            <p:ph type="title"/>
          </p:nvPr>
        </p:nvSpPr>
        <p:spPr/>
        <p:txBody>
          <a:bodyPr>
            <a:normAutofit fontScale="90000"/>
          </a:bodyPr>
          <a:lstStyle/>
          <a:p>
            <a:pPr algn="ctr"/>
            <a:r>
              <a:rPr lang="mk-MK" dirty="0" smtClean="0"/>
              <a:t>О</a:t>
            </a:r>
            <a:r>
              <a:rPr lang="fr-FR" dirty="0" smtClean="0"/>
              <a:t>bjectif </a:t>
            </a:r>
            <a:r>
              <a:rPr lang="fr-FR" dirty="0"/>
              <a:t>de </a:t>
            </a:r>
            <a:r>
              <a:rPr lang="fr-FR" dirty="0" smtClean="0"/>
              <a:t>cette </a:t>
            </a:r>
            <a:r>
              <a:rPr lang="en-US" dirty="0"/>
              <a:t>communication</a:t>
            </a:r>
            <a:endParaRPr lang="mk-MK" dirty="0"/>
          </a:p>
        </p:txBody>
      </p:sp>
    </p:spTree>
    <p:extLst>
      <p:ext uri="{BB962C8B-B14F-4D97-AF65-F5344CB8AC3E}">
        <p14:creationId xmlns:p14="http://schemas.microsoft.com/office/powerpoint/2010/main" val="745339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0" end="0"/>
                                            </p:txEl>
                                          </p:spTgt>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18" presetClass="emph" presetSubtype="0" fill="hold" nodeType="clickEffect">
                                  <p:stCondLst>
                                    <p:cond delay="0"/>
                                  </p:stCondLst>
                                  <p:iterate type="lt">
                                    <p:tmPct val="4000"/>
                                  </p:iterate>
                                  <p:childTnLst>
                                    <p:set>
                                      <p:cBhvr override="childStyle">
                                        <p:cTn id="10" dur="500" fill="hold"/>
                                        <p:tgtEl>
                                          <p:spTgt spid="3">
                                            <p:txEl>
                                              <p:pRg st="1" end="1"/>
                                            </p:txEl>
                                          </p:spTgt>
                                        </p:tgtEl>
                                        <p:attrNameLst>
                                          <p:attrName>style.textDecorationUnderline</p:attrName>
                                        </p:attrNameLst>
                                      </p:cBhvr>
                                      <p:to>
                                        <p:strVal val="true"/>
                                      </p:to>
                                    </p:set>
                                  </p:childTnLst>
                                </p:cTn>
                              </p:par>
                            </p:childTnLst>
                          </p:cTn>
                        </p:par>
                      </p:childTnLst>
                    </p:cTn>
                  </p:par>
                  <p:par>
                    <p:cTn id="11" fill="hold">
                      <p:stCondLst>
                        <p:cond delay="indefinite"/>
                      </p:stCondLst>
                      <p:childTnLst>
                        <p:par>
                          <p:cTn id="12" fill="hold">
                            <p:stCondLst>
                              <p:cond delay="0"/>
                            </p:stCondLst>
                            <p:childTnLst>
                              <p:par>
                                <p:cTn id="13" presetID="18" presetClass="emph" presetSubtype="0" fill="hold" nodeType="clickEffect">
                                  <p:stCondLst>
                                    <p:cond delay="0"/>
                                  </p:stCondLst>
                                  <p:iterate type="lt">
                                    <p:tmPct val="4000"/>
                                  </p:iterate>
                                  <p:childTnLst>
                                    <p:set>
                                      <p:cBhvr override="childStyle">
                                        <p:cTn id="14" dur="500" fill="hold"/>
                                        <p:tgtEl>
                                          <p:spTgt spid="3">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r-FR" i="1" dirty="0"/>
              <a:t>booby-trap</a:t>
            </a:r>
            <a:r>
              <a:rPr lang="fr-FR" dirty="0"/>
              <a:t> (</a:t>
            </a:r>
            <a:r>
              <a:rPr lang="fr-FR" i="1" dirty="0"/>
              <a:t>piège</a:t>
            </a:r>
            <a:r>
              <a:rPr lang="fr-FR" dirty="0"/>
              <a:t>, n. m.), </a:t>
            </a:r>
            <a:r>
              <a:rPr lang="fr-FR" i="1" dirty="0"/>
              <a:t>briefing</a:t>
            </a:r>
            <a:r>
              <a:rPr lang="fr-FR" dirty="0"/>
              <a:t> (</a:t>
            </a:r>
            <a:r>
              <a:rPr lang="fr-FR" i="1" dirty="0"/>
              <a:t>réunion préparatoire</a:t>
            </a:r>
            <a:r>
              <a:rPr lang="fr-FR" dirty="0"/>
              <a:t>, n. f., </a:t>
            </a:r>
            <a:r>
              <a:rPr lang="fr-FR" i="1" dirty="0"/>
              <a:t>point de presse</a:t>
            </a:r>
            <a:r>
              <a:rPr lang="fr-FR" dirty="0"/>
              <a:t>, n. m.), </a:t>
            </a:r>
            <a:r>
              <a:rPr lang="fr-FR" i="1" dirty="0"/>
              <a:t>deterrent</a:t>
            </a:r>
            <a:r>
              <a:rPr lang="fr-FR" dirty="0"/>
              <a:t> (</a:t>
            </a:r>
            <a:r>
              <a:rPr lang="fr-FR" i="1" dirty="0"/>
              <a:t>agent de dissuasion</a:t>
            </a:r>
            <a:r>
              <a:rPr lang="fr-FR" dirty="0"/>
              <a:t>, n. m.], </a:t>
            </a:r>
            <a:r>
              <a:rPr lang="fr-FR" i="1" dirty="0"/>
              <a:t>fall-out</a:t>
            </a:r>
            <a:r>
              <a:rPr lang="fr-FR" dirty="0"/>
              <a:t> (</a:t>
            </a:r>
            <a:r>
              <a:rPr lang="fr-FR" i="1" dirty="0"/>
              <a:t>retombées radioactives</a:t>
            </a:r>
            <a:r>
              <a:rPr lang="fr-FR" dirty="0"/>
              <a:t> ou </a:t>
            </a:r>
            <a:r>
              <a:rPr lang="fr-FR" i="1" dirty="0"/>
              <a:t>retombées</a:t>
            </a:r>
            <a:r>
              <a:rPr lang="fr-FR" dirty="0"/>
              <a:t>, n. f. pl.), </a:t>
            </a:r>
            <a:r>
              <a:rPr lang="fr-FR" i="1" dirty="0"/>
              <a:t>maintenance</a:t>
            </a:r>
            <a:r>
              <a:rPr lang="fr-FR" dirty="0"/>
              <a:t> (admis officiellement par le Journal Officiel de la République française), </a:t>
            </a:r>
            <a:r>
              <a:rPr lang="fr-FR" i="1" dirty="0"/>
              <a:t>offshore</a:t>
            </a:r>
            <a:r>
              <a:rPr lang="fr-FR" dirty="0"/>
              <a:t> ou </a:t>
            </a:r>
            <a:r>
              <a:rPr lang="fr-FR" i="1" dirty="0"/>
              <a:t>off-shore</a:t>
            </a:r>
            <a:r>
              <a:rPr lang="fr-FR" dirty="0"/>
              <a:t> (</a:t>
            </a:r>
            <a:r>
              <a:rPr lang="fr-FR" i="1" dirty="0"/>
              <a:t>extraterritorial</a:t>
            </a:r>
            <a:r>
              <a:rPr lang="fr-FR" dirty="0"/>
              <a:t>, adj. (forage) </a:t>
            </a:r>
            <a:r>
              <a:rPr lang="fr-FR" i="1" dirty="0"/>
              <a:t>en mer</a:t>
            </a:r>
            <a:r>
              <a:rPr lang="fr-FR" dirty="0"/>
              <a:t>, loc. prép.), Sniper  (</a:t>
            </a:r>
            <a:r>
              <a:rPr lang="fr-FR" i="1" dirty="0"/>
              <a:t>tireur isolé</a:t>
            </a:r>
            <a:r>
              <a:rPr lang="fr-FR" dirty="0"/>
              <a:t>, n. m)., </a:t>
            </a:r>
            <a:r>
              <a:rPr lang="fr-FR" i="1" dirty="0"/>
              <a:t>Stick</a:t>
            </a:r>
            <a:r>
              <a:rPr lang="fr-FR" dirty="0"/>
              <a:t> (</a:t>
            </a:r>
            <a:r>
              <a:rPr lang="fr-FR" i="1" dirty="0"/>
              <a:t>groupe de saut</a:t>
            </a:r>
            <a:r>
              <a:rPr lang="fr-FR" dirty="0"/>
              <a:t>, n. m.). </a:t>
            </a:r>
            <a:endParaRPr lang="mk-MK" dirty="0"/>
          </a:p>
          <a:p>
            <a:endParaRPr lang="mk-MK" dirty="0"/>
          </a:p>
        </p:txBody>
      </p:sp>
      <p:sp>
        <p:nvSpPr>
          <p:cNvPr id="2" name="Title 1"/>
          <p:cNvSpPr>
            <a:spLocks noGrp="1"/>
          </p:cNvSpPr>
          <p:nvPr>
            <p:ph type="title"/>
          </p:nvPr>
        </p:nvSpPr>
        <p:spPr/>
        <p:txBody>
          <a:bodyPr>
            <a:normAutofit fontScale="90000"/>
          </a:bodyPr>
          <a:lstStyle/>
          <a:p>
            <a:r>
              <a:rPr lang="fr-FR" dirty="0"/>
              <a:t>Recommandations du </a:t>
            </a:r>
            <a:r>
              <a:rPr lang="fr-FR" i="1" dirty="0"/>
              <a:t>Journal officiel</a:t>
            </a:r>
            <a:r>
              <a:rPr lang="fr-FR" dirty="0"/>
              <a:t> de la République française :</a:t>
            </a:r>
            <a:endParaRPr lang="mk-MK" dirty="0"/>
          </a:p>
        </p:txBody>
      </p:sp>
    </p:spTree>
    <p:extLst>
      <p:ext uri="{BB962C8B-B14F-4D97-AF65-F5344CB8AC3E}">
        <p14:creationId xmlns:p14="http://schemas.microsoft.com/office/powerpoint/2010/main" val="1018971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r-FR" i="1" dirty="0"/>
              <a:t>briefing</a:t>
            </a:r>
            <a:r>
              <a:rPr lang="fr-FR" dirty="0"/>
              <a:t> (</a:t>
            </a:r>
            <a:r>
              <a:rPr lang="fr-FR" i="1" dirty="0"/>
              <a:t>assemblée d'information</a:t>
            </a:r>
            <a:r>
              <a:rPr lang="fr-FR" dirty="0"/>
              <a:t>, n. f. et </a:t>
            </a:r>
            <a:r>
              <a:rPr lang="fr-FR" i="1" dirty="0"/>
              <a:t>rencontre d'information</a:t>
            </a:r>
            <a:r>
              <a:rPr lang="fr-FR" dirty="0"/>
              <a:t>, n. f.), </a:t>
            </a:r>
            <a:r>
              <a:rPr lang="fr-FR" i="1" dirty="0"/>
              <a:t>ICBM</a:t>
            </a:r>
            <a:r>
              <a:rPr lang="fr-FR" dirty="0"/>
              <a:t> (</a:t>
            </a:r>
            <a:r>
              <a:rPr lang="fr-FR" i="1" dirty="0"/>
              <a:t>engin balistique intercontinental</a:t>
            </a:r>
            <a:r>
              <a:rPr lang="fr-FR" dirty="0"/>
              <a:t>, n. m., </a:t>
            </a:r>
            <a:r>
              <a:rPr lang="fr-FR" i="1" dirty="0"/>
              <a:t>vecteur intercontinental</a:t>
            </a:r>
            <a:r>
              <a:rPr lang="fr-FR" dirty="0"/>
              <a:t>, n. m., </a:t>
            </a:r>
            <a:r>
              <a:rPr lang="fr-FR" i="1" dirty="0"/>
              <a:t>engin sol-sol longue portée</a:t>
            </a:r>
            <a:r>
              <a:rPr lang="fr-FR" dirty="0"/>
              <a:t>, n. m.), incapacitant, ante (</a:t>
            </a:r>
            <a:r>
              <a:rPr lang="fr-FR" i="1" dirty="0"/>
              <a:t>agent incapacitant</a:t>
            </a:r>
            <a:r>
              <a:rPr lang="fr-FR" dirty="0"/>
              <a:t>, n. m.),  </a:t>
            </a:r>
            <a:r>
              <a:rPr lang="fr-FR" i="1" dirty="0"/>
              <a:t>MIRV</a:t>
            </a:r>
            <a:r>
              <a:rPr lang="fr-FR" dirty="0"/>
              <a:t> (</a:t>
            </a:r>
            <a:r>
              <a:rPr lang="fr-FR" i="1" dirty="0"/>
              <a:t>ogive multiple autoguidée</a:t>
            </a:r>
            <a:r>
              <a:rPr lang="fr-FR" dirty="0"/>
              <a:t>, n. f.), </a:t>
            </a:r>
            <a:r>
              <a:rPr lang="fr-FR" i="1" dirty="0"/>
              <a:t>Sniper</a:t>
            </a:r>
            <a:r>
              <a:rPr lang="fr-FR" dirty="0"/>
              <a:t> (</a:t>
            </a:r>
            <a:r>
              <a:rPr lang="fr-FR" i="1" dirty="0"/>
              <a:t>tireur d'élite</a:t>
            </a:r>
            <a:r>
              <a:rPr lang="fr-FR" dirty="0"/>
              <a:t>, n. m).</a:t>
            </a:r>
            <a:endParaRPr lang="mk-MK" dirty="0"/>
          </a:p>
        </p:txBody>
      </p:sp>
      <p:sp>
        <p:nvSpPr>
          <p:cNvPr id="2" name="Title 1"/>
          <p:cNvSpPr>
            <a:spLocks noGrp="1"/>
          </p:cNvSpPr>
          <p:nvPr>
            <p:ph type="title"/>
          </p:nvPr>
        </p:nvSpPr>
        <p:spPr/>
        <p:txBody>
          <a:bodyPr>
            <a:normAutofit/>
          </a:bodyPr>
          <a:lstStyle/>
          <a:p>
            <a:pPr algn="ctr"/>
            <a:r>
              <a:rPr lang="fr-FR" dirty="0"/>
              <a:t>Recommandations du </a:t>
            </a:r>
            <a:r>
              <a:rPr lang="fr-FR" dirty="0" smtClean="0"/>
              <a:t>GDT</a:t>
            </a:r>
            <a:r>
              <a:rPr lang="fr-FR" dirty="0"/>
              <a:t> :</a:t>
            </a:r>
            <a:endParaRPr lang="mk-MK" dirty="0"/>
          </a:p>
        </p:txBody>
      </p:sp>
    </p:spTree>
    <p:extLst>
      <p:ext uri="{BB962C8B-B14F-4D97-AF65-F5344CB8AC3E}">
        <p14:creationId xmlns:p14="http://schemas.microsoft.com/office/powerpoint/2010/main" val="834441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0"/>
            <a:r>
              <a:rPr lang="fr-FR" dirty="0"/>
              <a:t>Nous </a:t>
            </a:r>
            <a:r>
              <a:rPr lang="fr-FR"/>
              <a:t>espérons </a:t>
            </a:r>
            <a:r>
              <a:rPr lang="fr-FR" smtClean="0"/>
              <a:t>avoir </a:t>
            </a:r>
            <a:r>
              <a:rPr lang="fr-FR" dirty="0"/>
              <a:t>réussi à présenter la traduction de certains anglicismes dans le domaine de </a:t>
            </a:r>
            <a:r>
              <a:rPr lang="fr-FR" i="1" dirty="0"/>
              <a:t>l’armement</a:t>
            </a:r>
            <a:r>
              <a:rPr lang="fr-FR" dirty="0"/>
              <a:t> et de </a:t>
            </a:r>
            <a:r>
              <a:rPr lang="fr-FR" i="1" dirty="0"/>
              <a:t>l’armée</a:t>
            </a:r>
            <a:r>
              <a:rPr lang="fr-FR" dirty="0"/>
              <a:t>. </a:t>
            </a:r>
            <a:r>
              <a:rPr lang="fr-FR" dirty="0" smtClean="0"/>
              <a:t>Nous </a:t>
            </a:r>
            <a:r>
              <a:rPr lang="fr-FR" dirty="0"/>
              <a:t>avons </a:t>
            </a:r>
            <a:r>
              <a:rPr lang="fr-FR" dirty="0" smtClean="0"/>
              <a:t>montré aussi </a:t>
            </a:r>
            <a:r>
              <a:rPr lang="fr-FR" dirty="0"/>
              <a:t>l’influence américaine </a:t>
            </a:r>
            <a:r>
              <a:rPr lang="fr-FR" dirty="0" smtClean="0"/>
              <a:t>sur </a:t>
            </a:r>
            <a:r>
              <a:rPr lang="fr-FR" dirty="0"/>
              <a:t>la langue française. En même temps, nous avons </a:t>
            </a:r>
            <a:r>
              <a:rPr lang="fr-FR" dirty="0" smtClean="0"/>
              <a:t>exposé la </a:t>
            </a:r>
            <a:r>
              <a:rPr lang="fr-FR" dirty="0"/>
              <a:t>réponse de la France </a:t>
            </a:r>
            <a:r>
              <a:rPr lang="fr-FR" dirty="0" smtClean="0"/>
              <a:t>grâce à </a:t>
            </a:r>
            <a:r>
              <a:rPr lang="fr-FR" dirty="0"/>
              <a:t>la contribution de la Commission générale de terminologie et de néologie et les recommandations du </a:t>
            </a:r>
            <a:r>
              <a:rPr lang="fr-FR" i="1" dirty="0"/>
              <a:t>Journal Officiel </a:t>
            </a:r>
            <a:r>
              <a:rPr lang="fr-FR" dirty="0"/>
              <a:t>de la République française) et celle du Québec </a:t>
            </a:r>
            <a:r>
              <a:rPr lang="fr-FR" dirty="0" smtClean="0"/>
              <a:t>au </a:t>
            </a:r>
            <a:r>
              <a:rPr lang="fr-FR" dirty="0"/>
              <a:t>moyen </a:t>
            </a:r>
            <a:r>
              <a:rPr lang="fr-FR" dirty="0" smtClean="0"/>
              <a:t>des recommandations </a:t>
            </a:r>
            <a:r>
              <a:rPr lang="fr-FR" dirty="0"/>
              <a:t>du </a:t>
            </a:r>
            <a:r>
              <a:rPr lang="fr-FR" i="1" dirty="0"/>
              <a:t>Grand dictionnaire terminologique</a:t>
            </a:r>
            <a:r>
              <a:rPr lang="fr-FR" dirty="0"/>
              <a:t> de l’Office québécois de la langue française). </a:t>
            </a:r>
            <a:endParaRPr lang="mk-MK" dirty="0"/>
          </a:p>
          <a:p>
            <a:endParaRPr lang="mk-MK" dirty="0"/>
          </a:p>
          <a:p>
            <a:endParaRPr lang="mk-MK" dirty="0"/>
          </a:p>
        </p:txBody>
      </p:sp>
      <p:sp>
        <p:nvSpPr>
          <p:cNvPr id="2" name="Title 1"/>
          <p:cNvSpPr>
            <a:spLocks noGrp="1"/>
          </p:cNvSpPr>
          <p:nvPr>
            <p:ph type="title"/>
          </p:nvPr>
        </p:nvSpPr>
        <p:spPr/>
        <p:txBody>
          <a:bodyPr/>
          <a:lstStyle/>
          <a:p>
            <a:pPr algn="ctr"/>
            <a:r>
              <a:rPr lang="fr-FR" b="1" dirty="0"/>
              <a:t>Conclusion</a:t>
            </a:r>
            <a:endParaRPr lang="mk-MK" dirty="0"/>
          </a:p>
        </p:txBody>
      </p:sp>
    </p:spTree>
    <p:extLst>
      <p:ext uri="{BB962C8B-B14F-4D97-AF65-F5344CB8AC3E}">
        <p14:creationId xmlns:p14="http://schemas.microsoft.com/office/powerpoint/2010/main" val="2431695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3">
                                            <p:txEl>
                                              <p:pRg st="0" end="0"/>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fr-FR" sz="5400" dirty="0"/>
              <a:t>Je vous remercie vivement </a:t>
            </a:r>
            <a:r>
              <a:rPr lang="fr-FR" sz="5400" dirty="0" smtClean="0"/>
              <a:t>de votre </a:t>
            </a:r>
            <a:r>
              <a:rPr lang="fr-FR" sz="5400" dirty="0"/>
              <a:t>attention !</a:t>
            </a:r>
            <a:endParaRPr lang="mk-MK" sz="5400" dirty="0"/>
          </a:p>
          <a:p>
            <a:endParaRPr lang="mk-MK" dirty="0"/>
          </a:p>
        </p:txBody>
      </p:sp>
      <p:sp>
        <p:nvSpPr>
          <p:cNvPr id="2" name="Title 1"/>
          <p:cNvSpPr>
            <a:spLocks noGrp="1"/>
          </p:cNvSpPr>
          <p:nvPr>
            <p:ph type="title"/>
          </p:nvPr>
        </p:nvSpPr>
        <p:spPr/>
        <p:txBody>
          <a:bodyPr/>
          <a:lstStyle/>
          <a:p>
            <a:endParaRPr lang="mk-MK"/>
          </a:p>
        </p:txBody>
      </p:sp>
    </p:spTree>
    <p:extLst>
      <p:ext uri="{BB962C8B-B14F-4D97-AF65-F5344CB8AC3E}">
        <p14:creationId xmlns:p14="http://schemas.microsoft.com/office/powerpoint/2010/main" val="3968396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3"/>
                                        </p:tgtEl>
                                        <p:attrNameLst>
                                          <p:attrName>fillcolor</p:attrName>
                                        </p:attrNameLst>
                                      </p:cBhvr>
                                      <p:to>
                                        <a:schemeClr val="accent2"/>
                                      </p:to>
                                    </p:animClr>
                                    <p:set>
                                      <p:cBhvr>
                                        <p:cTn id="7" dur="2000" fill="hold"/>
                                        <p:tgtEl>
                                          <p:spTgt spid="3"/>
                                        </p:tgtEl>
                                        <p:attrNameLst>
                                          <p:attrName>fill.type</p:attrName>
                                        </p:attrNameLst>
                                      </p:cBhvr>
                                      <p:to>
                                        <p:strVal val="solid"/>
                                      </p:to>
                                    </p:set>
                                    <p:set>
                                      <p:cBhvr>
                                        <p:cTn id="8" dur="2000" fill="hold"/>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dirty="0" smtClean="0"/>
              <a:t>P</a:t>
            </a:r>
            <a:r>
              <a:rPr lang="mk-MK" dirty="0" smtClean="0"/>
              <a:t>remier </a:t>
            </a:r>
            <a:r>
              <a:rPr lang="mk-MK" dirty="0"/>
              <a:t>pays à avoir développé la bombe atomique</a:t>
            </a:r>
          </a:p>
          <a:p>
            <a:r>
              <a:rPr lang="en-US" dirty="0" smtClean="0"/>
              <a:t>P</a:t>
            </a:r>
            <a:r>
              <a:rPr lang="mk-MK" dirty="0" smtClean="0"/>
              <a:t>roduction </a:t>
            </a:r>
            <a:r>
              <a:rPr lang="mk-MK" dirty="0"/>
              <a:t>d'engins furtifs. </a:t>
            </a:r>
          </a:p>
          <a:p>
            <a:r>
              <a:rPr lang="en-US" dirty="0" smtClean="0"/>
              <a:t>D</a:t>
            </a:r>
            <a:r>
              <a:rPr lang="mk-MK" dirty="0" smtClean="0"/>
              <a:t>éveloppement </a:t>
            </a:r>
            <a:r>
              <a:rPr lang="mk-MK" dirty="0"/>
              <a:t>et emploi des satellites artificiels militaire du monde, utilisés pour de </a:t>
            </a:r>
            <a:r>
              <a:rPr lang="mk-MK" dirty="0" smtClean="0"/>
              <a:t>nombreuses </a:t>
            </a:r>
            <a:r>
              <a:rPr lang="mk-MK" dirty="0"/>
              <a:t>fonctions, de la communication au guidage des missiles.</a:t>
            </a:r>
          </a:p>
          <a:p>
            <a:r>
              <a:rPr lang="mk-MK" dirty="0"/>
              <a:t>Le bouclier antimissile</a:t>
            </a:r>
          </a:p>
          <a:p>
            <a:r>
              <a:rPr lang="mk-MK" dirty="0"/>
              <a:t>Internet et le GPS </a:t>
            </a:r>
          </a:p>
          <a:p>
            <a:r>
              <a:rPr lang="en-US" dirty="0" smtClean="0"/>
              <a:t>D</a:t>
            </a:r>
            <a:r>
              <a:rPr lang="mk-MK" dirty="0" smtClean="0"/>
              <a:t>isparition </a:t>
            </a:r>
            <a:r>
              <a:rPr lang="mk-MK" dirty="0"/>
              <a:t>de l'URSS et du pacte de Varsovie.</a:t>
            </a:r>
          </a:p>
          <a:p>
            <a:r>
              <a:rPr lang="mk-MK" dirty="0"/>
              <a:t>L'Union européenne n'a pas de véritable armée ni de politique étrangère commune. </a:t>
            </a:r>
          </a:p>
          <a:p>
            <a:r>
              <a:rPr lang="mk-MK" dirty="0" smtClean="0"/>
              <a:t>États-Unis</a:t>
            </a:r>
            <a:r>
              <a:rPr lang="en-US" dirty="0" smtClean="0"/>
              <a:t>: </a:t>
            </a:r>
            <a:r>
              <a:rPr lang="mk-MK" dirty="0" smtClean="0"/>
              <a:t>le </a:t>
            </a:r>
            <a:r>
              <a:rPr lang="mk-MK" dirty="0"/>
              <a:t>premier exportateur </a:t>
            </a:r>
            <a:r>
              <a:rPr lang="mk-MK" dirty="0" smtClean="0"/>
              <a:t>d'armement </a:t>
            </a:r>
            <a:r>
              <a:rPr lang="mk-MK" dirty="0"/>
              <a:t>dans le monde.</a:t>
            </a:r>
          </a:p>
          <a:p>
            <a:r>
              <a:rPr lang="en-US" dirty="0" smtClean="0"/>
              <a:t>B</a:t>
            </a:r>
            <a:r>
              <a:rPr lang="mk-MK" dirty="0" smtClean="0"/>
              <a:t>ases </a:t>
            </a:r>
            <a:r>
              <a:rPr lang="mk-MK" dirty="0"/>
              <a:t>militaires sur tous les </a:t>
            </a:r>
            <a:r>
              <a:rPr lang="mk-MK" dirty="0" smtClean="0"/>
              <a:t>continents</a:t>
            </a:r>
            <a:r>
              <a:rPr lang="en-US" dirty="0" smtClean="0"/>
              <a:t>.</a:t>
            </a:r>
            <a:endParaRPr lang="mk-MK" dirty="0"/>
          </a:p>
          <a:p>
            <a:r>
              <a:rPr lang="mk-MK" dirty="0"/>
              <a:t>La plupart des effectifs américains à l'étranger sont actuellement dans les pays où les États-Unis sont en </a:t>
            </a:r>
            <a:r>
              <a:rPr lang="mk-MK" dirty="0" smtClean="0"/>
              <a:t>guerre</a:t>
            </a:r>
            <a:r>
              <a:rPr lang="en-US" dirty="0" smtClean="0"/>
              <a:t>, </a:t>
            </a:r>
            <a:r>
              <a:rPr lang="mk-MK" dirty="0" smtClean="0"/>
              <a:t>dans </a:t>
            </a:r>
            <a:r>
              <a:rPr lang="mk-MK" dirty="0"/>
              <a:t>les anciens pays de </a:t>
            </a:r>
            <a:r>
              <a:rPr lang="mk-MK" dirty="0" smtClean="0"/>
              <a:t>l’Axe </a:t>
            </a:r>
            <a:r>
              <a:rPr lang="mk-MK" dirty="0"/>
              <a:t>et dans les régions </a:t>
            </a:r>
            <a:r>
              <a:rPr lang="mk-MK" dirty="0" smtClean="0"/>
              <a:t>stratégiques.</a:t>
            </a:r>
            <a:endParaRPr lang="mk-MK" dirty="0"/>
          </a:p>
          <a:p>
            <a:r>
              <a:rPr lang="en-US" dirty="0" smtClean="0"/>
              <a:t>Presence </a:t>
            </a:r>
            <a:r>
              <a:rPr lang="mk-MK" dirty="0"/>
              <a:t>des flottes </a:t>
            </a:r>
            <a:r>
              <a:rPr lang="mk-MK" dirty="0" smtClean="0"/>
              <a:t>permanentes</a:t>
            </a:r>
            <a:r>
              <a:rPr lang="en-US" dirty="0"/>
              <a:t> </a:t>
            </a:r>
            <a:r>
              <a:rPr lang="en-US" dirty="0" smtClean="0"/>
              <a:t>américaines dans t</a:t>
            </a:r>
            <a:r>
              <a:rPr lang="mk-MK" dirty="0" smtClean="0"/>
              <a:t>ous </a:t>
            </a:r>
            <a:r>
              <a:rPr lang="mk-MK" dirty="0"/>
              <a:t>les </a:t>
            </a:r>
            <a:r>
              <a:rPr lang="mk-MK" dirty="0" smtClean="0"/>
              <a:t>océans.</a:t>
            </a:r>
            <a:endParaRPr lang="mk-MK" dirty="0"/>
          </a:p>
          <a:p>
            <a:r>
              <a:rPr lang="mk-MK" dirty="0"/>
              <a:t>Les </a:t>
            </a:r>
            <a:r>
              <a:rPr lang="mk-MK" dirty="0" smtClean="0"/>
              <a:t>États-Unis</a:t>
            </a:r>
            <a:r>
              <a:rPr lang="en-US" dirty="0" smtClean="0"/>
              <a:t>, </a:t>
            </a:r>
            <a:r>
              <a:rPr lang="mk-MK" dirty="0" smtClean="0"/>
              <a:t>le </a:t>
            </a:r>
            <a:r>
              <a:rPr lang="mk-MK" dirty="0"/>
              <a:t>seul pays du monde à pouvoir intervenir massivement partout </a:t>
            </a:r>
            <a:r>
              <a:rPr lang="mk-MK" dirty="0" smtClean="0"/>
              <a:t>dans le monde</a:t>
            </a:r>
            <a:r>
              <a:rPr lang="en-US" dirty="0" smtClean="0"/>
              <a:t>, etc</a:t>
            </a:r>
            <a:r>
              <a:rPr lang="mk-MK" dirty="0" smtClean="0"/>
              <a:t>.</a:t>
            </a:r>
            <a:endParaRPr lang="mk-MK" dirty="0"/>
          </a:p>
          <a:p>
            <a:endParaRPr lang="mk-MK" dirty="0"/>
          </a:p>
        </p:txBody>
      </p:sp>
      <p:sp>
        <p:nvSpPr>
          <p:cNvPr id="2" name="Title 1"/>
          <p:cNvSpPr>
            <a:spLocks noGrp="1"/>
          </p:cNvSpPr>
          <p:nvPr>
            <p:ph type="title"/>
          </p:nvPr>
        </p:nvSpPr>
        <p:spPr/>
        <p:txBody>
          <a:bodyPr>
            <a:normAutofit/>
          </a:bodyPr>
          <a:lstStyle/>
          <a:p>
            <a:pPr algn="ctr"/>
            <a:r>
              <a:rPr lang="fr-FR" sz="2800" dirty="0">
                <a:effectLst/>
              </a:rPr>
              <a:t> Raisons </a:t>
            </a:r>
            <a:r>
              <a:rPr lang="fr-FR" sz="2800" dirty="0" smtClean="0">
                <a:effectLst/>
              </a:rPr>
              <a:t>de l</a:t>
            </a:r>
            <a:r>
              <a:rPr lang="mk-MK" sz="2800" dirty="0" smtClean="0"/>
              <a:t>a </a:t>
            </a:r>
            <a:r>
              <a:rPr lang="mk-MK" sz="2800" dirty="0"/>
              <a:t>domination militaire </a:t>
            </a:r>
            <a:r>
              <a:rPr lang="mk-MK" sz="2800" dirty="0" smtClean="0"/>
              <a:t>américaine </a:t>
            </a:r>
            <a:endParaRPr lang="mk-MK" sz="2800" dirty="0">
              <a:effectLst/>
            </a:endParaRPr>
          </a:p>
        </p:txBody>
      </p:sp>
    </p:spTree>
    <p:extLst>
      <p:ext uri="{BB962C8B-B14F-4D97-AF65-F5344CB8AC3E}">
        <p14:creationId xmlns:p14="http://schemas.microsoft.com/office/powerpoint/2010/main" val="2097812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0" dur="10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circle(in)">
                                      <p:cBhvr>
                                        <p:cTn id="25" dur="20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circle(in)">
                                      <p:cBhvr>
                                        <p:cTn id="36" dur="20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circle(in)">
                                      <p:cBhvr>
                                        <p:cTn id="41" dur="20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6" presetClass="entr" presetSubtype="16"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circle(in)">
                                      <p:cBhvr>
                                        <p:cTn id="46" dur="20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6" presetClass="emph" presetSubtype="0" fill="hold" nodeType="clickEffect">
                                  <p:stCondLst>
                                    <p:cond delay="0"/>
                                  </p:stCondLst>
                                  <p:childTnLst>
                                    <p:animEffect transition="out" filter="fade">
                                      <p:cBhvr>
                                        <p:cTn id="50" dur="500" tmFilter="0, 0; .2, .5; .8, .5; 1, 0"/>
                                        <p:tgtEl>
                                          <p:spTgt spid="3">
                                            <p:txEl>
                                              <p:pRg st="8" end="8"/>
                                            </p:txEl>
                                          </p:spTgt>
                                        </p:tgtEl>
                                      </p:cBhvr>
                                    </p:animEffect>
                                    <p:animScale>
                                      <p:cBhvr>
                                        <p:cTn id="51" dur="250" autoRev="1" fill="hold"/>
                                        <p:tgtEl>
                                          <p:spTgt spid="3">
                                            <p:txEl>
                                              <p:pRg st="8" end="8"/>
                                            </p:txEl>
                                          </p:spTgt>
                                        </p:tgtEl>
                                      </p:cBhvr>
                                      <p:by x="105000" y="105000"/>
                                    </p:animScale>
                                  </p:childTnLst>
                                </p:cTn>
                              </p:par>
                            </p:childTnLst>
                          </p:cTn>
                        </p:par>
                      </p:childTnLst>
                    </p:cTn>
                  </p:par>
                  <p:par>
                    <p:cTn id="52" fill="hold">
                      <p:stCondLst>
                        <p:cond delay="indefinite"/>
                      </p:stCondLst>
                      <p:childTnLst>
                        <p:par>
                          <p:cTn id="53" fill="hold">
                            <p:stCondLst>
                              <p:cond delay="0"/>
                            </p:stCondLst>
                            <p:childTnLst>
                              <p:par>
                                <p:cTn id="54" presetID="6" presetClass="entr" presetSubtype="16" fill="hold"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circle(in)">
                                      <p:cBhvr>
                                        <p:cTn id="56" dur="2000"/>
                                        <p:tgtEl>
                                          <p:spTgt spid="3">
                                            <p:txEl>
                                              <p:pRg st="9" end="9"/>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6" presetClass="entr" presetSubtype="16" fill="hold"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Effect transition="in" filter="circle(in)">
                                      <p:cBhvr>
                                        <p:cTn id="61" dur="2000"/>
                                        <p:tgtEl>
                                          <p:spTgt spid="3">
                                            <p:txEl>
                                              <p:pRg st="10" end="10"/>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nodeType="clickEffect">
                                  <p:stCondLst>
                                    <p:cond delay="0"/>
                                  </p:stCondLst>
                                  <p:childTnLst>
                                    <p:set>
                                      <p:cBhvr>
                                        <p:cTn id="65" dur="1" fill="hold">
                                          <p:stCondLst>
                                            <p:cond delay="0"/>
                                          </p:stCondLst>
                                        </p:cTn>
                                        <p:tgtEl>
                                          <p:spTgt spid="3">
                                            <p:txEl>
                                              <p:pRg st="11" end="11"/>
                                            </p:txEl>
                                          </p:spTgt>
                                        </p:tgtEl>
                                        <p:attrNameLst>
                                          <p:attrName>style.visibility</p:attrName>
                                        </p:attrNameLst>
                                      </p:cBhvr>
                                      <p:to>
                                        <p:strVal val="visible"/>
                                      </p:to>
                                    </p:set>
                                    <p:anim calcmode="lin" valueType="num">
                                      <p:cBhvr additive="base">
                                        <p:cTn id="66"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r>
              <a:rPr lang="fr-FR" dirty="0"/>
              <a:t>Enrichir le </a:t>
            </a:r>
            <a:r>
              <a:rPr lang="mk-MK" dirty="0"/>
              <a:t>vocabulaire spécialisé par la création terminologique et la néologie</a:t>
            </a:r>
            <a:r>
              <a:rPr lang="en-US" dirty="0"/>
              <a:t>.</a:t>
            </a:r>
            <a:r>
              <a:rPr lang="mk-MK" dirty="0"/>
              <a:t> </a:t>
            </a:r>
            <a:endParaRPr lang="en-US" dirty="0"/>
          </a:p>
          <a:p>
            <a:pPr algn="just"/>
            <a:r>
              <a:rPr lang="en-US" dirty="0"/>
              <a:t>F</a:t>
            </a:r>
            <a:r>
              <a:rPr lang="mk-MK" dirty="0"/>
              <a:t>avoriser l'utilisation de la langue française dans </a:t>
            </a:r>
            <a:r>
              <a:rPr lang="fr-FR" dirty="0"/>
              <a:t>certains </a:t>
            </a:r>
            <a:r>
              <a:rPr lang="mk-MK" dirty="0"/>
              <a:t>domaines</a:t>
            </a:r>
            <a:r>
              <a:rPr lang="en-US" dirty="0"/>
              <a:t>.</a:t>
            </a:r>
          </a:p>
          <a:p>
            <a:pPr algn="just"/>
            <a:r>
              <a:rPr lang="en-US" dirty="0"/>
              <a:t>P</a:t>
            </a:r>
            <a:r>
              <a:rPr lang="mk-MK" dirty="0"/>
              <a:t>articiper au développement de la francophonie.</a:t>
            </a:r>
            <a:endParaRPr lang="en-US" dirty="0"/>
          </a:p>
          <a:p>
            <a:pPr algn="just"/>
            <a:r>
              <a:rPr lang="fr-FR" dirty="0"/>
              <a:t>Confirmer</a:t>
            </a:r>
            <a:r>
              <a:rPr lang="mk-MK" dirty="0"/>
              <a:t>, en liaison avec l'Académie française, les termes nouveaux proposés par les commissions spécialisées de terminologie et de néologie</a:t>
            </a:r>
            <a:r>
              <a:rPr lang="en-US" dirty="0"/>
              <a:t>.</a:t>
            </a:r>
          </a:p>
          <a:p>
            <a:pPr algn="just"/>
            <a:r>
              <a:rPr lang="en-US" dirty="0"/>
              <a:t>V</a:t>
            </a:r>
            <a:r>
              <a:rPr lang="mk-MK" dirty="0"/>
              <a:t>eille</a:t>
            </a:r>
            <a:r>
              <a:rPr lang="en-US" dirty="0"/>
              <a:t>r</a:t>
            </a:r>
            <a:r>
              <a:rPr lang="mk-MK" dirty="0"/>
              <a:t> à mettre en cohérence et à harmoniser les termes, dont elle est responsable de la publication. </a:t>
            </a:r>
            <a:endParaRPr lang="en-US" dirty="0"/>
          </a:p>
          <a:p>
            <a:pPr algn="just"/>
            <a:r>
              <a:rPr lang="fr-FR" dirty="0"/>
              <a:t>Etudier</a:t>
            </a:r>
            <a:r>
              <a:rPr lang="mk-MK" dirty="0"/>
              <a:t>, en réunion, les termes en présence des présidents des commissions spécialisées accompagnés des experts de leur choix.</a:t>
            </a:r>
            <a:endParaRPr lang="en-US" dirty="0"/>
          </a:p>
          <a:p>
            <a:pPr algn="just"/>
            <a:r>
              <a:rPr lang="fr-FR" dirty="0"/>
              <a:t>Travailler </a:t>
            </a:r>
            <a:r>
              <a:rPr lang="mk-MK" dirty="0"/>
              <a:t>en étroite concertation avec les dispositifs institutionnels des autres pays</a:t>
            </a:r>
            <a:r>
              <a:rPr lang="fr-FR" dirty="0"/>
              <a:t>-</a:t>
            </a:r>
            <a:r>
              <a:rPr lang="mk-MK" dirty="0"/>
              <a:t>partenaires francophones. </a:t>
            </a:r>
            <a:endParaRPr lang="en-US" dirty="0"/>
          </a:p>
          <a:p>
            <a:pPr algn="just"/>
            <a:r>
              <a:rPr lang="fr-FR" dirty="0"/>
              <a:t>Etre en accord avec ses </a:t>
            </a:r>
            <a:r>
              <a:rPr lang="mk-MK" dirty="0"/>
              <a:t>partenaires scientifiques et techniques</a:t>
            </a:r>
            <a:r>
              <a:rPr lang="en-US" dirty="0"/>
              <a:t>.</a:t>
            </a:r>
            <a:endParaRPr lang="mk-MK" dirty="0"/>
          </a:p>
          <a:p>
            <a:endParaRPr lang="mk-MK" dirty="0"/>
          </a:p>
        </p:txBody>
      </p:sp>
      <p:sp>
        <p:nvSpPr>
          <p:cNvPr id="2" name="Title 1"/>
          <p:cNvSpPr>
            <a:spLocks noGrp="1"/>
          </p:cNvSpPr>
          <p:nvPr>
            <p:ph type="title"/>
          </p:nvPr>
        </p:nvSpPr>
        <p:spPr/>
        <p:txBody>
          <a:bodyPr>
            <a:normAutofit fontScale="90000"/>
          </a:bodyPr>
          <a:lstStyle/>
          <a:p>
            <a:r>
              <a:rPr lang="fr-FR" dirty="0"/>
              <a:t>Le Rôle de la Commission générale de terminologie et de néologie</a:t>
            </a:r>
            <a:endParaRPr lang="mk-MK" dirty="0"/>
          </a:p>
        </p:txBody>
      </p:sp>
    </p:spTree>
    <p:extLst>
      <p:ext uri="{BB962C8B-B14F-4D97-AF65-F5344CB8AC3E}">
        <p14:creationId xmlns:p14="http://schemas.microsoft.com/office/powerpoint/2010/main" val="3662095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D</a:t>
            </a:r>
            <a:r>
              <a:rPr lang="mk-MK" dirty="0" smtClean="0"/>
              <a:t>ictionnaire </a:t>
            </a:r>
            <a:r>
              <a:rPr lang="mk-MK" dirty="0"/>
              <a:t>terminologique de l'Office québécois de la langue française contenant plus de trois millions de termes français et anglais (et latins pour la taxonomie et la médecine) dans plus de 200 domaines d'activité.</a:t>
            </a:r>
          </a:p>
          <a:p>
            <a:r>
              <a:rPr lang="mk-MK" dirty="0"/>
              <a:t>Le GDT peut être consulté gratuitement sur Internet. </a:t>
            </a:r>
            <a:endParaRPr lang="en-US" dirty="0" smtClean="0"/>
          </a:p>
          <a:p>
            <a:r>
              <a:rPr lang="en-US" dirty="0" smtClean="0"/>
              <a:t>L</a:t>
            </a:r>
            <a:r>
              <a:rPr lang="mk-MK" dirty="0" smtClean="0"/>
              <a:t>a </a:t>
            </a:r>
            <a:r>
              <a:rPr lang="mk-MK" dirty="0"/>
              <a:t>ressource la plus complète pour ce qui est des traductions des termes techniques de la langue anglaise au Canada.</a:t>
            </a:r>
          </a:p>
          <a:p>
            <a:r>
              <a:rPr lang="fr-FR" dirty="0"/>
              <a:t>Lorsque les traductions d'un mot diffèrent en français québécois et en français de France, les deux sont présentées. </a:t>
            </a:r>
            <a:endParaRPr lang="fr-FR" dirty="0" smtClean="0"/>
          </a:p>
          <a:p>
            <a:r>
              <a:rPr lang="fr-FR" dirty="0" smtClean="0"/>
              <a:t>Les recommandations françaises sont affichées, </a:t>
            </a:r>
            <a:r>
              <a:rPr lang="fr-FR" dirty="0"/>
              <a:t>avec un paragraphe expliquant l'origine des termes, leur usage et leur </a:t>
            </a:r>
            <a:r>
              <a:rPr lang="fr-FR" dirty="0" smtClean="0"/>
              <a:t>conformité. </a:t>
            </a:r>
            <a:r>
              <a:rPr lang="fr-FR" dirty="0"/>
              <a:t>Le GDT permet donc aux rédacteurs d'adapter leur écriture à leur public cible, qu'il soit nord-américain ou européen.</a:t>
            </a:r>
            <a:endParaRPr lang="mk-MK" dirty="0"/>
          </a:p>
          <a:p>
            <a:endParaRPr lang="mk-MK" dirty="0"/>
          </a:p>
        </p:txBody>
      </p:sp>
      <p:sp>
        <p:nvSpPr>
          <p:cNvPr id="2" name="Title 1"/>
          <p:cNvSpPr>
            <a:spLocks noGrp="1"/>
          </p:cNvSpPr>
          <p:nvPr>
            <p:ph type="title"/>
          </p:nvPr>
        </p:nvSpPr>
        <p:spPr/>
        <p:txBody>
          <a:bodyPr>
            <a:normAutofit fontScale="90000"/>
          </a:bodyPr>
          <a:lstStyle/>
          <a:p>
            <a:r>
              <a:rPr lang="fr-FR" b="1" dirty="0"/>
              <a:t>Grand dictionnaire terminologique</a:t>
            </a:r>
            <a:r>
              <a:rPr lang="mk-MK" dirty="0"/>
              <a:t/>
            </a:r>
            <a:br>
              <a:rPr lang="mk-MK" dirty="0"/>
            </a:br>
            <a:endParaRPr lang="mk-MK" dirty="0"/>
          </a:p>
        </p:txBody>
      </p:sp>
    </p:spTree>
    <p:extLst>
      <p:ext uri="{BB962C8B-B14F-4D97-AF65-F5344CB8AC3E}">
        <p14:creationId xmlns:p14="http://schemas.microsoft.com/office/powerpoint/2010/main" val="4282025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r-FR" i="1" dirty="0"/>
              <a:t>« … un mot qui appartient à la langue anglaise (d'Angleterre ou d'Amérique) et qui est passé en français, où il est employé au même titre que les autres mots, d'abord timidement, avec des guillemets, de l'italique ou des commentaires, par quelques personnes, puis sans précautions et plus ou moins massivement </a:t>
            </a:r>
            <a:r>
              <a:rPr lang="fr-FR" i="1" dirty="0" smtClean="0"/>
              <a:t>».</a:t>
            </a:r>
            <a:endParaRPr lang="mk-MK" dirty="0"/>
          </a:p>
        </p:txBody>
      </p:sp>
      <p:sp>
        <p:nvSpPr>
          <p:cNvPr id="2" name="Title 1"/>
          <p:cNvSpPr>
            <a:spLocks noGrp="1"/>
          </p:cNvSpPr>
          <p:nvPr>
            <p:ph type="title"/>
          </p:nvPr>
        </p:nvSpPr>
        <p:spPr/>
        <p:txBody>
          <a:bodyPr>
            <a:normAutofit fontScale="90000"/>
          </a:bodyPr>
          <a:lstStyle/>
          <a:p>
            <a:r>
              <a:rPr lang="en-US" dirty="0"/>
              <a:t>Anglicismes-</a:t>
            </a:r>
            <a:r>
              <a:rPr lang="fr-FR" dirty="0"/>
              <a:t>Définition</a:t>
            </a:r>
            <a:r>
              <a:rPr lang="fr-FR" i="1" dirty="0"/>
              <a:t/>
            </a:r>
            <a:br>
              <a:rPr lang="fr-FR" i="1" dirty="0"/>
            </a:br>
            <a:r>
              <a:rPr lang="fr-FR" i="1" dirty="0"/>
              <a:t>Dictionnaire des anglicismes, Le Robert</a:t>
            </a:r>
            <a:endParaRPr lang="mk-MK" dirty="0"/>
          </a:p>
        </p:txBody>
      </p:sp>
    </p:spTree>
    <p:extLst>
      <p:ext uri="{BB962C8B-B14F-4D97-AF65-F5344CB8AC3E}">
        <p14:creationId xmlns:p14="http://schemas.microsoft.com/office/powerpoint/2010/main" val="245015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3">
                                            <p:txEl>
                                              <p:pRg st="0" end="0"/>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fr-FR" dirty="0" smtClean="0"/>
              <a:t>Le total </a:t>
            </a:r>
            <a:r>
              <a:rPr lang="fr-FR" dirty="0"/>
              <a:t>des unités </a:t>
            </a:r>
            <a:r>
              <a:rPr lang="fr-FR" dirty="0" smtClean="0"/>
              <a:t>de ce sous-domaine²  «Armement et armée » </a:t>
            </a:r>
            <a:r>
              <a:rPr lang="fr-FR" dirty="0"/>
              <a:t>fait </a:t>
            </a:r>
            <a:r>
              <a:rPr lang="fr-FR" dirty="0" smtClean="0"/>
              <a:t>25 unités </a:t>
            </a:r>
            <a:r>
              <a:rPr lang="fr-FR" dirty="0"/>
              <a:t>ou 29, 06% du </a:t>
            </a:r>
            <a:r>
              <a:rPr lang="fr-FR" dirty="0" smtClean="0"/>
              <a:t>sous-domaine¹ « Technologie</a:t>
            </a:r>
            <a:r>
              <a:rPr lang="fr-FR" dirty="0"/>
              <a:t>, industrie et </a:t>
            </a:r>
            <a:r>
              <a:rPr lang="fr-FR" dirty="0" smtClean="0"/>
              <a:t>armement » </a:t>
            </a:r>
            <a:r>
              <a:rPr lang="fr-FR" dirty="0"/>
              <a:t>qui dénombre 86 unités ou 4,06% </a:t>
            </a:r>
            <a:r>
              <a:rPr lang="fr-FR" dirty="0" smtClean="0"/>
              <a:t>du domaine « Sciences et techniques »  comptant 616 </a:t>
            </a:r>
            <a:r>
              <a:rPr lang="fr-FR" dirty="0"/>
              <a:t>unités </a:t>
            </a:r>
            <a:r>
              <a:rPr lang="fr-FR" dirty="0" smtClean="0"/>
              <a:t>ou 2,14</a:t>
            </a:r>
            <a:r>
              <a:rPr lang="fr-FR" dirty="0"/>
              <a:t>% du total des unités </a:t>
            </a:r>
            <a:r>
              <a:rPr lang="fr-FR" dirty="0" smtClean="0"/>
              <a:t>de notre base comportant1170 unités lexicales. </a:t>
            </a:r>
          </a:p>
          <a:p>
            <a:r>
              <a:rPr lang="fr-FR" dirty="0" smtClean="0"/>
              <a:t>Le </a:t>
            </a:r>
            <a:r>
              <a:rPr lang="fr-FR" i="1" dirty="0"/>
              <a:t>Journal Officiel </a:t>
            </a:r>
            <a:r>
              <a:rPr lang="fr-FR" dirty="0"/>
              <a:t>de la République française a </a:t>
            </a:r>
            <a:r>
              <a:rPr lang="fr-FR" dirty="0" smtClean="0"/>
              <a:t>proposé ses recommandations dans </a:t>
            </a:r>
            <a:r>
              <a:rPr lang="fr-FR" dirty="0"/>
              <a:t>8 unités ou 32% du nombre total des unités </a:t>
            </a:r>
            <a:r>
              <a:rPr lang="fr-FR" dirty="0" smtClean="0"/>
              <a:t>du sous-domaine². </a:t>
            </a:r>
          </a:p>
          <a:p>
            <a:r>
              <a:rPr lang="fr-FR" dirty="0" smtClean="0"/>
              <a:t>Le </a:t>
            </a:r>
            <a:r>
              <a:rPr lang="fr-FR" i="1" dirty="0"/>
              <a:t>Grand dictionnaire terminologique </a:t>
            </a:r>
            <a:r>
              <a:rPr lang="fr-FR" dirty="0"/>
              <a:t>a </a:t>
            </a:r>
            <a:r>
              <a:rPr lang="fr-FR" dirty="0" smtClean="0"/>
              <a:t>proposé </a:t>
            </a:r>
            <a:r>
              <a:rPr lang="fr-FR" dirty="0"/>
              <a:t>ses recommandations dans 5 </a:t>
            </a:r>
            <a:r>
              <a:rPr lang="fr-FR" dirty="0" smtClean="0"/>
              <a:t>unités ou 20% </a:t>
            </a:r>
            <a:r>
              <a:rPr lang="fr-FR" dirty="0"/>
              <a:t>du nombre total des unités </a:t>
            </a:r>
            <a:r>
              <a:rPr lang="fr-FR" dirty="0" smtClean="0"/>
              <a:t>du sous-domaine²</a:t>
            </a:r>
            <a:r>
              <a:rPr lang="en-US" dirty="0" smtClean="0"/>
              <a:t>.</a:t>
            </a:r>
            <a:endParaRPr lang="fr-FR" dirty="0" smtClean="0"/>
          </a:p>
          <a:p>
            <a:endParaRPr lang="mk-MK" dirty="0"/>
          </a:p>
          <a:p>
            <a:endParaRPr lang="mk-MK" dirty="0"/>
          </a:p>
        </p:txBody>
      </p:sp>
      <p:sp>
        <p:nvSpPr>
          <p:cNvPr id="3" name="Title 2"/>
          <p:cNvSpPr>
            <a:spLocks noGrp="1"/>
          </p:cNvSpPr>
          <p:nvPr>
            <p:ph type="title"/>
          </p:nvPr>
        </p:nvSpPr>
        <p:spPr/>
        <p:txBody>
          <a:bodyPr/>
          <a:lstStyle/>
          <a:p>
            <a:pPr algn="ctr"/>
            <a:r>
              <a:rPr lang="en-US" dirty="0" smtClean="0"/>
              <a:t>Corpus de recherche</a:t>
            </a:r>
            <a:endParaRPr lang="mk-MK" dirty="0"/>
          </a:p>
        </p:txBody>
      </p:sp>
    </p:spTree>
    <p:extLst>
      <p:ext uri="{BB962C8B-B14F-4D97-AF65-F5344CB8AC3E}">
        <p14:creationId xmlns:p14="http://schemas.microsoft.com/office/powerpoint/2010/main" val="2958433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2">
                                            <p:txEl>
                                              <p:pRg st="0" end="0"/>
                                            </p:txEl>
                                          </p:spTgt>
                                        </p:tgtEl>
                                        <p:attrNameLst>
                                          <p:attrName>style.fontWeight</p:attrName>
                                        </p:attrNameLst>
                                      </p:cBhvr>
                                      <p:to>
                                        <p:strVal val="bold"/>
                                      </p:to>
                                    </p:set>
                                  </p:childTnLst>
                                </p:cTn>
                              </p:par>
                            </p:childTnLst>
                          </p:cTn>
                        </p:par>
                      </p:childTnLst>
                    </p:cTn>
                  </p:par>
                  <p:par>
                    <p:cTn id="7" fill="hold">
                      <p:stCondLst>
                        <p:cond delay="indefinite"/>
                      </p:stCondLst>
                      <p:childTnLst>
                        <p:par>
                          <p:cTn id="8" fill="hold">
                            <p:stCondLst>
                              <p:cond delay="0"/>
                            </p:stCondLst>
                            <p:childTnLst>
                              <p:par>
                                <p:cTn id="9" presetID="15" presetClass="emph" presetSubtype="0" nodeType="clickEffect">
                                  <p:stCondLst>
                                    <p:cond delay="0"/>
                                  </p:stCondLst>
                                  <p:iterate type="lt">
                                    <p:tmAbs val="25"/>
                                  </p:iterate>
                                  <p:childTnLst>
                                    <p:set>
                                      <p:cBhvr override="childStyle">
                                        <p:cTn id="10" dur="indefinite"/>
                                        <p:tgtEl>
                                          <p:spTgt spid="2">
                                            <p:txEl>
                                              <p:pRg st="1" end="1"/>
                                            </p:txEl>
                                          </p:spTgt>
                                        </p:tgtEl>
                                        <p:attrNameLst>
                                          <p:attrName>style.fontWeight</p:attrName>
                                        </p:attrNameLst>
                                      </p:cBhvr>
                                      <p:to>
                                        <p:strVal val="bold"/>
                                      </p:to>
                                    </p:set>
                                  </p:childTnLst>
                                </p:cTn>
                              </p:par>
                            </p:childTnLst>
                          </p:cTn>
                        </p:par>
                      </p:childTnLst>
                    </p:cTn>
                  </p:par>
                  <p:par>
                    <p:cTn id="11" fill="hold">
                      <p:stCondLst>
                        <p:cond delay="indefinite"/>
                      </p:stCondLst>
                      <p:childTnLst>
                        <p:par>
                          <p:cTn id="12" fill="hold">
                            <p:stCondLst>
                              <p:cond delay="0"/>
                            </p:stCondLst>
                            <p:childTnLst>
                              <p:par>
                                <p:cTn id="13" presetID="15" presetClass="emph" presetSubtype="0" nodeType="clickEffect">
                                  <p:stCondLst>
                                    <p:cond delay="0"/>
                                  </p:stCondLst>
                                  <p:iterate type="lt">
                                    <p:tmAbs val="25"/>
                                  </p:iterate>
                                  <p:childTnLst>
                                    <p:set>
                                      <p:cBhvr override="childStyle">
                                        <p:cTn id="14" dur="indefinite"/>
                                        <p:tgtEl>
                                          <p:spTgt spid="2">
                                            <p:txEl>
                                              <p:pRg st="2" end="2"/>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r-FR" b="1" i="1" dirty="0"/>
              <a:t>Journal officiel</a:t>
            </a:r>
            <a:r>
              <a:rPr lang="fr-FR" b="1" dirty="0"/>
              <a:t> de la République </a:t>
            </a:r>
            <a:r>
              <a:rPr lang="fr-FR" b="1" dirty="0" smtClean="0"/>
              <a:t>française:</a:t>
            </a:r>
            <a:endParaRPr lang="fr-FR" i="1" dirty="0" smtClean="0"/>
          </a:p>
          <a:p>
            <a:pPr marL="109728" indent="0">
              <a:buNone/>
            </a:pPr>
            <a:r>
              <a:rPr lang="fr-FR" i="1" dirty="0" smtClean="0"/>
              <a:t>	booby-trap</a:t>
            </a:r>
            <a:r>
              <a:rPr lang="fr-FR" dirty="0"/>
              <a:t>, </a:t>
            </a:r>
            <a:r>
              <a:rPr lang="fr-FR" i="1" dirty="0"/>
              <a:t>briefing</a:t>
            </a:r>
            <a:r>
              <a:rPr lang="fr-FR" dirty="0"/>
              <a:t>, </a:t>
            </a:r>
            <a:r>
              <a:rPr lang="fr-FR" i="1" dirty="0"/>
              <a:t>deterrent</a:t>
            </a:r>
            <a:r>
              <a:rPr lang="fr-FR" dirty="0"/>
              <a:t>, </a:t>
            </a:r>
            <a:r>
              <a:rPr lang="fr-FR" i="1" dirty="0"/>
              <a:t>fall-out</a:t>
            </a:r>
            <a:r>
              <a:rPr lang="fr-FR" dirty="0"/>
              <a:t>, </a:t>
            </a:r>
            <a:r>
              <a:rPr lang="fr-FR" dirty="0" smtClean="0"/>
              <a:t>	</a:t>
            </a:r>
            <a:r>
              <a:rPr lang="fr-FR" i="1" dirty="0" smtClean="0"/>
              <a:t>maintenance</a:t>
            </a:r>
            <a:r>
              <a:rPr lang="fr-FR" dirty="0"/>
              <a:t>, </a:t>
            </a:r>
            <a:r>
              <a:rPr lang="fr-FR" i="1" dirty="0" smtClean="0"/>
              <a:t>offshore</a:t>
            </a:r>
            <a:r>
              <a:rPr lang="fr-FR" dirty="0" smtClean="0"/>
              <a:t> </a:t>
            </a:r>
            <a:r>
              <a:rPr lang="fr-FR" dirty="0"/>
              <a:t>ou </a:t>
            </a:r>
            <a:r>
              <a:rPr lang="fr-FR" i="1" dirty="0"/>
              <a:t>off-shore</a:t>
            </a:r>
            <a:r>
              <a:rPr lang="fr-FR" dirty="0"/>
              <a:t>, </a:t>
            </a:r>
            <a:r>
              <a:rPr lang="fr-FR" dirty="0" smtClean="0"/>
              <a:t>	</a:t>
            </a:r>
            <a:r>
              <a:rPr lang="fr-FR" i="1" dirty="0" smtClean="0"/>
              <a:t>sniper</a:t>
            </a:r>
            <a:r>
              <a:rPr lang="fr-FR" dirty="0" smtClean="0"/>
              <a:t>  </a:t>
            </a:r>
            <a:r>
              <a:rPr lang="fr-FR" dirty="0"/>
              <a:t>et  </a:t>
            </a:r>
            <a:r>
              <a:rPr lang="fr-FR" i="1" dirty="0"/>
              <a:t>stick</a:t>
            </a:r>
            <a:r>
              <a:rPr lang="fr-FR" dirty="0"/>
              <a:t>. </a:t>
            </a:r>
            <a:endParaRPr lang="fr-FR" dirty="0" smtClean="0"/>
          </a:p>
          <a:p>
            <a:endParaRPr lang="fr-FR" dirty="0" smtClean="0"/>
          </a:p>
          <a:p>
            <a:r>
              <a:rPr lang="fr-FR" i="1" dirty="0" smtClean="0"/>
              <a:t>Grand </a:t>
            </a:r>
            <a:r>
              <a:rPr lang="fr-FR" i="1" dirty="0"/>
              <a:t>dictionnaire </a:t>
            </a:r>
            <a:r>
              <a:rPr lang="fr-FR" i="1" dirty="0" smtClean="0"/>
              <a:t>terminologique:</a:t>
            </a:r>
          </a:p>
          <a:p>
            <a:pPr marL="109728" indent="0">
              <a:buNone/>
            </a:pPr>
            <a:r>
              <a:rPr lang="fr-FR" i="1" dirty="0" smtClean="0"/>
              <a:t>	briefing</a:t>
            </a:r>
            <a:r>
              <a:rPr lang="fr-FR" dirty="0"/>
              <a:t>, </a:t>
            </a:r>
            <a:r>
              <a:rPr lang="fr-FR" i="1" dirty="0" smtClean="0"/>
              <a:t>ICBM</a:t>
            </a:r>
            <a:r>
              <a:rPr lang="fr-FR" dirty="0"/>
              <a:t>, </a:t>
            </a:r>
            <a:r>
              <a:rPr lang="fr-FR" i="1" dirty="0" smtClean="0"/>
              <a:t>incapacitant</a:t>
            </a:r>
            <a:r>
              <a:rPr lang="fr-FR" dirty="0"/>
              <a:t>, </a:t>
            </a:r>
            <a:r>
              <a:rPr lang="fr-FR" i="1" dirty="0"/>
              <a:t>MIRV</a:t>
            </a:r>
            <a:r>
              <a:rPr lang="fr-FR" dirty="0"/>
              <a:t>, </a:t>
            </a:r>
            <a:r>
              <a:rPr lang="fr-FR" i="1" dirty="0"/>
              <a:t>sniper</a:t>
            </a:r>
            <a:r>
              <a:rPr lang="fr-FR" dirty="0"/>
              <a:t>. </a:t>
            </a:r>
            <a:endParaRPr lang="mk-MK" dirty="0"/>
          </a:p>
        </p:txBody>
      </p:sp>
      <p:sp>
        <p:nvSpPr>
          <p:cNvPr id="2" name="Title 1"/>
          <p:cNvSpPr>
            <a:spLocks noGrp="1"/>
          </p:cNvSpPr>
          <p:nvPr>
            <p:ph type="title"/>
          </p:nvPr>
        </p:nvSpPr>
        <p:spPr/>
        <p:txBody>
          <a:bodyPr>
            <a:normAutofit fontScale="90000"/>
          </a:bodyPr>
          <a:lstStyle/>
          <a:p>
            <a:pPr algn="ctr"/>
            <a:r>
              <a:rPr lang="fr-FR" dirty="0"/>
              <a:t>Echantillon représentatif</a:t>
            </a:r>
            <a:br>
              <a:rPr lang="fr-FR" dirty="0"/>
            </a:br>
            <a:r>
              <a:rPr lang="fr-FR" dirty="0"/>
              <a:t>des anglicismes</a:t>
            </a:r>
            <a:endParaRPr lang="mk-MK" dirty="0"/>
          </a:p>
        </p:txBody>
      </p:sp>
    </p:spTree>
    <p:extLst>
      <p:ext uri="{BB962C8B-B14F-4D97-AF65-F5344CB8AC3E}">
        <p14:creationId xmlns:p14="http://schemas.microsoft.com/office/powerpoint/2010/main" val="3978428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circle(in)">
                                      <p:cBhvr>
                                        <p:cTn id="19" dur="2000"/>
                                        <p:tgtEl>
                                          <p:spTgt spid="3">
                                            <p:txEl>
                                              <p:pRg st="3" end="3"/>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r-FR" sz="3200" i="1" dirty="0" smtClean="0"/>
              <a:t>booby-trap</a:t>
            </a:r>
            <a:r>
              <a:rPr lang="fr-FR" sz="3200" dirty="0" smtClean="0"/>
              <a:t> </a:t>
            </a:r>
          </a:p>
          <a:p>
            <a:r>
              <a:rPr lang="fr-FR" sz="3200" i="1" u="sng" dirty="0" smtClean="0"/>
              <a:t>briefing</a:t>
            </a:r>
            <a:endParaRPr lang="fr-FR" sz="3200" u="sng" dirty="0" smtClean="0"/>
          </a:p>
          <a:p>
            <a:r>
              <a:rPr lang="fr-FR" sz="3200" i="1" dirty="0" smtClean="0"/>
              <a:t>deterrent</a:t>
            </a:r>
            <a:r>
              <a:rPr lang="fr-FR" sz="3200" dirty="0" smtClean="0"/>
              <a:t> </a:t>
            </a:r>
          </a:p>
          <a:p>
            <a:r>
              <a:rPr lang="fr-FR" sz="3200" i="1" dirty="0" smtClean="0"/>
              <a:t>fall-out</a:t>
            </a:r>
            <a:r>
              <a:rPr lang="fr-FR" sz="3200" dirty="0" smtClean="0"/>
              <a:t> </a:t>
            </a:r>
          </a:p>
          <a:p>
            <a:r>
              <a:rPr lang="fr-FR" sz="3200" i="1" dirty="0" smtClean="0"/>
              <a:t>maintenance</a:t>
            </a:r>
            <a:endParaRPr lang="fr-FR" sz="3200" dirty="0" smtClean="0"/>
          </a:p>
          <a:p>
            <a:r>
              <a:rPr lang="fr-FR" sz="3200" i="1" dirty="0" smtClean="0"/>
              <a:t>offshore</a:t>
            </a:r>
            <a:r>
              <a:rPr lang="fr-FR" sz="3200" dirty="0" smtClean="0"/>
              <a:t> </a:t>
            </a:r>
            <a:r>
              <a:rPr lang="fr-FR" sz="3200" dirty="0"/>
              <a:t>ou </a:t>
            </a:r>
            <a:r>
              <a:rPr lang="fr-FR" sz="3200" i="1" dirty="0" smtClean="0"/>
              <a:t>off-shore</a:t>
            </a:r>
            <a:endParaRPr lang="fr-FR" sz="3200" dirty="0" smtClean="0"/>
          </a:p>
          <a:p>
            <a:r>
              <a:rPr lang="fr-FR" sz="3200" i="1" u="sng" dirty="0" smtClean="0"/>
              <a:t>sniper</a:t>
            </a:r>
            <a:r>
              <a:rPr lang="fr-FR" sz="3200" u="sng" dirty="0" smtClean="0"/>
              <a:t>  </a:t>
            </a:r>
          </a:p>
          <a:p>
            <a:r>
              <a:rPr lang="fr-FR" sz="3200" i="1" dirty="0" smtClean="0"/>
              <a:t>stick</a:t>
            </a:r>
            <a:r>
              <a:rPr lang="fr-FR" sz="3200" dirty="0"/>
              <a:t>.</a:t>
            </a:r>
            <a:r>
              <a:rPr lang="fr-FR" sz="2800" dirty="0"/>
              <a:t> </a:t>
            </a:r>
          </a:p>
          <a:p>
            <a:endParaRPr lang="mk-MK" dirty="0"/>
          </a:p>
        </p:txBody>
      </p:sp>
      <p:sp>
        <p:nvSpPr>
          <p:cNvPr id="2" name="Title 1"/>
          <p:cNvSpPr>
            <a:spLocks noGrp="1"/>
          </p:cNvSpPr>
          <p:nvPr>
            <p:ph type="title"/>
          </p:nvPr>
        </p:nvSpPr>
        <p:spPr/>
        <p:txBody>
          <a:bodyPr>
            <a:normAutofit fontScale="90000"/>
          </a:bodyPr>
          <a:lstStyle/>
          <a:p>
            <a:pPr algn="ctr"/>
            <a:r>
              <a:rPr lang="fr-FR" sz="4000" i="1" dirty="0"/>
              <a:t>JORF:</a:t>
            </a:r>
            <a:r>
              <a:rPr lang="fr-FR" i="1" dirty="0"/>
              <a:t/>
            </a:r>
            <a:br>
              <a:rPr lang="fr-FR" i="1" dirty="0"/>
            </a:br>
            <a:endParaRPr lang="mk-MK" dirty="0"/>
          </a:p>
        </p:txBody>
      </p:sp>
    </p:spTree>
    <p:extLst>
      <p:ext uri="{BB962C8B-B14F-4D97-AF65-F5344CB8AC3E}">
        <p14:creationId xmlns:p14="http://schemas.microsoft.com/office/powerpoint/2010/main" val="355418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in)">
                                      <p:cBhvr>
                                        <p:cTn id="16" dur="2000"/>
                                        <p:tgtEl>
                                          <p:spTgt spid="3">
                                            <p:txEl>
                                              <p:pRg st="3" end="3"/>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ircle(in)">
                                      <p:cBhvr>
                                        <p:cTn id="19" dur="2000"/>
                                        <p:tgtEl>
                                          <p:spTgt spid="3">
                                            <p:txEl>
                                              <p:pRg st="4" end="4"/>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ircle(in)">
                                      <p:cBhvr>
                                        <p:cTn id="22" dur="2000"/>
                                        <p:tgtEl>
                                          <p:spTgt spid="3">
                                            <p:txEl>
                                              <p:pRg st="5" end="5"/>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circle(in)">
                                      <p:cBhvr>
                                        <p:cTn id="25" dur="2000"/>
                                        <p:tgtEl>
                                          <p:spTgt spid="3">
                                            <p:txEl>
                                              <p:pRg st="6" end="6"/>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circle(in)">
                                      <p:cBhvr>
                                        <p:cTn id="28"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882</TotalTime>
  <Words>1050</Words>
  <Application>Microsoft Office PowerPoint</Application>
  <PresentationFormat>On-screen Show (4:3)</PresentationFormat>
  <Paragraphs>86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Concourse</vt:lpstr>
      <vt:lpstr>Zoran Nikolovski Université « Saint-Clément d’Ohrid » de Bitola,  République de Macédoine  zorannikolovski@yahoo.fr</vt:lpstr>
      <vt:lpstr>Оbjectif de cette communication</vt:lpstr>
      <vt:lpstr> Raisons de la domination militaire américaine </vt:lpstr>
      <vt:lpstr>Le Rôle de la Commission générale de terminologie et de néologie</vt:lpstr>
      <vt:lpstr>Grand dictionnaire terminologique </vt:lpstr>
      <vt:lpstr>Anglicismes-Définition Dictionnaire des anglicismes, Le Robert</vt:lpstr>
      <vt:lpstr>Corpus de recherche</vt:lpstr>
      <vt:lpstr>Echantillon représentatif des anglicismes</vt:lpstr>
      <vt:lpstr>JORF: </vt:lpstr>
      <vt:lpstr>booby-trap </vt:lpstr>
      <vt:lpstr>briefing [bʀifiŋ] n. m.</vt:lpstr>
      <vt:lpstr>deterrent [detɛʀᾶ] n. m.</vt:lpstr>
      <vt:lpstr>fall-out [fɔlawt] n. m.</vt:lpstr>
      <vt:lpstr>sniper [snajpœʀ] n. m.</vt:lpstr>
      <vt:lpstr>stick [stik] n. m. </vt:lpstr>
      <vt:lpstr>Grand dictionnaire terminologique: </vt:lpstr>
      <vt:lpstr>ICBM [isebeɛm] n. m. </vt:lpstr>
      <vt:lpstr>MIRV [miʀv] n. m., </vt:lpstr>
      <vt:lpstr>sniper [snajpœʀ] n. m., </vt:lpstr>
      <vt:lpstr>Recommandations du Journal officiel de la République française :</vt:lpstr>
      <vt:lpstr>Recommandations du GDT :</vt:lpstr>
      <vt:lpstr>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Zoran Nikolovski Université « Saint-Clément d’Ohrid » de Bitola,  République de Macédoine</dc:title>
  <dc:creator>Zoran</dc:creator>
  <cp:lastModifiedBy>Zoran</cp:lastModifiedBy>
  <cp:revision>81</cp:revision>
  <dcterms:created xsi:type="dcterms:W3CDTF">2013-09-01T21:23:24Z</dcterms:created>
  <dcterms:modified xsi:type="dcterms:W3CDTF">2013-09-19T13:37:48Z</dcterms:modified>
</cp:coreProperties>
</file>