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7"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FCEE28-6123-46BD-9F92-570ACCA4A010}">
          <p14:sldIdLst>
            <p14:sldId id="256"/>
            <p14:sldId id="257"/>
            <p14:sldId id="258"/>
            <p14:sldId id="260"/>
            <p14:sldId id="261"/>
            <p14:sldId id="262"/>
            <p14:sldId id="263"/>
            <p14:sldId id="264"/>
            <p14:sldId id="265"/>
            <p14:sldId id="266"/>
            <p14:sldId id="267"/>
            <p14:sldId id="268"/>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7B816B6-29AE-4B51-B0AF-5C6B22BFE2EB}" type="datetimeFigureOut">
              <a:rPr lang="en-US" smtClean="0"/>
              <a:t>11/8/2016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95C91BC-7924-43D0-963D-B07912BD3194}"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99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816B6-29AE-4B51-B0AF-5C6B22BFE2EB}"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25785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816B6-29AE-4B51-B0AF-5C6B22BFE2EB}"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203549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816B6-29AE-4B51-B0AF-5C6B22BFE2EB}"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18249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7B816B6-29AE-4B51-B0AF-5C6B22BFE2EB}" type="datetimeFigureOut">
              <a:rPr lang="en-US" smtClean="0"/>
              <a:t>11/8/2016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95C91BC-7924-43D0-963D-B07912BD3194}"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651062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B816B6-29AE-4B51-B0AF-5C6B22BFE2EB}"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81786977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B816B6-29AE-4B51-B0AF-5C6B22BFE2EB}"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30326339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B816B6-29AE-4B51-B0AF-5C6B22BFE2EB}"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386019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816B6-29AE-4B51-B0AF-5C6B22BFE2EB}"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4291119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57B816B6-29AE-4B51-B0AF-5C6B22BFE2EB}" type="datetimeFigureOut">
              <a:rPr lang="en-US" smtClean="0"/>
              <a:t>11/8/2016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995C91BC-7924-43D0-963D-B07912BD3194}"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491612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57B816B6-29AE-4B51-B0AF-5C6B22BFE2EB}" type="datetimeFigureOut">
              <a:rPr lang="en-US" smtClean="0"/>
              <a:t>11/8/2016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995C91BC-7924-43D0-963D-B07912BD3194}" type="slidenum">
              <a:rPr lang="en-US" smtClean="0"/>
              <a:t>‹#›</a:t>
            </a:fld>
            <a:endParaRPr lang="en-US"/>
          </a:p>
        </p:txBody>
      </p:sp>
    </p:spTree>
    <p:extLst>
      <p:ext uri="{BB962C8B-B14F-4D97-AF65-F5344CB8AC3E}">
        <p14:creationId xmlns:p14="http://schemas.microsoft.com/office/powerpoint/2010/main" val="267431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7B816B6-29AE-4B51-B0AF-5C6B22BFE2EB}" type="datetimeFigureOut">
              <a:rPr lang="en-US" smtClean="0"/>
              <a:t>11/8/2016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95C91BC-7924-43D0-963D-B07912BD3194}"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37728936"/>
      </p:ext>
    </p:extLst>
  </p:cSld>
  <p:clrMap bg1="lt1" tx1="dk1" bg2="lt2" tx2="dk2" accent1="accent1" accent2="accent2" accent3="accent3" accent4="accent4" accent5="accent5" accent6="accent6" hlink="hlink" folHlink="folHlink"/>
  <p:sldLayoutIdLst>
    <p:sldLayoutId id="2147484508" r:id="rId1"/>
    <p:sldLayoutId id="2147484509" r:id="rId2"/>
    <p:sldLayoutId id="2147484510" r:id="rId3"/>
    <p:sldLayoutId id="2147484511" r:id="rId4"/>
    <p:sldLayoutId id="2147484512" r:id="rId5"/>
    <p:sldLayoutId id="2147484513" r:id="rId6"/>
    <p:sldLayoutId id="2147484514" r:id="rId7"/>
    <p:sldLayoutId id="2147484515" r:id="rId8"/>
    <p:sldLayoutId id="2147484516" r:id="rId9"/>
    <p:sldLayoutId id="2147484517" r:id="rId10"/>
    <p:sldLayoutId id="214748451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fr-FR" sz="2400" b="1" dirty="0"/>
              <a:t>Le même, le semblable et le diffèrent au sein des anglicismes en français dans les domaines de la psychologie et de la philosophie</a:t>
            </a:r>
            <a:r>
              <a:rPr lang="en-US" sz="2400" dirty="0"/>
              <a:t/>
            </a:r>
            <a:br>
              <a:rPr lang="en-US" sz="2400" dirty="0"/>
            </a:br>
            <a:endParaRPr lang="en-US" sz="2400" dirty="0"/>
          </a:p>
        </p:txBody>
      </p:sp>
      <p:sp>
        <p:nvSpPr>
          <p:cNvPr id="3" name="Subtitle 2"/>
          <p:cNvSpPr>
            <a:spLocks noGrp="1"/>
          </p:cNvSpPr>
          <p:nvPr>
            <p:ph type="subTitle" idx="1"/>
          </p:nvPr>
        </p:nvSpPr>
        <p:spPr/>
        <p:txBody>
          <a:bodyPr>
            <a:normAutofit fontScale="25000" lnSpcReduction="20000"/>
          </a:bodyPr>
          <a:lstStyle/>
          <a:p>
            <a:pPr algn="ctr"/>
            <a:r>
              <a:rPr lang="fr-FR" sz="5600" dirty="0"/>
              <a:t>Zoran </a:t>
            </a:r>
            <a:r>
              <a:rPr lang="fr-FR" sz="5600" dirty="0" err="1"/>
              <a:t>nIKolovski</a:t>
            </a:r>
            <a:endParaRPr lang="fr-FR" sz="5600" dirty="0"/>
          </a:p>
          <a:p>
            <a:pPr algn="ctr"/>
            <a:r>
              <a:rPr lang="fr-FR" sz="4200" dirty="0"/>
              <a:t>Université « Saint-Clément d'Ohrid » de </a:t>
            </a:r>
            <a:r>
              <a:rPr lang="fr-FR" sz="4200" dirty="0" smtClean="0"/>
              <a:t>Bitola, République </a:t>
            </a:r>
            <a:r>
              <a:rPr lang="fr-FR" sz="4200" dirty="0"/>
              <a:t>de Macédoine </a:t>
            </a:r>
            <a:endParaRPr lang="fr-FR" sz="4200" dirty="0" smtClean="0"/>
          </a:p>
          <a:p>
            <a:pPr algn="ctr"/>
            <a:r>
              <a:rPr lang="fr-FR" sz="4000" dirty="0" smtClean="0"/>
              <a:t>zorannikolovski@yahoo.fr</a:t>
            </a:r>
            <a:endParaRPr lang="en-US" sz="4000" dirty="0"/>
          </a:p>
          <a:p>
            <a:endParaRPr lang="en-US" dirty="0"/>
          </a:p>
        </p:txBody>
      </p:sp>
    </p:spTree>
    <p:extLst>
      <p:ext uri="{BB962C8B-B14F-4D97-AF65-F5344CB8AC3E}">
        <p14:creationId xmlns:p14="http://schemas.microsoft.com/office/powerpoint/2010/main" val="390580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systémique</a:t>
            </a:r>
            <a:r>
              <a:rPr lang="fr-FR" dirty="0"/>
              <a:t> </a:t>
            </a:r>
            <a:r>
              <a:rPr lang="mk-MK" dirty="0" smtClean="0"/>
              <a:t>: </a:t>
            </a:r>
            <a:r>
              <a:rPr lang="en-US" dirty="0" smtClean="0"/>
              <a:t>4 </a:t>
            </a:r>
            <a:r>
              <a:rPr lang="fr-FR" dirty="0"/>
              <a:t>sens </a:t>
            </a:r>
            <a:endParaRPr lang="en-US" dirty="0"/>
          </a:p>
        </p:txBody>
      </p:sp>
      <p:sp>
        <p:nvSpPr>
          <p:cNvPr id="3" name="Content Placeholder 2"/>
          <p:cNvSpPr>
            <a:spLocks noGrp="1"/>
          </p:cNvSpPr>
          <p:nvPr>
            <p:ph idx="1"/>
          </p:nvPr>
        </p:nvSpPr>
        <p:spPr/>
        <p:txBody>
          <a:bodyPr>
            <a:normAutofit fontScale="92500"/>
          </a:bodyPr>
          <a:lstStyle/>
          <a:p>
            <a:r>
              <a:rPr lang="fr-FR" dirty="0" smtClean="0"/>
              <a:t>1</a:t>
            </a:r>
            <a:r>
              <a:rPr lang="fr-FR" dirty="0"/>
              <a:t>. Didactique, Logique. adj. Qui se rapporte ou affecte un système dans son ensemble (PR</a:t>
            </a:r>
            <a:r>
              <a:rPr lang="fr-FR" dirty="0" smtClean="0"/>
              <a:t>)</a:t>
            </a:r>
          </a:p>
          <a:p>
            <a:r>
              <a:rPr lang="fr-FR" dirty="0" smtClean="0"/>
              <a:t>2. n</a:t>
            </a:r>
            <a:r>
              <a:rPr lang="fr-FR" dirty="0"/>
              <a:t>. f. Théorie qui considère que tous les savoirs organisés, notamment en sciences humaines, sont susceptibles d'être reliés entre eux de telle sorte qu'ils constitueraient un ensemble cohérent (</a:t>
            </a:r>
            <a:r>
              <a:rPr lang="fr-FR" dirty="0" smtClean="0"/>
              <a:t>LA)</a:t>
            </a:r>
          </a:p>
          <a:p>
            <a:r>
              <a:rPr lang="fr-FR" dirty="0" smtClean="0"/>
              <a:t>3. </a:t>
            </a:r>
            <a:r>
              <a:rPr lang="fr-FR" dirty="0"/>
              <a:t>Biologie, médecine. Relatif à la circulation sanguine générale (</a:t>
            </a:r>
            <a:r>
              <a:rPr lang="fr-FR" dirty="0" smtClean="0"/>
              <a:t>PR)</a:t>
            </a:r>
          </a:p>
          <a:p>
            <a:r>
              <a:rPr lang="fr-FR" dirty="0" smtClean="0"/>
              <a:t>4. </a:t>
            </a:r>
            <a:r>
              <a:rPr lang="fr-FR" dirty="0"/>
              <a:t>Psychiatrie. Qui se rapporte à un système (TM), Les systèmes étant considérés comme un ensemble d’éléments en interaction mutuelle. Ce terme est utilisé en thérapie </a:t>
            </a:r>
            <a:r>
              <a:rPr lang="fr-FR" dirty="0" smtClean="0"/>
              <a:t>familiale</a:t>
            </a:r>
          </a:p>
          <a:p>
            <a:r>
              <a:rPr lang="fr-FR" dirty="0" smtClean="0"/>
              <a:t>4</a:t>
            </a:r>
            <a:r>
              <a:rPr lang="fr-FR" dirty="0"/>
              <a:t>. Se dit de produits phytosanitaires véhiculés par la sève et qui agissent au niveau de tous les organes de la plante (PL</a:t>
            </a:r>
            <a:r>
              <a:rPr lang="fr-FR" dirty="0" smtClean="0"/>
              <a:t>).</a:t>
            </a:r>
            <a:endParaRPr lang="en-US" dirty="0"/>
          </a:p>
        </p:txBody>
      </p:sp>
    </p:spTree>
    <p:extLst>
      <p:ext uri="{BB962C8B-B14F-4D97-AF65-F5344CB8AC3E}">
        <p14:creationId xmlns:p14="http://schemas.microsoft.com/office/powerpoint/2010/main" val="4067124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3200" dirty="0"/>
              <a:t>Le </a:t>
            </a:r>
            <a:r>
              <a:rPr lang="fr-FR" sz="3200" i="1" dirty="0"/>
              <a:t>Journal officiel</a:t>
            </a:r>
            <a:r>
              <a:rPr lang="fr-FR" sz="3200" dirty="0"/>
              <a:t> de la République française - Commission générale de terminologie et de néologie</a:t>
            </a:r>
            <a:r>
              <a:rPr lang="en-US" sz="3200"/>
              <a:t>: </a:t>
            </a:r>
            <a:r>
              <a:rPr lang="en-US" sz="3200" smtClean="0">
                <a:solidFill>
                  <a:schemeClr val="tx1"/>
                </a:solidFill>
              </a:rPr>
              <a:t>5 </a:t>
            </a:r>
            <a:r>
              <a:rPr lang="fr-FR" sz="3200" dirty="0"/>
              <a:t>unités </a:t>
            </a:r>
            <a:endParaRPr lang="en-US" sz="3200" dirty="0">
              <a:solidFill>
                <a:srgbClr val="FF0000"/>
              </a:solidFill>
            </a:endParaRPr>
          </a:p>
        </p:txBody>
      </p:sp>
      <p:sp>
        <p:nvSpPr>
          <p:cNvPr id="3" name="Content Placeholder 2"/>
          <p:cNvSpPr>
            <a:spLocks noGrp="1"/>
          </p:cNvSpPr>
          <p:nvPr>
            <p:ph idx="1"/>
          </p:nvPr>
        </p:nvSpPr>
        <p:spPr/>
        <p:txBody>
          <a:bodyPr/>
          <a:lstStyle/>
          <a:p>
            <a:pPr algn="ctr"/>
            <a:r>
              <a:rPr lang="fr-FR" b="1" dirty="0" err="1" smtClean="0"/>
              <a:t>burn-out</a:t>
            </a:r>
            <a:r>
              <a:rPr lang="fr-FR" b="1" dirty="0" smtClean="0"/>
              <a:t> / </a:t>
            </a:r>
            <a:r>
              <a:rPr lang="en-US" dirty="0"/>
              <a:t>syndrome </a:t>
            </a:r>
            <a:r>
              <a:rPr lang="en-US" dirty="0" err="1"/>
              <a:t>d'épuisement</a:t>
            </a:r>
            <a:r>
              <a:rPr lang="en-US" dirty="0"/>
              <a:t> </a:t>
            </a:r>
            <a:r>
              <a:rPr lang="en-US" dirty="0" err="1" smtClean="0"/>
              <a:t>professionnel</a:t>
            </a:r>
            <a:r>
              <a:rPr lang="en-US" dirty="0" smtClean="0"/>
              <a:t> (24.10.2012)</a:t>
            </a:r>
          </a:p>
          <a:p>
            <a:pPr algn="ctr" fontAlgn="base"/>
            <a:r>
              <a:rPr lang="fr-FR" b="1" dirty="0"/>
              <a:t>coping </a:t>
            </a:r>
            <a:r>
              <a:rPr lang="fr-FR" b="1" dirty="0" smtClean="0"/>
              <a:t>/ </a:t>
            </a:r>
            <a:r>
              <a:rPr lang="fr-FR" dirty="0" smtClean="0"/>
              <a:t>faire-face (06.04.2016)</a:t>
            </a:r>
          </a:p>
          <a:p>
            <a:pPr algn="ctr"/>
            <a:r>
              <a:rPr lang="fr-FR" b="1" dirty="0" smtClean="0"/>
              <a:t>guidance</a:t>
            </a:r>
            <a:r>
              <a:rPr lang="fr-FR" dirty="0" smtClean="0"/>
              <a:t> / </a:t>
            </a:r>
            <a:r>
              <a:rPr lang="fr-FR" i="1" dirty="0" smtClean="0"/>
              <a:t>guidance</a:t>
            </a:r>
            <a:r>
              <a:rPr lang="fr-FR" dirty="0" smtClean="0"/>
              <a:t> (6.09.2008)</a:t>
            </a:r>
          </a:p>
          <a:p>
            <a:pPr algn="ctr"/>
            <a:r>
              <a:rPr lang="fr-FR" b="1" dirty="0" err="1"/>
              <a:t>incentive</a:t>
            </a:r>
            <a:r>
              <a:rPr lang="fr-FR" dirty="0"/>
              <a:t> </a:t>
            </a:r>
            <a:r>
              <a:rPr lang="fr-FR" dirty="0" smtClean="0"/>
              <a:t>/ </a:t>
            </a:r>
            <a:r>
              <a:rPr lang="fr-FR" i="1" dirty="0"/>
              <a:t>voyage de </a:t>
            </a:r>
            <a:r>
              <a:rPr lang="fr-FR" i="1" dirty="0" smtClean="0"/>
              <a:t>stimulation </a:t>
            </a:r>
            <a:r>
              <a:rPr lang="fr-FR" dirty="0" smtClean="0"/>
              <a:t>(22.09.2000)</a:t>
            </a:r>
          </a:p>
          <a:p>
            <a:pPr algn="ctr"/>
            <a:r>
              <a:rPr lang="fr-FR" b="1" dirty="0" err="1"/>
              <a:t>mobbing</a:t>
            </a:r>
            <a:r>
              <a:rPr lang="fr-FR" dirty="0"/>
              <a:t> </a:t>
            </a:r>
            <a:r>
              <a:rPr lang="fr-FR" dirty="0" smtClean="0"/>
              <a:t>/ </a:t>
            </a:r>
            <a:r>
              <a:rPr lang="fr-FR" i="1" dirty="0"/>
              <a:t>harcèlement</a:t>
            </a:r>
            <a:r>
              <a:rPr lang="fr-FR" dirty="0"/>
              <a:t>, n. m. </a:t>
            </a:r>
            <a:r>
              <a:rPr lang="fr-FR" dirty="0" smtClean="0"/>
              <a:t>(28.07.2001)</a:t>
            </a:r>
          </a:p>
          <a:p>
            <a:pPr marL="0" indent="0">
              <a:buNone/>
            </a:pPr>
            <a:endParaRPr lang="en-US" dirty="0"/>
          </a:p>
        </p:txBody>
      </p:sp>
    </p:spTree>
    <p:extLst>
      <p:ext uri="{BB962C8B-B14F-4D97-AF65-F5344CB8AC3E}">
        <p14:creationId xmlns:p14="http://schemas.microsoft.com/office/powerpoint/2010/main" val="2472597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i="1" dirty="0"/>
              <a:t>Le Grand dictionnaire terminologique</a:t>
            </a:r>
            <a:r>
              <a:rPr lang="fr-FR" sz="3600" dirty="0"/>
              <a:t> </a:t>
            </a:r>
            <a:r>
              <a:rPr lang="fr-FR" sz="3600" i="1" dirty="0"/>
              <a:t>(GDT) - </a:t>
            </a:r>
            <a:r>
              <a:rPr lang="fr-FR" sz="3600" dirty="0"/>
              <a:t>Office québécois de la langue française: </a:t>
            </a:r>
            <a:r>
              <a:rPr lang="en-US" sz="3600" dirty="0" smtClean="0">
                <a:solidFill>
                  <a:schemeClr val="tx1"/>
                </a:solidFill>
              </a:rPr>
              <a:t>18</a:t>
            </a:r>
            <a:r>
              <a:rPr lang="fr-FR" sz="3600" dirty="0" smtClean="0">
                <a:solidFill>
                  <a:srgbClr val="FF0000"/>
                </a:solidFill>
              </a:rPr>
              <a:t> </a:t>
            </a:r>
            <a:r>
              <a:rPr lang="fr-FR" sz="3600" dirty="0"/>
              <a:t>unités </a:t>
            </a:r>
            <a:endParaRPr lang="en-US" sz="3600" dirty="0">
              <a:solidFill>
                <a:srgbClr val="FF0000"/>
              </a:solidFill>
            </a:endParaRPr>
          </a:p>
        </p:txBody>
      </p:sp>
      <p:sp>
        <p:nvSpPr>
          <p:cNvPr id="3" name="Content Placeholder 2"/>
          <p:cNvSpPr>
            <a:spLocks noGrp="1"/>
          </p:cNvSpPr>
          <p:nvPr>
            <p:ph idx="1"/>
          </p:nvPr>
        </p:nvSpPr>
        <p:spPr/>
        <p:txBody>
          <a:bodyPr numCol="3">
            <a:normAutofit fontScale="70000" lnSpcReduction="20000"/>
          </a:bodyPr>
          <a:lstStyle/>
          <a:p>
            <a:r>
              <a:rPr lang="fr-FR" b="1" dirty="0" smtClean="0"/>
              <a:t>borderline / </a:t>
            </a:r>
            <a:r>
              <a:rPr lang="fr-FR" dirty="0"/>
              <a:t>état </a:t>
            </a:r>
            <a:r>
              <a:rPr lang="fr-FR" dirty="0" smtClean="0"/>
              <a:t>limite, trouble </a:t>
            </a:r>
            <a:r>
              <a:rPr lang="fr-FR" dirty="0"/>
              <a:t>de la personnalité </a:t>
            </a:r>
            <a:r>
              <a:rPr lang="fr-FR" dirty="0" smtClean="0"/>
              <a:t>limite, TPL, personnalité limite</a:t>
            </a:r>
          </a:p>
          <a:p>
            <a:r>
              <a:rPr lang="fr-FR" b="1" dirty="0"/>
              <a:t>bore-out</a:t>
            </a:r>
            <a:r>
              <a:rPr lang="fr-FR" dirty="0"/>
              <a:t> </a:t>
            </a:r>
            <a:r>
              <a:rPr lang="fr-FR" dirty="0" smtClean="0"/>
              <a:t>/ </a:t>
            </a:r>
            <a:r>
              <a:rPr lang="fr-FR" dirty="0"/>
              <a:t>syndrome d'épuisement professionnel par </a:t>
            </a:r>
            <a:r>
              <a:rPr lang="fr-FR" dirty="0" smtClean="0"/>
              <a:t>l'ennui, syndrome </a:t>
            </a:r>
            <a:r>
              <a:rPr lang="fr-FR" dirty="0"/>
              <a:t>de l'ennui au </a:t>
            </a:r>
            <a:r>
              <a:rPr lang="fr-FR" dirty="0" smtClean="0"/>
              <a:t>travail, épuisement </a:t>
            </a:r>
            <a:r>
              <a:rPr lang="fr-FR" dirty="0"/>
              <a:t>professionnel par </a:t>
            </a:r>
            <a:r>
              <a:rPr lang="fr-FR" dirty="0" smtClean="0"/>
              <a:t>l'ennui</a:t>
            </a:r>
          </a:p>
          <a:p>
            <a:r>
              <a:rPr lang="en-US" b="1" dirty="0"/>
              <a:t>breakdown </a:t>
            </a:r>
            <a:r>
              <a:rPr lang="fr-FR" dirty="0" smtClean="0"/>
              <a:t>/ </a:t>
            </a:r>
            <a:r>
              <a:rPr lang="en-US" dirty="0" err="1"/>
              <a:t>dépression</a:t>
            </a:r>
            <a:r>
              <a:rPr lang="en-US" dirty="0"/>
              <a:t> </a:t>
            </a:r>
            <a:r>
              <a:rPr lang="en-US" dirty="0" err="1" smtClean="0"/>
              <a:t>nerveuse</a:t>
            </a:r>
            <a:endParaRPr lang="en-US" dirty="0" smtClean="0"/>
          </a:p>
          <a:p>
            <a:r>
              <a:rPr lang="fr-FR" b="1" dirty="0" err="1" smtClean="0"/>
              <a:t>burn-out</a:t>
            </a:r>
            <a:r>
              <a:rPr lang="fr-FR" b="1" dirty="0" smtClean="0"/>
              <a:t>/ </a:t>
            </a:r>
            <a:r>
              <a:rPr lang="en-US" dirty="0"/>
              <a:t>syndrome </a:t>
            </a:r>
            <a:r>
              <a:rPr lang="en-US" dirty="0" err="1"/>
              <a:t>d'épuisement</a:t>
            </a:r>
            <a:r>
              <a:rPr lang="en-US" dirty="0"/>
              <a:t> </a:t>
            </a:r>
            <a:r>
              <a:rPr lang="en-US" dirty="0" err="1" smtClean="0"/>
              <a:t>professionnel</a:t>
            </a:r>
            <a:r>
              <a:rPr lang="en-US" dirty="0" smtClean="0"/>
              <a:t>, </a:t>
            </a:r>
            <a:r>
              <a:rPr lang="en-US" dirty="0" err="1"/>
              <a:t>épuisement</a:t>
            </a:r>
            <a:r>
              <a:rPr lang="en-US" dirty="0"/>
              <a:t> </a:t>
            </a:r>
            <a:r>
              <a:rPr lang="en-US" dirty="0" err="1"/>
              <a:t>professionnel</a:t>
            </a:r>
            <a:r>
              <a:rPr lang="en-US" dirty="0"/>
              <a:t>  </a:t>
            </a:r>
            <a:endParaRPr lang="en-US" dirty="0" smtClean="0"/>
          </a:p>
          <a:p>
            <a:r>
              <a:rPr lang="fr-FR" b="1" dirty="0" smtClean="0"/>
              <a:t>case-work</a:t>
            </a:r>
            <a:r>
              <a:rPr lang="fr-FR" dirty="0" smtClean="0"/>
              <a:t>  / </a:t>
            </a:r>
            <a:r>
              <a:rPr lang="en-US" dirty="0" err="1" smtClean="0"/>
              <a:t>étude</a:t>
            </a:r>
            <a:r>
              <a:rPr lang="en-US" dirty="0" smtClean="0"/>
              <a:t> sur pieces, </a:t>
            </a:r>
            <a:r>
              <a:rPr lang="en-US" dirty="0" err="1" smtClean="0"/>
              <a:t>étude</a:t>
            </a:r>
            <a:r>
              <a:rPr lang="en-US" dirty="0" smtClean="0"/>
              <a:t> sur dossiers</a:t>
            </a:r>
          </a:p>
          <a:p>
            <a:r>
              <a:rPr lang="fr-FR" b="1" dirty="0" err="1" smtClean="0"/>
              <a:t>coming</a:t>
            </a:r>
            <a:r>
              <a:rPr lang="fr-FR" b="1" dirty="0" smtClean="0"/>
              <a:t> out </a:t>
            </a:r>
            <a:r>
              <a:rPr lang="en-US" dirty="0" smtClean="0"/>
              <a:t>/ </a:t>
            </a:r>
            <a:r>
              <a:rPr lang="fr-FR" dirty="0"/>
              <a:t>affirmation de son identité </a:t>
            </a:r>
            <a:r>
              <a:rPr lang="fr-FR" dirty="0" smtClean="0"/>
              <a:t>sexuelle</a:t>
            </a:r>
          </a:p>
          <a:p>
            <a:r>
              <a:rPr lang="fr-FR" b="1" dirty="0" smtClean="0"/>
              <a:t>coping</a:t>
            </a:r>
            <a:r>
              <a:rPr lang="fr-FR" dirty="0" smtClean="0"/>
              <a:t> / </a:t>
            </a:r>
            <a:r>
              <a:rPr lang="fr-FR" i="1" dirty="0"/>
              <a:t>adaptation</a:t>
            </a:r>
            <a:r>
              <a:rPr lang="fr-FR" dirty="0"/>
              <a:t>, </a:t>
            </a:r>
            <a:r>
              <a:rPr lang="fr-FR" i="1" dirty="0" smtClean="0"/>
              <a:t>ajustement</a:t>
            </a:r>
            <a:r>
              <a:rPr lang="fr-FR" dirty="0" smtClean="0"/>
              <a:t> </a:t>
            </a:r>
          </a:p>
          <a:p>
            <a:r>
              <a:rPr lang="fr-FR" b="1" dirty="0"/>
              <a:t>débriefing </a:t>
            </a:r>
            <a:r>
              <a:rPr lang="en-US" b="1" dirty="0" smtClean="0"/>
              <a:t>/ </a:t>
            </a:r>
            <a:r>
              <a:rPr lang="en-US" dirty="0" smtClean="0"/>
              <a:t>séance </a:t>
            </a:r>
            <a:r>
              <a:rPr lang="en-US" dirty="0"/>
              <a:t>de </a:t>
            </a:r>
            <a:r>
              <a:rPr lang="en-US" dirty="0" err="1" smtClean="0"/>
              <a:t>verbalisation</a:t>
            </a:r>
            <a:r>
              <a:rPr lang="en-US" dirty="0" smtClean="0"/>
              <a:t>, </a:t>
            </a:r>
            <a:r>
              <a:rPr lang="en-US" dirty="0" err="1" smtClean="0"/>
              <a:t>bilan</a:t>
            </a:r>
            <a:r>
              <a:rPr lang="en-US" dirty="0" smtClean="0"/>
              <a:t> post-</a:t>
            </a:r>
            <a:r>
              <a:rPr lang="en-US" dirty="0" err="1" smtClean="0"/>
              <a:t>traumatique</a:t>
            </a:r>
            <a:r>
              <a:rPr lang="en-US" dirty="0" smtClean="0"/>
              <a:t>, séance </a:t>
            </a:r>
            <a:r>
              <a:rPr lang="en-US" dirty="0"/>
              <a:t>de </a:t>
            </a:r>
            <a:r>
              <a:rPr lang="en-US" dirty="0" err="1"/>
              <a:t>verbalisation</a:t>
            </a:r>
            <a:r>
              <a:rPr lang="en-US" dirty="0"/>
              <a:t> </a:t>
            </a:r>
            <a:r>
              <a:rPr lang="en-US" dirty="0" err="1"/>
              <a:t>suivant</a:t>
            </a:r>
            <a:r>
              <a:rPr lang="en-US" dirty="0"/>
              <a:t> un incident </a:t>
            </a:r>
            <a:r>
              <a:rPr lang="en-US" dirty="0" smtClean="0"/>
              <a:t>critique, </a:t>
            </a:r>
            <a:r>
              <a:rPr lang="en-US" dirty="0" err="1" smtClean="0"/>
              <a:t>débriefing</a:t>
            </a:r>
            <a:r>
              <a:rPr lang="en-US" dirty="0" smtClean="0"/>
              <a:t>, debriefing, </a:t>
            </a:r>
            <a:r>
              <a:rPr lang="en-US" dirty="0" err="1" smtClean="0"/>
              <a:t>débriefing</a:t>
            </a:r>
            <a:r>
              <a:rPr lang="en-US" dirty="0" smtClean="0"/>
              <a:t> </a:t>
            </a:r>
            <a:r>
              <a:rPr lang="en-US" dirty="0" err="1" smtClean="0"/>
              <a:t>émotionnel</a:t>
            </a:r>
            <a:r>
              <a:rPr lang="en-US" dirty="0" smtClean="0"/>
              <a:t>, séance </a:t>
            </a:r>
            <a:r>
              <a:rPr lang="en-US" dirty="0"/>
              <a:t>de </a:t>
            </a:r>
            <a:r>
              <a:rPr lang="en-US" dirty="0" smtClean="0"/>
              <a:t>debriefing</a:t>
            </a:r>
          </a:p>
          <a:p>
            <a:r>
              <a:rPr lang="fr-FR" b="1" dirty="0" smtClean="0"/>
              <a:t>feed-back </a:t>
            </a:r>
            <a:r>
              <a:rPr lang="fr-FR" dirty="0" smtClean="0"/>
              <a:t>/ </a:t>
            </a:r>
            <a:r>
              <a:rPr lang="en-US" dirty="0" smtClean="0"/>
              <a:t>retroaction </a:t>
            </a:r>
          </a:p>
          <a:p>
            <a:r>
              <a:rPr lang="fr-FR" b="1" dirty="0"/>
              <a:t>grasping-reflex </a:t>
            </a:r>
            <a:r>
              <a:rPr lang="fr-FR" dirty="0" smtClean="0"/>
              <a:t>/ </a:t>
            </a:r>
            <a:r>
              <a:rPr lang="en-US" dirty="0" err="1"/>
              <a:t>réflexe</a:t>
            </a:r>
            <a:r>
              <a:rPr lang="en-US" dirty="0"/>
              <a:t> </a:t>
            </a:r>
            <a:r>
              <a:rPr lang="en-US" dirty="0" err="1" smtClean="0"/>
              <a:t>d'agrippement</a:t>
            </a:r>
            <a:r>
              <a:rPr lang="en-US" dirty="0" smtClean="0"/>
              <a:t>, </a:t>
            </a:r>
            <a:r>
              <a:rPr lang="en-US" dirty="0" err="1"/>
              <a:t>agrippement</a:t>
            </a:r>
            <a:r>
              <a:rPr lang="en-US" dirty="0"/>
              <a:t>   </a:t>
            </a:r>
            <a:endParaRPr lang="en-US" dirty="0" smtClean="0"/>
          </a:p>
          <a:p>
            <a:r>
              <a:rPr lang="fr-FR" b="1" dirty="0" smtClean="0"/>
              <a:t>guidance </a:t>
            </a:r>
            <a:r>
              <a:rPr lang="fr-FR" dirty="0" smtClean="0"/>
              <a:t>/ </a:t>
            </a:r>
            <a:r>
              <a:rPr lang="en-US" dirty="0" smtClean="0"/>
              <a:t>guidance </a:t>
            </a:r>
            <a:endParaRPr lang="fr-FR" dirty="0" smtClean="0"/>
          </a:p>
          <a:p>
            <a:r>
              <a:rPr lang="fr-FR" b="1" dirty="0"/>
              <a:t>insight</a:t>
            </a:r>
            <a:r>
              <a:rPr lang="fr-FR" dirty="0"/>
              <a:t> </a:t>
            </a:r>
            <a:r>
              <a:rPr lang="fr-FR" dirty="0" smtClean="0"/>
              <a:t>/ intuition </a:t>
            </a:r>
          </a:p>
          <a:p>
            <a:r>
              <a:rPr lang="fr-FR" b="1" dirty="0" err="1" smtClean="0"/>
              <a:t>incentive</a:t>
            </a:r>
            <a:r>
              <a:rPr lang="fr-FR" b="1" dirty="0" smtClean="0"/>
              <a:t> </a:t>
            </a:r>
            <a:r>
              <a:rPr lang="fr-FR" dirty="0" smtClean="0"/>
              <a:t>/</a:t>
            </a:r>
            <a:endParaRPr lang="en-US" b="1" dirty="0" smtClean="0"/>
          </a:p>
          <a:p>
            <a:r>
              <a:rPr lang="fr-FR" b="1" dirty="0" smtClean="0"/>
              <a:t>MMPI</a:t>
            </a:r>
            <a:r>
              <a:rPr lang="fr-FR" dirty="0" smtClean="0"/>
              <a:t> / </a:t>
            </a:r>
            <a:r>
              <a:rPr lang="fr-FR" dirty="0"/>
              <a:t>inventaire de personnalité (de Minnesota</a:t>
            </a:r>
            <a:r>
              <a:rPr lang="fr-FR" dirty="0" smtClean="0"/>
              <a:t>)</a:t>
            </a:r>
          </a:p>
          <a:p>
            <a:r>
              <a:rPr lang="fr-FR" b="1" dirty="0" err="1"/>
              <a:t>mobbing</a:t>
            </a:r>
            <a:r>
              <a:rPr lang="fr-FR" dirty="0"/>
              <a:t> </a:t>
            </a:r>
            <a:r>
              <a:rPr lang="fr-FR" dirty="0" smtClean="0"/>
              <a:t>/ </a:t>
            </a:r>
            <a:r>
              <a:rPr lang="fr-FR" i="1" dirty="0"/>
              <a:t>harcèlement professionnel</a:t>
            </a:r>
            <a:r>
              <a:rPr lang="fr-FR" dirty="0"/>
              <a:t>, </a:t>
            </a:r>
            <a:r>
              <a:rPr lang="fr-FR" i="1" dirty="0" smtClean="0"/>
              <a:t>harcèlement </a:t>
            </a:r>
            <a:r>
              <a:rPr lang="fr-FR" i="1" dirty="0"/>
              <a:t>psychologique au travail</a:t>
            </a:r>
            <a:r>
              <a:rPr lang="fr-FR" dirty="0" smtClean="0"/>
              <a:t>, </a:t>
            </a:r>
            <a:r>
              <a:rPr lang="fr-FR" i="1" dirty="0"/>
              <a:t>harcèlement psychologique en milieu de travail</a:t>
            </a:r>
            <a:r>
              <a:rPr lang="fr-FR" dirty="0"/>
              <a:t>, </a:t>
            </a:r>
            <a:r>
              <a:rPr lang="fr-FR" i="1" dirty="0" smtClean="0"/>
              <a:t>harcèlement </a:t>
            </a:r>
            <a:r>
              <a:rPr lang="fr-FR" i="1" dirty="0"/>
              <a:t>en milieu de travail</a:t>
            </a:r>
            <a:r>
              <a:rPr lang="fr-FR" dirty="0" smtClean="0"/>
              <a:t>, </a:t>
            </a:r>
            <a:r>
              <a:rPr lang="fr-FR" i="1" dirty="0" smtClean="0"/>
              <a:t>harcèlement </a:t>
            </a:r>
            <a:r>
              <a:rPr lang="fr-FR" i="1" dirty="0"/>
              <a:t>moral au </a:t>
            </a:r>
            <a:r>
              <a:rPr lang="fr-FR" i="1" dirty="0" smtClean="0"/>
              <a:t>travail</a:t>
            </a:r>
            <a:r>
              <a:rPr lang="fr-FR" dirty="0" smtClean="0"/>
              <a:t> </a:t>
            </a:r>
          </a:p>
          <a:p>
            <a:r>
              <a:rPr lang="fr-FR" b="1" dirty="0"/>
              <a:t>percipient</a:t>
            </a:r>
            <a:r>
              <a:rPr lang="fr-FR" dirty="0"/>
              <a:t> </a:t>
            </a:r>
            <a:r>
              <a:rPr lang="fr-FR" dirty="0" smtClean="0"/>
              <a:t>/ </a:t>
            </a:r>
            <a:r>
              <a:rPr lang="fr-FR" i="1" dirty="0"/>
              <a:t>percepteur</a:t>
            </a:r>
            <a:r>
              <a:rPr lang="fr-FR" dirty="0"/>
              <a:t>, </a:t>
            </a:r>
            <a:r>
              <a:rPr lang="fr-FR" i="1" dirty="0" smtClean="0"/>
              <a:t>récepteur </a:t>
            </a:r>
            <a:r>
              <a:rPr lang="fr-FR" i="1" dirty="0"/>
              <a:t>télépathique</a:t>
            </a:r>
            <a:r>
              <a:rPr lang="fr-FR" dirty="0" smtClean="0"/>
              <a:t>,</a:t>
            </a:r>
            <a:r>
              <a:rPr lang="fr-FR" dirty="0"/>
              <a:t> </a:t>
            </a:r>
            <a:r>
              <a:rPr lang="fr-FR" i="1" dirty="0"/>
              <a:t>percipient télépathique</a:t>
            </a:r>
            <a:r>
              <a:rPr lang="fr-FR" dirty="0"/>
              <a:t>, </a:t>
            </a:r>
            <a:r>
              <a:rPr lang="fr-FR" i="1" dirty="0" smtClean="0"/>
              <a:t>récepteur</a:t>
            </a:r>
            <a:endParaRPr lang="fr-FR" dirty="0" smtClean="0"/>
          </a:p>
          <a:p>
            <a:r>
              <a:rPr lang="fr-FR" b="1" dirty="0"/>
              <a:t>systémique</a:t>
            </a:r>
            <a:r>
              <a:rPr lang="fr-FR" dirty="0"/>
              <a:t> </a:t>
            </a:r>
            <a:r>
              <a:rPr lang="fr-FR" dirty="0" smtClean="0"/>
              <a:t>/ </a:t>
            </a:r>
            <a:r>
              <a:rPr lang="fr-FR" dirty="0"/>
              <a:t>les synonymes </a:t>
            </a:r>
            <a:r>
              <a:rPr lang="fr-FR" i="1" dirty="0" err="1" smtClean="0"/>
              <a:t>endothérapique</a:t>
            </a:r>
            <a:r>
              <a:rPr lang="fr-FR" dirty="0" smtClean="0"/>
              <a:t>,</a:t>
            </a:r>
            <a:r>
              <a:rPr lang="fr-FR" dirty="0"/>
              <a:t> </a:t>
            </a:r>
            <a:r>
              <a:rPr lang="fr-FR" i="1" dirty="0" smtClean="0"/>
              <a:t>télétoxique </a:t>
            </a:r>
            <a:r>
              <a:rPr lang="fr-FR" dirty="0"/>
              <a:t>, </a:t>
            </a:r>
            <a:endParaRPr lang="fr-FR" i="1" dirty="0" smtClean="0"/>
          </a:p>
          <a:p>
            <a:r>
              <a:rPr lang="fr-FR" b="1" dirty="0" err="1"/>
              <a:t>teen-age</a:t>
            </a:r>
            <a:r>
              <a:rPr lang="fr-FR" dirty="0"/>
              <a:t> </a:t>
            </a:r>
            <a:r>
              <a:rPr lang="fr-FR" dirty="0" smtClean="0"/>
              <a:t>/ </a:t>
            </a:r>
            <a:r>
              <a:rPr lang="fr-FR" i="1" dirty="0" smtClean="0"/>
              <a:t>adolescent</a:t>
            </a:r>
            <a:r>
              <a:rPr lang="fr-FR" dirty="0"/>
              <a:t>, </a:t>
            </a:r>
            <a:r>
              <a:rPr lang="fr-FR" i="1" dirty="0" err="1" smtClean="0"/>
              <a:t>décagénaire</a:t>
            </a:r>
            <a:r>
              <a:rPr lang="fr-FR" dirty="0"/>
              <a:t>, </a:t>
            </a:r>
            <a:r>
              <a:rPr lang="fr-FR" i="1" dirty="0" smtClean="0"/>
              <a:t>teen-ager</a:t>
            </a:r>
            <a:r>
              <a:rPr lang="fr-FR" dirty="0"/>
              <a:t>, </a:t>
            </a:r>
            <a:r>
              <a:rPr lang="fr-FR" i="1" dirty="0" err="1" smtClean="0"/>
              <a:t>teen</a:t>
            </a:r>
            <a:r>
              <a:rPr lang="fr-FR" i="1" dirty="0" smtClean="0"/>
              <a:t> </a:t>
            </a:r>
            <a:r>
              <a:rPr lang="fr-FR" i="1" dirty="0" err="1" smtClean="0"/>
              <a:t>ager</a:t>
            </a:r>
            <a:r>
              <a:rPr lang="fr-FR" dirty="0"/>
              <a:t>.</a:t>
            </a:r>
            <a:endParaRPr lang="en-US" dirty="0"/>
          </a:p>
        </p:txBody>
      </p:sp>
    </p:spTree>
    <p:extLst>
      <p:ext uri="{BB962C8B-B14F-4D97-AF65-F5344CB8AC3E}">
        <p14:creationId xmlns:p14="http://schemas.microsoft.com/office/powerpoint/2010/main" val="1986630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5400" b="1" dirty="0" err="1">
                <a:latin typeface="Times New Roman" panose="02020603050405020304" pitchFamily="18" charset="0"/>
                <a:ea typeface="Times New Roman" panose="02020603050405020304" pitchFamily="18" charset="0"/>
              </a:rPr>
              <a:t>mmpi</a:t>
            </a:r>
            <a:r>
              <a:rPr lang="fr-FR" sz="5400" dirty="0">
                <a:latin typeface="Times New Roman" panose="02020603050405020304" pitchFamily="18" charset="0"/>
                <a:ea typeface="Times New Roman" panose="02020603050405020304" pitchFamily="18" charset="0"/>
              </a:rPr>
              <a:t> [</a:t>
            </a:r>
            <a:r>
              <a:rPr lang="fr-FR" sz="5400" dirty="0" err="1">
                <a:latin typeface="Times New Roman" panose="02020603050405020304" pitchFamily="18" charset="0"/>
                <a:ea typeface="Times New Roman" panose="02020603050405020304" pitchFamily="18" charset="0"/>
              </a:rPr>
              <a:t>ɛmɛmpei</a:t>
            </a:r>
            <a:r>
              <a:rPr lang="fr-FR" sz="5400" dirty="0">
                <a:latin typeface="Times New Roman" panose="02020603050405020304" pitchFamily="18" charset="0"/>
                <a:ea typeface="Times New Roman" panose="02020603050405020304" pitchFamily="18" charset="0"/>
              </a:rPr>
              <a:t>] </a:t>
            </a:r>
            <a:r>
              <a:rPr lang="fr-FR" sz="5400" b="1" dirty="0">
                <a:latin typeface="Times New Roman" panose="02020603050405020304" pitchFamily="18" charset="0"/>
                <a:ea typeface="Times New Roman" panose="02020603050405020304" pitchFamily="18" charset="0"/>
              </a:rPr>
              <a:t>n. m</a:t>
            </a:r>
            <a:r>
              <a:rPr lang="fr-FR" sz="5400" b="1" dirty="0" smtClean="0">
                <a:latin typeface="Times New Roman" panose="02020603050405020304" pitchFamily="18" charset="0"/>
                <a:ea typeface="Times New Roman" panose="02020603050405020304" pitchFamily="18" charset="0"/>
              </a:rPr>
              <a:t>.</a:t>
            </a:r>
            <a:r>
              <a:rPr lang="fr-FR" sz="5400" dirty="0" smtClean="0">
                <a:latin typeface="Times New Roman" panose="02020603050405020304" pitchFamily="18" charset="0"/>
                <a:ea typeface="Times New Roman" panose="02020603050405020304" pitchFamily="18" charset="0"/>
              </a:rPr>
              <a:t> </a:t>
            </a:r>
            <a:endParaRPr lang="en-US" dirty="0"/>
          </a:p>
        </p:txBody>
      </p:sp>
      <p:sp>
        <p:nvSpPr>
          <p:cNvPr id="3" name="Content Placeholder 2"/>
          <p:cNvSpPr>
            <a:spLocks noGrp="1"/>
          </p:cNvSpPr>
          <p:nvPr>
            <p:ph idx="1"/>
          </p:nvPr>
        </p:nvSpPr>
        <p:spPr/>
        <p:txBody>
          <a:bodyPr/>
          <a:lstStyle/>
          <a:p>
            <a:r>
              <a:rPr lang="fr-FR" b="1" dirty="0" err="1"/>
              <a:t>mmpi</a:t>
            </a:r>
            <a:r>
              <a:rPr lang="fr-FR" dirty="0"/>
              <a:t> [</a:t>
            </a:r>
            <a:r>
              <a:rPr lang="fr-FR" dirty="0" err="1"/>
              <a:t>ɛmɛmpei</a:t>
            </a:r>
            <a:r>
              <a:rPr lang="fr-FR" dirty="0"/>
              <a:t>] </a:t>
            </a:r>
            <a:r>
              <a:rPr lang="fr-FR" b="1" dirty="0"/>
              <a:t>n. m.</a:t>
            </a:r>
            <a:r>
              <a:rPr lang="fr-FR" dirty="0"/>
              <a:t>, 1955 (MAF), sigle anglo-américain de </a:t>
            </a:r>
            <a:r>
              <a:rPr lang="fr-FR" b="1" i="1" dirty="0"/>
              <a:t>M</a:t>
            </a:r>
            <a:r>
              <a:rPr lang="fr-FR" i="1" dirty="0"/>
              <a:t>innesota </a:t>
            </a:r>
            <a:r>
              <a:rPr lang="fr-FR" b="1" i="1" dirty="0" err="1"/>
              <a:t>M</a:t>
            </a:r>
            <a:r>
              <a:rPr lang="fr-FR" i="1" dirty="0" err="1"/>
              <a:t>ultiphasic</a:t>
            </a:r>
            <a:r>
              <a:rPr lang="fr-FR" i="1" dirty="0"/>
              <a:t> </a:t>
            </a:r>
            <a:r>
              <a:rPr lang="fr-FR" b="1" i="1" dirty="0" err="1"/>
              <a:t>P</a:t>
            </a:r>
            <a:r>
              <a:rPr lang="fr-FR" i="1" dirty="0" err="1"/>
              <a:t>ersonality</a:t>
            </a:r>
            <a:r>
              <a:rPr lang="fr-FR" i="1" dirty="0"/>
              <a:t> </a:t>
            </a:r>
            <a:r>
              <a:rPr lang="fr-FR" b="1" i="1" dirty="0"/>
              <a:t>I</a:t>
            </a:r>
            <a:r>
              <a:rPr lang="fr-FR" i="1" dirty="0"/>
              <a:t>nventory</a:t>
            </a:r>
            <a:r>
              <a:rPr lang="fr-FR" dirty="0"/>
              <a:t> « Inventaire multiphasique de personnalité du Minnesota ou Inventaire de personnalité multiphasique du Minnesota », test élaboré par S. R. Hathaway et J. C. </a:t>
            </a:r>
            <a:r>
              <a:rPr lang="fr-FR" dirty="0" err="1"/>
              <a:t>MacKinley</a:t>
            </a:r>
            <a:r>
              <a:rPr lang="fr-FR" dirty="0"/>
              <a:t>, présenté pour la première fois aux États-Unis en 1941 et très largement utilisé en psychiatrie, Nom d’un test de personnalité mesurant certains traits pathologiques, notamment la dépression, la schizophrénie, l’hystérie, etc. (DADG), </a:t>
            </a:r>
            <a:r>
              <a:rPr lang="fr-FR" i="1" dirty="0"/>
              <a:t>Il applique le </a:t>
            </a:r>
            <a:r>
              <a:rPr lang="fr-FR" dirty="0"/>
              <a:t>MMPI</a:t>
            </a:r>
            <a:r>
              <a:rPr lang="fr-FR" i="1" dirty="0"/>
              <a:t> à 50 étudiant et à leurs deux parents…</a:t>
            </a:r>
            <a:r>
              <a:rPr lang="fr-FR" dirty="0"/>
              <a:t> (</a:t>
            </a:r>
            <a:r>
              <a:rPr lang="fr-FR" i="1" dirty="0"/>
              <a:t>L’Année psychologique</a:t>
            </a:r>
            <a:r>
              <a:rPr lang="fr-FR" dirty="0"/>
              <a:t> LIX, 1959, 268) (DAH), Emprunt spécialisé, (DADG, MAF, DAH, PL).</a:t>
            </a:r>
            <a:r>
              <a:rPr lang="fr-FR" b="1" dirty="0"/>
              <a:t> </a:t>
            </a:r>
            <a:endParaRPr lang="en-US" dirty="0"/>
          </a:p>
          <a:p>
            <a:endParaRPr lang="en-US" dirty="0"/>
          </a:p>
        </p:txBody>
      </p:sp>
    </p:spTree>
    <p:extLst>
      <p:ext uri="{BB962C8B-B14F-4D97-AF65-F5344CB8AC3E}">
        <p14:creationId xmlns:p14="http://schemas.microsoft.com/office/powerpoint/2010/main" val="2099906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5400" b="1" cap="none" spc="0" dirty="0">
                <a:solidFill>
                  <a:prstClr val="black">
                    <a:lumMod val="65000"/>
                    <a:lumOff val="35000"/>
                  </a:prstClr>
                </a:solidFill>
                <a:latin typeface="Gill Sans MT" panose="020B0502020104020203"/>
                <a:ea typeface="+mn-ea"/>
                <a:cs typeface="+mn-cs"/>
              </a:rPr>
              <a:t>pancosmisme</a:t>
            </a:r>
            <a:r>
              <a:rPr lang="fr-FR" sz="5400" cap="none" spc="0" dirty="0">
                <a:solidFill>
                  <a:prstClr val="black">
                    <a:lumMod val="65000"/>
                    <a:lumOff val="35000"/>
                  </a:prstClr>
                </a:solidFill>
                <a:latin typeface="Gill Sans MT" panose="020B0502020104020203"/>
                <a:ea typeface="+mn-ea"/>
                <a:cs typeface="+mn-cs"/>
              </a:rPr>
              <a:t> [</a:t>
            </a:r>
            <a:r>
              <a:rPr lang="fr-FR" sz="5400" cap="none" spc="0" dirty="0" err="1">
                <a:solidFill>
                  <a:prstClr val="black">
                    <a:lumMod val="65000"/>
                    <a:lumOff val="35000"/>
                  </a:prstClr>
                </a:solidFill>
                <a:latin typeface="Gill Sans MT" panose="020B0502020104020203"/>
                <a:ea typeface="+mn-ea"/>
                <a:cs typeface="+mn-cs"/>
              </a:rPr>
              <a:t>pᾶkɔsmism</a:t>
            </a:r>
            <a:r>
              <a:rPr lang="fr-FR" sz="5400" cap="none" spc="0" dirty="0">
                <a:solidFill>
                  <a:prstClr val="black">
                    <a:lumMod val="65000"/>
                    <a:lumOff val="35000"/>
                  </a:prstClr>
                </a:solidFill>
                <a:latin typeface="Gill Sans MT" panose="020B0502020104020203"/>
                <a:ea typeface="+mn-ea"/>
                <a:cs typeface="+mn-cs"/>
              </a:rPr>
              <a:t>] </a:t>
            </a:r>
            <a:r>
              <a:rPr lang="fr-FR" sz="5400" b="1" cap="none" spc="0" dirty="0">
                <a:solidFill>
                  <a:prstClr val="black">
                    <a:lumMod val="65000"/>
                    <a:lumOff val="35000"/>
                  </a:prstClr>
                </a:solidFill>
                <a:latin typeface="Gill Sans MT" panose="020B0502020104020203"/>
                <a:ea typeface="+mn-ea"/>
                <a:cs typeface="+mn-cs"/>
              </a:rPr>
              <a:t>n. m</a:t>
            </a:r>
            <a:r>
              <a:rPr lang="fr-FR" sz="5400" b="1" cap="none" spc="0" dirty="0" smtClean="0">
                <a:solidFill>
                  <a:prstClr val="black">
                    <a:lumMod val="65000"/>
                    <a:lumOff val="35000"/>
                  </a:prstClr>
                </a:solidFill>
                <a:latin typeface="Gill Sans MT" panose="020B0502020104020203"/>
                <a:ea typeface="+mn-ea"/>
                <a:cs typeface="+mn-cs"/>
              </a:rPr>
              <a:t>.</a:t>
            </a:r>
            <a:endParaRPr lang="en-US" sz="5400" dirty="0"/>
          </a:p>
        </p:txBody>
      </p:sp>
      <p:sp>
        <p:nvSpPr>
          <p:cNvPr id="3" name="Content Placeholder 2"/>
          <p:cNvSpPr>
            <a:spLocks noGrp="1"/>
          </p:cNvSpPr>
          <p:nvPr>
            <p:ph idx="1"/>
          </p:nvPr>
        </p:nvSpPr>
        <p:spPr/>
        <p:txBody>
          <a:bodyPr>
            <a:normAutofit fontScale="92500" lnSpcReduction="10000"/>
          </a:bodyPr>
          <a:lstStyle/>
          <a:p>
            <a:pPr algn="just"/>
            <a:r>
              <a:rPr lang="fr-FR" b="1" dirty="0"/>
              <a:t>pancosmisme</a:t>
            </a:r>
            <a:r>
              <a:rPr lang="fr-FR" dirty="0"/>
              <a:t> [</a:t>
            </a:r>
            <a:r>
              <a:rPr lang="fr-FR" dirty="0" err="1"/>
              <a:t>pᾶkɔsmism</a:t>
            </a:r>
            <a:r>
              <a:rPr lang="fr-FR" dirty="0"/>
              <a:t>] </a:t>
            </a:r>
            <a:r>
              <a:rPr lang="fr-FR" b="1" dirty="0"/>
              <a:t>n. m.</a:t>
            </a:r>
            <a:r>
              <a:rPr lang="fr-FR" dirty="0"/>
              <a:t>, 1951 (PR, MAF), 1865 en anglais (DADG, PR), forme francisée de </a:t>
            </a:r>
            <a:r>
              <a:rPr lang="fr-FR" i="1" dirty="0" err="1"/>
              <a:t>pancosmism</a:t>
            </a:r>
            <a:r>
              <a:rPr lang="fr-FR" dirty="0"/>
              <a:t>, de </a:t>
            </a:r>
            <a:r>
              <a:rPr lang="fr-FR" i="1" dirty="0"/>
              <a:t>pan-</a:t>
            </a:r>
            <a:r>
              <a:rPr lang="fr-FR" dirty="0"/>
              <a:t> du grec </a:t>
            </a:r>
            <a:r>
              <a:rPr lang="fr-FR" i="1" dirty="0"/>
              <a:t>pan</a:t>
            </a:r>
            <a:r>
              <a:rPr lang="fr-FR" dirty="0"/>
              <a:t>,</a:t>
            </a:r>
            <a:r>
              <a:rPr lang="fr-FR" i="1" dirty="0"/>
              <a:t> </a:t>
            </a:r>
            <a:r>
              <a:rPr lang="fr-FR" i="1" dirty="0" err="1"/>
              <a:t>pantos</a:t>
            </a:r>
            <a:r>
              <a:rPr lang="fr-FR" dirty="0"/>
              <a:t> « tout » et du grec </a:t>
            </a:r>
            <a:r>
              <a:rPr lang="fr-FR" i="1" dirty="0" err="1"/>
              <a:t>kosmos</a:t>
            </a:r>
            <a:r>
              <a:rPr lang="fr-FR" dirty="0"/>
              <a:t> « ordre de l’univers, monde », terme créé par le philosophe anglais George </a:t>
            </a:r>
            <a:r>
              <a:rPr lang="fr-FR" dirty="0" err="1"/>
              <a:t>Grote</a:t>
            </a:r>
            <a:r>
              <a:rPr lang="fr-FR" dirty="0"/>
              <a:t> (1794-1871) d’après </a:t>
            </a:r>
            <a:r>
              <a:rPr lang="fr-FR" i="1" dirty="0" err="1"/>
              <a:t>pantheism</a:t>
            </a:r>
            <a:r>
              <a:rPr lang="fr-FR" dirty="0"/>
              <a:t> pour designer le panthéisme matérialiste, dans </a:t>
            </a:r>
            <a:r>
              <a:rPr lang="fr-FR" i="1" dirty="0" err="1"/>
              <a:t>Plato</a:t>
            </a:r>
            <a:r>
              <a:rPr lang="fr-FR" i="1" dirty="0"/>
              <a:t> and the </a:t>
            </a:r>
            <a:r>
              <a:rPr lang="fr-FR" i="1" dirty="0" err="1"/>
              <a:t>Other</a:t>
            </a:r>
            <a:r>
              <a:rPr lang="fr-FR" i="1" dirty="0"/>
              <a:t> </a:t>
            </a:r>
            <a:r>
              <a:rPr lang="fr-FR" i="1" dirty="0" err="1"/>
              <a:t>Companions</a:t>
            </a:r>
            <a:r>
              <a:rPr lang="fr-FR" i="1" dirty="0"/>
              <a:t> of </a:t>
            </a:r>
            <a:r>
              <a:rPr lang="fr-FR" i="1" dirty="0" err="1"/>
              <a:t>Sokrates</a:t>
            </a:r>
            <a:r>
              <a:rPr lang="fr-FR" dirty="0"/>
              <a:t> (</a:t>
            </a:r>
            <a:r>
              <a:rPr lang="fr-FR" i="1" dirty="0"/>
              <a:t>Platon et les autres compagnons de Socrate</a:t>
            </a:r>
            <a:r>
              <a:rPr lang="fr-FR" dirty="0"/>
              <a:t>), Doctrine selon laquelle il n’existe pas d’autre réalité au monde que la réalité matérielle (MAF),</a:t>
            </a:r>
            <a:r>
              <a:rPr lang="fr-FR" i="1" dirty="0"/>
              <a:t> La création de ce mot </a:t>
            </a:r>
            <a:r>
              <a:rPr lang="fr-FR" dirty="0"/>
              <a:t>[pancosmisme]</a:t>
            </a:r>
            <a:r>
              <a:rPr lang="fr-FR" i="1" dirty="0"/>
              <a:t> me paraît assez malheureuse, car le monde est nécessairement </a:t>
            </a:r>
            <a:r>
              <a:rPr lang="fr-FR" dirty="0"/>
              <a:t>le tout</a:t>
            </a:r>
            <a:r>
              <a:rPr lang="fr-FR" i="1" dirty="0"/>
              <a:t>, et un être hors du monde ne peut pas faire partie du tout</a:t>
            </a:r>
            <a:r>
              <a:rPr lang="fr-FR" dirty="0"/>
              <a:t> (J. Lachelier, in Lalande, </a:t>
            </a:r>
            <a:r>
              <a:rPr lang="fr-FR" i="1" dirty="0"/>
              <a:t>Vocabulaire technique et critique de la philosophie</a:t>
            </a:r>
            <a:r>
              <a:rPr lang="fr-FR" dirty="0"/>
              <a:t>, 1951) (DADG), Les synonymes de cet emprunt sont </a:t>
            </a:r>
            <a:r>
              <a:rPr lang="fr-FR" i="1" dirty="0"/>
              <a:t>panthéisme</a:t>
            </a:r>
            <a:r>
              <a:rPr lang="fr-FR" dirty="0"/>
              <a:t> et </a:t>
            </a:r>
            <a:r>
              <a:rPr lang="fr-FR" i="1" dirty="0"/>
              <a:t>matérialisme</a:t>
            </a:r>
            <a:r>
              <a:rPr lang="fr-FR" dirty="0"/>
              <a:t> (DADG), Emprunt spécialisé intégré, (PR, MAF, DADG, TLF). </a:t>
            </a:r>
            <a:endParaRPr lang="en-US" dirty="0"/>
          </a:p>
          <a:p>
            <a:endParaRPr lang="en-US" dirty="0"/>
          </a:p>
        </p:txBody>
      </p:sp>
    </p:spTree>
    <p:extLst>
      <p:ext uri="{BB962C8B-B14F-4D97-AF65-F5344CB8AC3E}">
        <p14:creationId xmlns:p14="http://schemas.microsoft.com/office/powerpoint/2010/main" val="244169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Conclusion</a:t>
            </a:r>
            <a:endParaRPr lang="en-US" dirty="0"/>
          </a:p>
        </p:txBody>
      </p:sp>
      <p:sp>
        <p:nvSpPr>
          <p:cNvPr id="3" name="Content Placeholder 2"/>
          <p:cNvSpPr>
            <a:spLocks noGrp="1"/>
          </p:cNvSpPr>
          <p:nvPr>
            <p:ph idx="1"/>
          </p:nvPr>
        </p:nvSpPr>
        <p:spPr/>
        <p:txBody>
          <a:bodyPr>
            <a:normAutofit/>
          </a:bodyPr>
          <a:lstStyle/>
          <a:p>
            <a:r>
              <a:rPr lang="fr-FR" dirty="0">
                <a:solidFill>
                  <a:schemeClr val="tx1"/>
                </a:solidFill>
              </a:rPr>
              <a:t>Confirmation de l’influence de l’</a:t>
            </a:r>
            <a:r>
              <a:rPr lang="fr-FR" dirty="0" err="1">
                <a:solidFill>
                  <a:schemeClr val="tx1"/>
                </a:solidFill>
              </a:rPr>
              <a:t>anglo-americain</a:t>
            </a:r>
            <a:r>
              <a:rPr lang="fr-FR" dirty="0">
                <a:solidFill>
                  <a:schemeClr val="tx1"/>
                </a:solidFill>
              </a:rPr>
              <a:t> sur la langue française et présence des emprunts lexicaux anglais en français dans le domaine de </a:t>
            </a:r>
            <a:r>
              <a:rPr lang="fr-FR" dirty="0" smtClean="0">
                <a:solidFill>
                  <a:schemeClr val="tx1"/>
                </a:solidFill>
              </a:rPr>
              <a:t>la psychologie (48 </a:t>
            </a:r>
            <a:r>
              <a:rPr lang="fr-FR" dirty="0">
                <a:solidFill>
                  <a:schemeClr val="tx1"/>
                </a:solidFill>
              </a:rPr>
              <a:t>unités) et </a:t>
            </a:r>
            <a:r>
              <a:rPr lang="fr-FR" dirty="0" smtClean="0">
                <a:solidFill>
                  <a:schemeClr val="tx1"/>
                </a:solidFill>
              </a:rPr>
              <a:t>la philosophie (16 unités).</a:t>
            </a:r>
          </a:p>
          <a:p>
            <a:r>
              <a:rPr lang="fr-FR" dirty="0" smtClean="0">
                <a:solidFill>
                  <a:schemeClr val="tx1"/>
                </a:solidFill>
              </a:rPr>
              <a:t>Adaptation phonétique et graphique selon le système linguistique français.</a:t>
            </a:r>
          </a:p>
          <a:p>
            <a:pPr lvl="0"/>
            <a:r>
              <a:rPr lang="fr-FR" dirty="0" smtClean="0">
                <a:solidFill>
                  <a:schemeClr val="tx1"/>
                </a:solidFill>
              </a:rPr>
              <a:t>Réactions </a:t>
            </a:r>
            <a:r>
              <a:rPr lang="fr-FR" dirty="0">
                <a:solidFill>
                  <a:schemeClr val="tx1"/>
                </a:solidFill>
              </a:rPr>
              <a:t>constantes des deux pays francophones France &amp; Canada (Québec</a:t>
            </a:r>
            <a:r>
              <a:rPr lang="fr-FR" dirty="0" smtClean="0">
                <a:solidFill>
                  <a:schemeClr val="tx1"/>
                </a:solidFill>
              </a:rPr>
              <a:t>).</a:t>
            </a:r>
            <a:endParaRPr lang="fr-FR" dirty="0">
              <a:solidFill>
                <a:schemeClr val="tx1"/>
              </a:solidFill>
            </a:endParaRPr>
          </a:p>
          <a:p>
            <a:pPr lvl="0"/>
            <a:r>
              <a:rPr lang="fr-FR" dirty="0">
                <a:solidFill>
                  <a:schemeClr val="tx1"/>
                </a:solidFill>
              </a:rPr>
              <a:t>Différence de </a:t>
            </a:r>
            <a:r>
              <a:rPr lang="fr-FR" dirty="0" smtClean="0">
                <a:solidFill>
                  <a:schemeClr val="tx1"/>
                </a:solidFill>
              </a:rPr>
              <a:t>réaction:</a:t>
            </a:r>
          </a:p>
          <a:p>
            <a:pPr marL="0" lvl="0" indent="0">
              <a:buNone/>
            </a:pPr>
            <a:r>
              <a:rPr lang="fr-FR" dirty="0" smtClean="0">
                <a:solidFill>
                  <a:schemeClr val="tx1"/>
                </a:solidFill>
              </a:rPr>
              <a:t> pays: JORF – 4</a:t>
            </a:r>
            <a:r>
              <a:rPr lang="en-US" dirty="0" smtClean="0">
                <a:solidFill>
                  <a:schemeClr val="tx1"/>
                </a:solidFill>
              </a:rPr>
              <a:t>, </a:t>
            </a:r>
            <a:r>
              <a:rPr lang="en-US" dirty="0">
                <a:solidFill>
                  <a:schemeClr val="tx1"/>
                </a:solidFill>
              </a:rPr>
              <a:t>GDT </a:t>
            </a:r>
            <a:r>
              <a:rPr lang="en-US" dirty="0" smtClean="0">
                <a:solidFill>
                  <a:schemeClr val="tx1"/>
                </a:solidFill>
              </a:rPr>
              <a:t>– </a:t>
            </a:r>
            <a:r>
              <a:rPr lang="fr-FR" dirty="0" smtClean="0">
                <a:solidFill>
                  <a:schemeClr val="tx1"/>
                </a:solidFill>
              </a:rPr>
              <a:t>18 (</a:t>
            </a:r>
            <a:r>
              <a:rPr lang="fr-FR" dirty="0">
                <a:solidFill>
                  <a:schemeClr val="tx1"/>
                </a:solidFill>
              </a:rPr>
              <a:t>la France réagit moins que le </a:t>
            </a:r>
            <a:r>
              <a:rPr lang="fr-FR" dirty="0" smtClean="0">
                <a:solidFill>
                  <a:schemeClr val="tx1"/>
                </a:solidFill>
              </a:rPr>
              <a:t>Québec)</a:t>
            </a:r>
          </a:p>
          <a:p>
            <a:pPr marL="0" lvl="0" indent="0">
              <a:buNone/>
            </a:pPr>
            <a:r>
              <a:rPr lang="fr-FR" dirty="0" smtClean="0">
                <a:solidFill>
                  <a:schemeClr val="tx1"/>
                </a:solidFill>
              </a:rPr>
              <a:t> domaine: (+ psychologie</a:t>
            </a:r>
            <a:r>
              <a:rPr lang="fr-FR" dirty="0">
                <a:solidFill>
                  <a:schemeClr val="tx1"/>
                </a:solidFill>
              </a:rPr>
              <a:t>, - philosophie</a:t>
            </a:r>
            <a:r>
              <a:rPr lang="fr-FR" dirty="0" smtClean="0">
                <a:solidFill>
                  <a:schemeClr val="tx1"/>
                </a:solidFill>
              </a:rPr>
              <a:t>).</a:t>
            </a:r>
            <a:endParaRPr lang="fr-FR" dirty="0">
              <a:solidFill>
                <a:schemeClr val="tx1"/>
              </a:solidFill>
            </a:endParaRPr>
          </a:p>
          <a:p>
            <a:endParaRPr lang="en-US" dirty="0"/>
          </a:p>
        </p:txBody>
      </p:sp>
    </p:spTree>
    <p:extLst>
      <p:ext uri="{BB962C8B-B14F-4D97-AF65-F5344CB8AC3E}">
        <p14:creationId xmlns:p14="http://schemas.microsoft.com/office/powerpoint/2010/main" val="2356578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a:t>Réferences </a:t>
            </a:r>
            <a:r>
              <a:rPr lang="sr-Latn-CS" b="1" dirty="0" smtClean="0"/>
              <a:t>bibliographiques</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r>
              <a:rPr lang="fr-FR" dirty="0"/>
              <a:t>Forest,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&amp; 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a:t>Le Grand dictionnaire terminologique, </a:t>
            </a:r>
            <a:r>
              <a:rPr lang="fr-FR" dirty="0"/>
              <a:t>&lt;http://www.gdt.oqlf.gouv.qc.ca/&gt; </a:t>
            </a:r>
            <a:endParaRPr lang="en-US" dirty="0"/>
          </a:p>
          <a:p>
            <a:pPr lvl="0"/>
            <a:r>
              <a:rPr lang="fr-FR" dirty="0" err="1"/>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a:t>Lenoble</a:t>
            </a:r>
            <a:r>
              <a:rPr lang="fr-FR" dirty="0"/>
              <a:t>-Pinson,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a:t>. &lt;http://www.oqlf.gouv.qc.ca/&gt; </a:t>
            </a:r>
            <a:endParaRPr lang="en-US" dirty="0"/>
          </a:p>
          <a:p>
            <a:pPr lvl="0"/>
            <a:r>
              <a:rPr lang="fr-FR" dirty="0" err="1"/>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a:t>Petit 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en-US" dirty="0"/>
          </a:p>
          <a:p>
            <a:pPr lvl="0"/>
            <a:r>
              <a:rPr lang="fr-FR" i="1" dirty="0"/>
              <a:t>Trésor de la langue française informatisé</a:t>
            </a:r>
            <a:r>
              <a:rPr lang="mk-MK" dirty="0"/>
              <a:t>,</a:t>
            </a:r>
            <a:r>
              <a:rPr lang="it-IT" dirty="0"/>
              <a:t> &lt;http://atilf.atilf.fr/ &gt;</a:t>
            </a:r>
            <a:endParaRPr lang="en-US" dirty="0"/>
          </a:p>
          <a:p>
            <a:endParaRPr lang="en-US" dirty="0"/>
          </a:p>
        </p:txBody>
      </p:sp>
    </p:spTree>
    <p:extLst>
      <p:ext uri="{BB962C8B-B14F-4D97-AF65-F5344CB8AC3E}">
        <p14:creationId xmlns:p14="http://schemas.microsoft.com/office/powerpoint/2010/main" val="71039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5400" dirty="0"/>
              <a:t>О</a:t>
            </a:r>
            <a:r>
              <a:rPr lang="fr-FR" sz="5400" dirty="0" err="1"/>
              <a:t>bjectifs</a:t>
            </a:r>
            <a:r>
              <a:rPr lang="en-US" sz="5400" dirty="0"/>
              <a:t> de la communication</a:t>
            </a:r>
            <a:endParaRPr lang="en-US" dirty="0"/>
          </a:p>
        </p:txBody>
      </p:sp>
      <p:sp>
        <p:nvSpPr>
          <p:cNvPr id="3" name="Content Placeholder 2"/>
          <p:cNvSpPr>
            <a:spLocks noGrp="1"/>
          </p:cNvSpPr>
          <p:nvPr>
            <p:ph idx="1"/>
          </p:nvPr>
        </p:nvSpPr>
        <p:spPr/>
        <p:txBody>
          <a:bodyPr>
            <a:normAutofit/>
          </a:bodyPr>
          <a:lstStyle/>
          <a:p>
            <a:pPr algn="just"/>
            <a:r>
              <a:rPr lang="fr-FR" dirty="0"/>
              <a:t>Montrer l’influence de la langue </a:t>
            </a:r>
            <a:r>
              <a:rPr lang="fr-FR" dirty="0" smtClean="0"/>
              <a:t>anglo-américaine </a:t>
            </a:r>
            <a:r>
              <a:rPr lang="fr-FR" dirty="0"/>
              <a:t>sur le </a:t>
            </a:r>
            <a:r>
              <a:rPr lang="fr-FR" dirty="0" smtClean="0"/>
              <a:t>français. </a:t>
            </a:r>
            <a:endParaRPr lang="fr-FR" dirty="0"/>
          </a:p>
          <a:p>
            <a:pPr algn="just"/>
            <a:r>
              <a:rPr lang="fr-FR" dirty="0"/>
              <a:t>Étudier les emprunts lexicaux anglais en français </a:t>
            </a:r>
            <a:r>
              <a:rPr lang="fr-FR" dirty="0" smtClean="0"/>
              <a:t>dans </a:t>
            </a:r>
            <a:r>
              <a:rPr lang="fr-FR" dirty="0"/>
              <a:t>le domaine de la psychologie et la </a:t>
            </a:r>
            <a:r>
              <a:rPr lang="fr-FR" dirty="0" smtClean="0"/>
              <a:t>philosophie.</a:t>
            </a:r>
            <a:endParaRPr lang="fr-FR" dirty="0"/>
          </a:p>
          <a:p>
            <a:pPr algn="just"/>
            <a:r>
              <a:rPr lang="fr-FR" dirty="0" smtClean="0"/>
              <a:t>Analyses les emprunts lexicaux anglais dans ce domaine (</a:t>
            </a:r>
            <a:r>
              <a:rPr lang="fr-FR" dirty="0"/>
              <a:t>formes </a:t>
            </a:r>
            <a:r>
              <a:rPr lang="fr-FR" dirty="0" smtClean="0"/>
              <a:t>graphiques, phonétiques et leur sens.</a:t>
            </a:r>
            <a:endParaRPr lang="fr-FR" dirty="0"/>
          </a:p>
          <a:p>
            <a:pPr algn="just"/>
            <a:r>
              <a:rPr lang="fr-FR" dirty="0"/>
              <a:t>Exposer les interventions </a:t>
            </a:r>
            <a:r>
              <a:rPr lang="fr-FR" dirty="0">
                <a:solidFill>
                  <a:schemeClr val="tx1"/>
                </a:solidFill>
              </a:rPr>
              <a:t>institutionnelles </a:t>
            </a:r>
            <a:r>
              <a:rPr lang="fr-FR" dirty="0"/>
              <a:t>par rapport à ces emprunts lexicaux: les recommandations du </a:t>
            </a:r>
            <a:r>
              <a:rPr lang="fr-FR" i="1" dirty="0"/>
              <a:t>Journal Officiel</a:t>
            </a:r>
            <a:r>
              <a:rPr lang="fr-FR" dirty="0"/>
              <a:t> de la République française et celles du </a:t>
            </a:r>
            <a:r>
              <a:rPr lang="fr-FR" i="1" dirty="0"/>
              <a:t>Grand dictionnaire terminologique</a:t>
            </a:r>
            <a:r>
              <a:rPr lang="fr-FR" dirty="0"/>
              <a:t> du Canada préconisant l’emploi de la variante canadienne. </a:t>
            </a:r>
            <a:endParaRPr lang="en-US" dirty="0"/>
          </a:p>
          <a:p>
            <a:endParaRPr lang="en-US" dirty="0"/>
          </a:p>
        </p:txBody>
      </p:sp>
    </p:spTree>
    <p:extLst>
      <p:ext uri="{BB962C8B-B14F-4D97-AF65-F5344CB8AC3E}">
        <p14:creationId xmlns:p14="http://schemas.microsoft.com/office/powerpoint/2010/main" val="431483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i="1" dirty="0"/>
              <a:t>L'emprunt lexical –</a:t>
            </a:r>
            <a:r>
              <a:rPr lang="mk-MK" i="1" dirty="0"/>
              <a:t> </a:t>
            </a:r>
            <a:r>
              <a:rPr lang="fr-FR" dirty="0"/>
              <a:t>Humbley:1974, 52</a:t>
            </a:r>
            <a:endParaRPr lang="en-US" dirty="0"/>
          </a:p>
        </p:txBody>
      </p:sp>
      <p:sp>
        <p:nvSpPr>
          <p:cNvPr id="3" name="Content Placeholder 2"/>
          <p:cNvSpPr>
            <a:spLocks noGrp="1"/>
          </p:cNvSpPr>
          <p:nvPr>
            <p:ph idx="1"/>
          </p:nvPr>
        </p:nvSpPr>
        <p:spPr/>
        <p:txBody>
          <a:bodyPr/>
          <a:lstStyle/>
          <a:p>
            <a:pPr marL="0" lvl="0" indent="0" defTabSz="457200">
              <a:lnSpc>
                <a:spcPct val="100000"/>
              </a:lnSpc>
              <a:spcBef>
                <a:spcPts val="1000"/>
              </a:spcBef>
              <a:buClr>
                <a:srgbClr val="90C226"/>
              </a:buClr>
              <a:buSzPct val="80000"/>
              <a:buNone/>
            </a:pPr>
            <a:r>
              <a:rPr lang="fr-FR" sz="3300" dirty="0">
                <a:solidFill>
                  <a:prstClr val="black">
                    <a:lumMod val="75000"/>
                    <a:lumOff val="25000"/>
                  </a:prstClr>
                </a:solidFill>
                <a:latin typeface="Trebuchet MS" panose="020B0603020202020204"/>
              </a:rPr>
              <a:t>«</a:t>
            </a:r>
            <a:r>
              <a:rPr lang="fr-FR" sz="3300" i="1" dirty="0">
                <a:solidFill>
                  <a:prstClr val="black">
                    <a:lumMod val="75000"/>
                    <a:lumOff val="25000"/>
                  </a:prstClr>
                </a:solidFill>
                <a:latin typeface="Trebuchet MS" panose="020B0603020202020204"/>
              </a:rPr>
              <a:t>L'emprunt lexical au sens strict du terme /est/ le processus par lequel une langue L1 dont le lexique est fini et déterminé dans l'instant T, acquiert un mot M2 (expression et contenu) qu'elle n'avait pas et qui appartient au lexique d'une Langue L2 (également fixe et déterminé</a:t>
            </a:r>
            <a:r>
              <a:rPr lang="fr-FR" sz="3300" dirty="0">
                <a:solidFill>
                  <a:prstClr val="black">
                    <a:lumMod val="75000"/>
                    <a:lumOff val="25000"/>
                  </a:prstClr>
                </a:solidFill>
                <a:latin typeface="Trebuchet MS" panose="020B0603020202020204"/>
              </a:rPr>
              <a:t>)» </a:t>
            </a:r>
            <a:endParaRPr lang="en-US" sz="3300" dirty="0">
              <a:solidFill>
                <a:prstClr val="black">
                  <a:lumMod val="75000"/>
                  <a:lumOff val="25000"/>
                </a:prstClr>
              </a:solidFill>
              <a:latin typeface="Trebuchet MS" panose="020B0603020202020204"/>
            </a:endParaRPr>
          </a:p>
          <a:p>
            <a:endParaRPr lang="en-US" dirty="0"/>
          </a:p>
        </p:txBody>
      </p:sp>
    </p:spTree>
    <p:extLst>
      <p:ext uri="{BB962C8B-B14F-4D97-AF65-F5344CB8AC3E}">
        <p14:creationId xmlns:p14="http://schemas.microsoft.com/office/powerpoint/2010/main" val="211326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la </a:t>
            </a:r>
            <a:r>
              <a:rPr lang="fr-FR" dirty="0" smtClean="0"/>
              <a:t>psychologie: </a:t>
            </a:r>
            <a:r>
              <a:rPr lang="fr-FR" dirty="0" smtClean="0">
                <a:solidFill>
                  <a:schemeClr val="tx1"/>
                </a:solidFill>
              </a:rPr>
              <a:t>48</a:t>
            </a:r>
            <a:r>
              <a:rPr lang="fr-FR" dirty="0" smtClean="0"/>
              <a:t> </a:t>
            </a:r>
            <a:r>
              <a:rPr lang="fr-FR" b="1" dirty="0" smtClean="0"/>
              <a:t>unités </a:t>
            </a:r>
            <a:r>
              <a:rPr lang="fr-FR" dirty="0"/>
              <a:t/>
            </a:r>
            <a:br>
              <a:rPr lang="fr-FR" dirty="0"/>
            </a:br>
            <a:endParaRPr lang="en-US" dirty="0"/>
          </a:p>
        </p:txBody>
      </p:sp>
      <p:sp>
        <p:nvSpPr>
          <p:cNvPr id="3" name="Content Placeholder 2"/>
          <p:cNvSpPr>
            <a:spLocks noGrp="1"/>
          </p:cNvSpPr>
          <p:nvPr>
            <p:ph idx="1"/>
          </p:nvPr>
        </p:nvSpPr>
        <p:spPr/>
        <p:txBody>
          <a:bodyPr numCol="5">
            <a:normAutofit fontScale="92500" lnSpcReduction="20000"/>
          </a:bodyPr>
          <a:lstStyle/>
          <a:p>
            <a:r>
              <a:rPr lang="fr-FR" b="1" dirty="0"/>
              <a:t>acting-out</a:t>
            </a:r>
            <a:r>
              <a:rPr lang="fr-FR" dirty="0"/>
              <a:t> </a:t>
            </a:r>
            <a:endParaRPr lang="fr-FR" dirty="0" smtClean="0"/>
          </a:p>
          <a:p>
            <a:r>
              <a:rPr lang="fr-FR" dirty="0" smtClean="0">
                <a:solidFill>
                  <a:srgbClr val="00B050"/>
                </a:solidFill>
              </a:rPr>
              <a:t>autoérotisme</a:t>
            </a:r>
          </a:p>
          <a:p>
            <a:r>
              <a:rPr lang="en-US" b="1" dirty="0">
                <a:solidFill>
                  <a:srgbClr val="00B050"/>
                </a:solidFill>
              </a:rPr>
              <a:t>baby-test </a:t>
            </a:r>
            <a:endParaRPr lang="en-US" b="1" dirty="0" smtClean="0">
              <a:solidFill>
                <a:srgbClr val="00B050"/>
              </a:solidFill>
            </a:endParaRPr>
          </a:p>
          <a:p>
            <a:r>
              <a:rPr lang="fr-FR" b="1" dirty="0"/>
              <a:t>baby-blues </a:t>
            </a:r>
            <a:endParaRPr lang="fr-FR" b="1" dirty="0" smtClean="0"/>
          </a:p>
          <a:p>
            <a:r>
              <a:rPr lang="fr-FR" b="1" dirty="0">
                <a:solidFill>
                  <a:srgbClr val="00B050"/>
                </a:solidFill>
              </a:rPr>
              <a:t>béhaviorisme</a:t>
            </a:r>
            <a:r>
              <a:rPr lang="fr-FR" dirty="0">
                <a:solidFill>
                  <a:srgbClr val="00B050"/>
                </a:solidFill>
              </a:rPr>
              <a:t> </a:t>
            </a:r>
            <a:endParaRPr lang="fr-FR" dirty="0" smtClean="0">
              <a:solidFill>
                <a:srgbClr val="00B050"/>
              </a:solidFill>
            </a:endParaRPr>
          </a:p>
          <a:p>
            <a:r>
              <a:rPr lang="fr-FR" b="1" dirty="0" err="1">
                <a:solidFill>
                  <a:srgbClr val="00B050"/>
                </a:solidFill>
              </a:rPr>
              <a:t>Big</a:t>
            </a:r>
            <a:r>
              <a:rPr lang="fr-FR" b="1" dirty="0">
                <a:solidFill>
                  <a:srgbClr val="00B050"/>
                </a:solidFill>
              </a:rPr>
              <a:t> Five</a:t>
            </a:r>
            <a:r>
              <a:rPr lang="fr-FR" dirty="0">
                <a:solidFill>
                  <a:srgbClr val="00B050"/>
                </a:solidFill>
              </a:rPr>
              <a:t> </a:t>
            </a:r>
            <a:endParaRPr lang="fr-FR" dirty="0" smtClean="0">
              <a:solidFill>
                <a:srgbClr val="00B050"/>
              </a:solidFill>
            </a:endParaRPr>
          </a:p>
          <a:p>
            <a:r>
              <a:rPr lang="fr-FR" b="1" dirty="0" err="1">
                <a:solidFill>
                  <a:srgbClr val="00B050"/>
                </a:solidFill>
              </a:rPr>
              <a:t>Big</a:t>
            </a:r>
            <a:r>
              <a:rPr lang="fr-FR" b="1" dirty="0">
                <a:solidFill>
                  <a:srgbClr val="00B050"/>
                </a:solidFill>
              </a:rPr>
              <a:t> </a:t>
            </a:r>
            <a:r>
              <a:rPr lang="fr-FR" b="1" dirty="0" smtClean="0">
                <a:solidFill>
                  <a:srgbClr val="00B050"/>
                </a:solidFill>
              </a:rPr>
              <a:t>six</a:t>
            </a:r>
          </a:p>
          <a:p>
            <a:r>
              <a:rPr lang="fr-FR" b="1" dirty="0" smtClean="0"/>
              <a:t>Bioénergie</a:t>
            </a:r>
          </a:p>
          <a:p>
            <a:r>
              <a:rPr lang="fr-FR" b="1" dirty="0">
                <a:solidFill>
                  <a:srgbClr val="00B050"/>
                </a:solidFill>
              </a:rPr>
              <a:t>Biofeedback</a:t>
            </a:r>
            <a:r>
              <a:rPr lang="fr-FR" dirty="0" smtClean="0">
                <a:solidFill>
                  <a:srgbClr val="00B050"/>
                </a:solidFill>
              </a:rPr>
              <a:t> </a:t>
            </a:r>
          </a:p>
          <a:p>
            <a:r>
              <a:rPr lang="fr-FR" b="1" dirty="0">
                <a:solidFill>
                  <a:srgbClr val="00B050"/>
                </a:solidFill>
              </a:rPr>
              <a:t>bondage</a:t>
            </a:r>
            <a:r>
              <a:rPr lang="fr-FR" dirty="0">
                <a:solidFill>
                  <a:srgbClr val="00B050"/>
                </a:solidFill>
              </a:rPr>
              <a:t> </a:t>
            </a:r>
          </a:p>
          <a:p>
            <a:r>
              <a:rPr lang="fr-FR" b="1" dirty="0">
                <a:solidFill>
                  <a:srgbClr val="00B050"/>
                </a:solidFill>
              </a:rPr>
              <a:t>borderline </a:t>
            </a:r>
            <a:endParaRPr lang="fr-FR" b="1" dirty="0" smtClean="0">
              <a:solidFill>
                <a:srgbClr val="00B050"/>
              </a:solidFill>
            </a:endParaRPr>
          </a:p>
          <a:p>
            <a:r>
              <a:rPr lang="fr-FR" b="1" dirty="0"/>
              <a:t>bore-out</a:t>
            </a:r>
            <a:r>
              <a:rPr lang="fr-FR" dirty="0"/>
              <a:t> </a:t>
            </a:r>
            <a:endParaRPr lang="fr-FR" b="1" dirty="0" smtClean="0">
              <a:solidFill>
                <a:srgbClr val="00B050"/>
              </a:solidFill>
            </a:endParaRPr>
          </a:p>
          <a:p>
            <a:r>
              <a:rPr lang="fr-FR" b="1" dirty="0" smtClean="0"/>
              <a:t>Breakdown</a:t>
            </a:r>
          </a:p>
          <a:p>
            <a:r>
              <a:rPr lang="fr-FR" b="1" dirty="0" err="1"/>
              <a:t>burn-out</a:t>
            </a:r>
            <a:r>
              <a:rPr lang="fr-FR" dirty="0"/>
              <a:t> </a:t>
            </a:r>
            <a:r>
              <a:rPr lang="fr-FR" dirty="0" smtClean="0"/>
              <a:t> </a:t>
            </a:r>
          </a:p>
          <a:p>
            <a:r>
              <a:rPr lang="fr-FR" b="1" dirty="0"/>
              <a:t>case-work</a:t>
            </a:r>
            <a:r>
              <a:rPr lang="fr-FR" dirty="0"/>
              <a:t> </a:t>
            </a:r>
            <a:endParaRPr lang="fr-FR" dirty="0" smtClean="0"/>
          </a:p>
          <a:p>
            <a:r>
              <a:rPr lang="fr-FR" b="1" dirty="0" err="1"/>
              <a:t>coming</a:t>
            </a:r>
            <a:r>
              <a:rPr lang="fr-FR" b="1" dirty="0"/>
              <a:t> out</a:t>
            </a:r>
            <a:endParaRPr lang="fr-FR" b="1" dirty="0" smtClean="0"/>
          </a:p>
          <a:p>
            <a:r>
              <a:rPr lang="fr-FR" b="1" dirty="0" smtClean="0"/>
              <a:t>coping</a:t>
            </a:r>
            <a:r>
              <a:rPr lang="fr-FR" dirty="0" smtClean="0"/>
              <a:t> </a:t>
            </a:r>
          </a:p>
          <a:p>
            <a:r>
              <a:rPr lang="fr-FR" b="1" dirty="0"/>
              <a:t>débriefing </a:t>
            </a:r>
            <a:endParaRPr lang="fr-FR" b="1" dirty="0" smtClean="0"/>
          </a:p>
          <a:p>
            <a:r>
              <a:rPr lang="fr-FR" b="1" dirty="0" smtClean="0"/>
              <a:t>grasping-reflex</a:t>
            </a:r>
            <a:r>
              <a:rPr lang="fr-FR" dirty="0" smtClean="0"/>
              <a:t> </a:t>
            </a:r>
          </a:p>
          <a:p>
            <a:r>
              <a:rPr lang="fr-FR" b="1" dirty="0" smtClean="0">
                <a:solidFill>
                  <a:srgbClr val="00B050"/>
                </a:solidFill>
              </a:rPr>
              <a:t>DSM</a:t>
            </a:r>
          </a:p>
          <a:p>
            <a:r>
              <a:rPr lang="fr-FR" b="1" dirty="0" smtClean="0">
                <a:solidFill>
                  <a:srgbClr val="00B050"/>
                </a:solidFill>
              </a:rPr>
              <a:t>EMDR</a:t>
            </a:r>
          </a:p>
          <a:p>
            <a:r>
              <a:rPr lang="fr-FR" b="1" dirty="0">
                <a:solidFill>
                  <a:srgbClr val="00B050"/>
                </a:solidFill>
              </a:rPr>
              <a:t>fading mental </a:t>
            </a:r>
            <a:endParaRPr lang="fr-FR" b="1" dirty="0" smtClean="0">
              <a:solidFill>
                <a:srgbClr val="00B050"/>
              </a:solidFill>
            </a:endParaRPr>
          </a:p>
          <a:p>
            <a:r>
              <a:rPr lang="fr-FR" b="1" dirty="0">
                <a:solidFill>
                  <a:srgbClr val="00B050"/>
                </a:solidFill>
              </a:rPr>
              <a:t>flow </a:t>
            </a:r>
            <a:endParaRPr lang="fr-FR" b="1" dirty="0" smtClean="0">
              <a:solidFill>
                <a:srgbClr val="00B050"/>
              </a:solidFill>
            </a:endParaRPr>
          </a:p>
          <a:p>
            <a:r>
              <a:rPr lang="fr-FR" b="1" dirty="0" smtClean="0"/>
              <a:t>guidance</a:t>
            </a:r>
            <a:r>
              <a:rPr lang="fr-FR" dirty="0" smtClean="0"/>
              <a:t> </a:t>
            </a:r>
          </a:p>
          <a:p>
            <a:r>
              <a:rPr lang="fr-FR" b="1" dirty="0"/>
              <a:t>hospitalisme</a:t>
            </a:r>
            <a:r>
              <a:rPr lang="fr-FR" dirty="0"/>
              <a:t> </a:t>
            </a:r>
            <a:endParaRPr lang="fr-FR" dirty="0" smtClean="0"/>
          </a:p>
          <a:p>
            <a:r>
              <a:rPr lang="fr-FR" b="1" dirty="0">
                <a:solidFill>
                  <a:srgbClr val="00B050"/>
                </a:solidFill>
              </a:rPr>
              <a:t>hypnose</a:t>
            </a:r>
            <a:r>
              <a:rPr lang="fr-FR" dirty="0">
                <a:solidFill>
                  <a:srgbClr val="00B050"/>
                </a:solidFill>
              </a:rPr>
              <a:t> </a:t>
            </a:r>
            <a:endParaRPr lang="fr-FR" dirty="0" smtClean="0">
              <a:solidFill>
                <a:srgbClr val="00B050"/>
              </a:solidFill>
            </a:endParaRPr>
          </a:p>
          <a:p>
            <a:r>
              <a:rPr lang="fr-FR" b="1" dirty="0">
                <a:solidFill>
                  <a:srgbClr val="00B050"/>
                </a:solidFill>
              </a:rPr>
              <a:t>hypnotisme</a:t>
            </a:r>
            <a:r>
              <a:rPr lang="fr-FR" dirty="0">
                <a:solidFill>
                  <a:srgbClr val="00B050"/>
                </a:solidFill>
              </a:rPr>
              <a:t> </a:t>
            </a:r>
            <a:endParaRPr lang="fr-FR" dirty="0" smtClean="0">
              <a:solidFill>
                <a:srgbClr val="00B050"/>
              </a:solidFill>
            </a:endParaRPr>
          </a:p>
          <a:p>
            <a:r>
              <a:rPr lang="fr-FR" b="1" dirty="0" err="1" smtClean="0"/>
              <a:t>incentive</a:t>
            </a:r>
            <a:r>
              <a:rPr lang="fr-FR" dirty="0" smtClean="0"/>
              <a:t> </a:t>
            </a:r>
          </a:p>
          <a:p>
            <a:r>
              <a:rPr lang="fr-FR" b="1" dirty="0"/>
              <a:t>insight</a:t>
            </a:r>
            <a:r>
              <a:rPr lang="fr-FR" dirty="0"/>
              <a:t> </a:t>
            </a:r>
            <a:endParaRPr lang="fr-FR" dirty="0" smtClean="0"/>
          </a:p>
          <a:p>
            <a:r>
              <a:rPr lang="fr-FR" b="1" dirty="0">
                <a:solidFill>
                  <a:srgbClr val="00B050"/>
                </a:solidFill>
              </a:rPr>
              <a:t>introspection </a:t>
            </a:r>
            <a:endParaRPr lang="fr-FR" b="1" dirty="0" smtClean="0">
              <a:solidFill>
                <a:srgbClr val="00B050"/>
              </a:solidFill>
            </a:endParaRPr>
          </a:p>
          <a:p>
            <a:r>
              <a:rPr lang="fr-FR" b="1" dirty="0"/>
              <a:t>lévitation</a:t>
            </a:r>
            <a:r>
              <a:rPr lang="fr-FR" dirty="0"/>
              <a:t> </a:t>
            </a:r>
            <a:endParaRPr lang="fr-FR" dirty="0" smtClean="0">
              <a:solidFill>
                <a:srgbClr val="00B050"/>
              </a:solidFill>
            </a:endParaRPr>
          </a:p>
          <a:p>
            <a:r>
              <a:rPr lang="fr-FR" b="1" dirty="0" err="1"/>
              <a:t>mmpi</a:t>
            </a:r>
            <a:r>
              <a:rPr lang="fr-FR" dirty="0"/>
              <a:t> </a:t>
            </a:r>
            <a:endParaRPr lang="fr-FR" dirty="0" smtClean="0"/>
          </a:p>
          <a:p>
            <a:r>
              <a:rPr lang="fr-FR" b="1" dirty="0" err="1"/>
              <a:t>mobbing</a:t>
            </a:r>
            <a:r>
              <a:rPr lang="fr-FR" dirty="0"/>
              <a:t> </a:t>
            </a:r>
            <a:endParaRPr lang="fr-FR" dirty="0" smtClean="0"/>
          </a:p>
          <a:p>
            <a:r>
              <a:rPr lang="fr-FR" b="1" dirty="0"/>
              <a:t>narcoanalyse</a:t>
            </a:r>
            <a:r>
              <a:rPr lang="fr-FR" dirty="0"/>
              <a:t> </a:t>
            </a:r>
            <a:endParaRPr lang="fr-FR" dirty="0" smtClean="0"/>
          </a:p>
          <a:p>
            <a:r>
              <a:rPr lang="fr-FR" b="1" dirty="0" err="1">
                <a:solidFill>
                  <a:srgbClr val="00B050"/>
                </a:solidFill>
              </a:rPr>
              <a:t>n</a:t>
            </a:r>
            <a:r>
              <a:rPr lang="fr-FR" b="1" dirty="0" err="1" smtClean="0">
                <a:solidFill>
                  <a:srgbClr val="00B050"/>
                </a:solidFill>
              </a:rPr>
              <a:t>euromarketing</a:t>
            </a:r>
            <a:endParaRPr lang="fr-FR" dirty="0" smtClean="0">
              <a:solidFill>
                <a:srgbClr val="00B050"/>
              </a:solidFill>
            </a:endParaRPr>
          </a:p>
          <a:p>
            <a:r>
              <a:rPr lang="fr-FR" b="1" dirty="0" smtClean="0"/>
              <a:t>non-directif</a:t>
            </a:r>
          </a:p>
          <a:p>
            <a:r>
              <a:rPr lang="fr-FR" b="1" dirty="0" smtClean="0">
                <a:solidFill>
                  <a:srgbClr val="00B050"/>
                </a:solidFill>
              </a:rPr>
              <a:t>Nootrope</a:t>
            </a:r>
          </a:p>
          <a:p>
            <a:r>
              <a:rPr lang="fr-FR" b="1" dirty="0">
                <a:solidFill>
                  <a:srgbClr val="00B050"/>
                </a:solidFill>
              </a:rPr>
              <a:t>parapsychologie</a:t>
            </a:r>
            <a:r>
              <a:rPr lang="fr-FR" dirty="0">
                <a:solidFill>
                  <a:srgbClr val="00B050"/>
                </a:solidFill>
              </a:rPr>
              <a:t> </a:t>
            </a:r>
            <a:endParaRPr lang="fr-FR" b="1" dirty="0" smtClean="0">
              <a:solidFill>
                <a:srgbClr val="00B050"/>
              </a:solidFill>
            </a:endParaRPr>
          </a:p>
          <a:p>
            <a:r>
              <a:rPr lang="fr-FR" b="1" dirty="0" smtClean="0"/>
              <a:t>Primal</a:t>
            </a:r>
          </a:p>
          <a:p>
            <a:r>
              <a:rPr lang="fr-FR" b="1" dirty="0" smtClean="0"/>
              <a:t>proxémique</a:t>
            </a:r>
            <a:r>
              <a:rPr lang="fr-FR" dirty="0" smtClean="0"/>
              <a:t> </a:t>
            </a:r>
          </a:p>
          <a:p>
            <a:r>
              <a:rPr lang="fr-FR" b="1" dirty="0">
                <a:solidFill>
                  <a:srgbClr val="00B050"/>
                </a:solidFill>
              </a:rPr>
              <a:t>psychodrame </a:t>
            </a:r>
            <a:endParaRPr lang="fr-FR" b="1" dirty="0" smtClean="0">
              <a:solidFill>
                <a:srgbClr val="00B050"/>
              </a:solidFill>
            </a:endParaRPr>
          </a:p>
          <a:p>
            <a:r>
              <a:rPr lang="fr-FR" b="1" dirty="0" smtClean="0">
                <a:solidFill>
                  <a:srgbClr val="00B050"/>
                </a:solidFill>
              </a:rPr>
              <a:t>Rédintégration</a:t>
            </a:r>
          </a:p>
          <a:p>
            <a:r>
              <a:rPr lang="fr-FR" b="1" dirty="0">
                <a:solidFill>
                  <a:srgbClr val="00B050"/>
                </a:solidFill>
              </a:rPr>
              <a:t>self</a:t>
            </a:r>
            <a:r>
              <a:rPr lang="fr-FR" dirty="0">
                <a:solidFill>
                  <a:srgbClr val="00B050"/>
                </a:solidFill>
              </a:rPr>
              <a:t> </a:t>
            </a:r>
            <a:endParaRPr lang="fr-FR" dirty="0" smtClean="0">
              <a:solidFill>
                <a:srgbClr val="00B050"/>
              </a:solidFill>
            </a:endParaRPr>
          </a:p>
          <a:p>
            <a:r>
              <a:rPr lang="fr-FR" b="1" dirty="0">
                <a:solidFill>
                  <a:srgbClr val="00B050"/>
                </a:solidFill>
              </a:rPr>
              <a:t>self-control</a:t>
            </a:r>
            <a:r>
              <a:rPr lang="fr-FR" dirty="0"/>
              <a:t> </a:t>
            </a:r>
            <a:endParaRPr lang="fr-FR" dirty="0" smtClean="0">
              <a:solidFill>
                <a:srgbClr val="00B050"/>
              </a:solidFill>
            </a:endParaRPr>
          </a:p>
          <a:p>
            <a:r>
              <a:rPr lang="fr-FR" b="1" dirty="0"/>
              <a:t>sociodrame</a:t>
            </a:r>
            <a:r>
              <a:rPr lang="fr-FR" dirty="0"/>
              <a:t> </a:t>
            </a:r>
            <a:endParaRPr lang="fr-FR" dirty="0" smtClean="0"/>
          </a:p>
          <a:p>
            <a:r>
              <a:rPr lang="fr-FR" b="1" dirty="0"/>
              <a:t>T. A. T.</a:t>
            </a:r>
            <a:r>
              <a:rPr lang="fr-FR" dirty="0"/>
              <a:t> </a:t>
            </a:r>
            <a:endParaRPr lang="fr-FR" dirty="0" smtClean="0"/>
          </a:p>
          <a:p>
            <a:r>
              <a:rPr lang="fr-FR" b="1" dirty="0" err="1"/>
              <a:t>teen-age</a:t>
            </a:r>
            <a:r>
              <a:rPr lang="fr-FR" dirty="0"/>
              <a:t> </a:t>
            </a:r>
            <a:endParaRPr lang="fr-FR" dirty="0" smtClean="0"/>
          </a:p>
          <a:p>
            <a:r>
              <a:rPr lang="fr-FR" b="1" dirty="0">
                <a:solidFill>
                  <a:srgbClr val="00B050"/>
                </a:solidFill>
              </a:rPr>
              <a:t>training </a:t>
            </a:r>
            <a:endParaRPr lang="fr-FR" dirty="0" smtClean="0">
              <a:solidFill>
                <a:srgbClr val="00B050"/>
              </a:solidFill>
            </a:endParaRPr>
          </a:p>
          <a:p>
            <a:endParaRPr lang="en-US" dirty="0"/>
          </a:p>
        </p:txBody>
      </p:sp>
    </p:spTree>
    <p:extLst>
      <p:ext uri="{BB962C8B-B14F-4D97-AF65-F5344CB8AC3E}">
        <p14:creationId xmlns:p14="http://schemas.microsoft.com/office/powerpoint/2010/main" val="2402966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la </a:t>
            </a:r>
            <a:r>
              <a:rPr lang="fr-FR" dirty="0" err="1" smtClean="0"/>
              <a:t>phylosophie</a:t>
            </a:r>
            <a:r>
              <a:rPr lang="fr-FR" dirty="0" smtClean="0"/>
              <a:t>: </a:t>
            </a:r>
            <a:r>
              <a:rPr lang="fr-FR" dirty="0" smtClean="0">
                <a:solidFill>
                  <a:schemeClr val="tx1"/>
                </a:solidFill>
              </a:rPr>
              <a:t>16</a:t>
            </a:r>
            <a:r>
              <a:rPr lang="fr-FR" dirty="0" smtClean="0"/>
              <a:t> </a:t>
            </a:r>
            <a:r>
              <a:rPr lang="fr-FR" b="1" dirty="0"/>
              <a:t>unités </a:t>
            </a:r>
            <a:r>
              <a:rPr lang="fr-FR" dirty="0"/>
              <a:t/>
            </a:r>
            <a:br>
              <a:rPr lang="fr-FR" dirty="0"/>
            </a:br>
            <a:endParaRPr lang="en-US" dirty="0"/>
          </a:p>
        </p:txBody>
      </p:sp>
      <p:sp>
        <p:nvSpPr>
          <p:cNvPr id="3" name="Content Placeholder 2"/>
          <p:cNvSpPr>
            <a:spLocks noGrp="1"/>
          </p:cNvSpPr>
          <p:nvPr>
            <p:ph idx="1"/>
          </p:nvPr>
        </p:nvSpPr>
        <p:spPr/>
        <p:txBody>
          <a:bodyPr numCol="2">
            <a:normAutofit/>
          </a:bodyPr>
          <a:lstStyle/>
          <a:p>
            <a:r>
              <a:rPr lang="fr-FR" b="1" dirty="0">
                <a:solidFill>
                  <a:srgbClr val="00B050"/>
                </a:solidFill>
              </a:rPr>
              <a:t>agnosticisme </a:t>
            </a:r>
            <a:endParaRPr lang="fr-FR" b="1" dirty="0" smtClean="0">
              <a:solidFill>
                <a:srgbClr val="00B050"/>
              </a:solidFill>
            </a:endParaRPr>
          </a:p>
          <a:p>
            <a:r>
              <a:rPr lang="fr-FR" b="1" dirty="0">
                <a:solidFill>
                  <a:srgbClr val="00B050"/>
                </a:solidFill>
              </a:rPr>
              <a:t>analycité</a:t>
            </a:r>
            <a:r>
              <a:rPr lang="fr-FR" dirty="0">
                <a:solidFill>
                  <a:srgbClr val="00B050"/>
                </a:solidFill>
              </a:rPr>
              <a:t> </a:t>
            </a:r>
            <a:endParaRPr lang="fr-FR" dirty="0" smtClean="0">
              <a:solidFill>
                <a:srgbClr val="00B050"/>
              </a:solidFill>
            </a:endParaRPr>
          </a:p>
          <a:p>
            <a:r>
              <a:rPr lang="fr-FR" b="1" dirty="0">
                <a:solidFill>
                  <a:srgbClr val="00B050"/>
                </a:solidFill>
              </a:rPr>
              <a:t>associationnisme</a:t>
            </a:r>
            <a:r>
              <a:rPr lang="fr-FR" dirty="0">
                <a:solidFill>
                  <a:srgbClr val="00B050"/>
                </a:solidFill>
              </a:rPr>
              <a:t> </a:t>
            </a:r>
            <a:endParaRPr lang="fr-FR" dirty="0" smtClean="0">
              <a:solidFill>
                <a:srgbClr val="00B050"/>
              </a:solidFill>
            </a:endParaRPr>
          </a:p>
          <a:p>
            <a:r>
              <a:rPr lang="fr-FR" b="1" dirty="0">
                <a:solidFill>
                  <a:srgbClr val="00B050"/>
                </a:solidFill>
              </a:rPr>
              <a:t>efficience </a:t>
            </a:r>
            <a:endParaRPr lang="fr-FR" b="1" dirty="0" smtClean="0">
              <a:solidFill>
                <a:srgbClr val="00B050"/>
              </a:solidFill>
            </a:endParaRPr>
          </a:p>
          <a:p>
            <a:r>
              <a:rPr lang="fr-FR" b="1" dirty="0"/>
              <a:t>f</a:t>
            </a:r>
            <a:r>
              <a:rPr lang="fr-FR" b="1" dirty="0" smtClean="0"/>
              <a:t>actuel</a:t>
            </a:r>
          </a:p>
          <a:p>
            <a:r>
              <a:rPr lang="fr-FR" b="1" dirty="0"/>
              <a:t>instrumentalisme</a:t>
            </a:r>
            <a:r>
              <a:rPr lang="fr-FR" dirty="0"/>
              <a:t> </a:t>
            </a:r>
            <a:endParaRPr lang="fr-FR" dirty="0" smtClean="0"/>
          </a:p>
          <a:p>
            <a:r>
              <a:rPr lang="fr-FR" b="1" dirty="0"/>
              <a:t>non-sens </a:t>
            </a:r>
            <a:endParaRPr lang="fr-FR" dirty="0" smtClean="0"/>
          </a:p>
          <a:p>
            <a:r>
              <a:rPr lang="fr-FR" b="1" dirty="0"/>
              <a:t>pancosmisme</a:t>
            </a:r>
            <a:r>
              <a:rPr lang="fr-FR" dirty="0"/>
              <a:t> </a:t>
            </a:r>
            <a:endParaRPr lang="fr-FR" dirty="0" smtClean="0"/>
          </a:p>
          <a:p>
            <a:r>
              <a:rPr lang="fr-FR" b="1" dirty="0">
                <a:solidFill>
                  <a:srgbClr val="00B050"/>
                </a:solidFill>
              </a:rPr>
              <a:t>percept </a:t>
            </a:r>
            <a:endParaRPr lang="fr-FR" b="1" dirty="0" smtClean="0">
              <a:solidFill>
                <a:srgbClr val="00B050"/>
              </a:solidFill>
            </a:endParaRPr>
          </a:p>
          <a:p>
            <a:r>
              <a:rPr lang="fr-FR" b="1" dirty="0">
                <a:solidFill>
                  <a:srgbClr val="00B050"/>
                </a:solidFill>
              </a:rPr>
              <a:t>perceptionnisme</a:t>
            </a:r>
            <a:r>
              <a:rPr lang="fr-FR" dirty="0">
                <a:solidFill>
                  <a:srgbClr val="00B050"/>
                </a:solidFill>
              </a:rPr>
              <a:t> </a:t>
            </a:r>
            <a:endParaRPr lang="fr-FR" dirty="0" smtClean="0">
              <a:solidFill>
                <a:srgbClr val="00B050"/>
              </a:solidFill>
            </a:endParaRPr>
          </a:p>
          <a:p>
            <a:r>
              <a:rPr lang="fr-FR" b="1" dirty="0"/>
              <a:t>percipient</a:t>
            </a:r>
            <a:r>
              <a:rPr lang="fr-FR" dirty="0"/>
              <a:t> </a:t>
            </a:r>
            <a:endParaRPr lang="mk-MK" dirty="0" smtClean="0"/>
          </a:p>
          <a:p>
            <a:r>
              <a:rPr lang="fr-FR" b="1" dirty="0">
                <a:solidFill>
                  <a:srgbClr val="00B050"/>
                </a:solidFill>
              </a:rPr>
              <a:t>personnalisme</a:t>
            </a:r>
            <a:r>
              <a:rPr lang="fr-FR" dirty="0">
                <a:solidFill>
                  <a:srgbClr val="00B050"/>
                </a:solidFill>
              </a:rPr>
              <a:t> </a:t>
            </a:r>
            <a:endParaRPr lang="mk-MK" dirty="0" smtClean="0">
              <a:solidFill>
                <a:srgbClr val="00B050"/>
              </a:solidFill>
            </a:endParaRPr>
          </a:p>
          <a:p>
            <a:r>
              <a:rPr lang="fr-FR" b="1" dirty="0">
                <a:solidFill>
                  <a:srgbClr val="00B050"/>
                </a:solidFill>
              </a:rPr>
              <a:t>réquisit</a:t>
            </a:r>
            <a:r>
              <a:rPr lang="fr-FR" dirty="0">
                <a:solidFill>
                  <a:srgbClr val="00B050"/>
                </a:solidFill>
              </a:rPr>
              <a:t> </a:t>
            </a:r>
            <a:endParaRPr lang="fr-FR" dirty="0" smtClean="0">
              <a:solidFill>
                <a:srgbClr val="00B050"/>
              </a:solidFill>
            </a:endParaRPr>
          </a:p>
          <a:p>
            <a:r>
              <a:rPr lang="fr-FR" b="1" dirty="0"/>
              <a:t>systémique</a:t>
            </a:r>
            <a:r>
              <a:rPr lang="fr-FR" dirty="0"/>
              <a:t> </a:t>
            </a:r>
            <a:endParaRPr lang="fr-FR" dirty="0" smtClean="0"/>
          </a:p>
          <a:p>
            <a:r>
              <a:rPr lang="fr-FR" b="1" dirty="0">
                <a:solidFill>
                  <a:srgbClr val="00B050"/>
                </a:solidFill>
              </a:rPr>
              <a:t>truisme </a:t>
            </a:r>
            <a:endParaRPr lang="fr-FR" b="1" dirty="0" smtClean="0">
              <a:solidFill>
                <a:srgbClr val="00B050"/>
              </a:solidFill>
            </a:endParaRPr>
          </a:p>
          <a:p>
            <a:r>
              <a:rPr lang="fr-FR" b="1" dirty="0">
                <a:solidFill>
                  <a:srgbClr val="00B050"/>
                </a:solidFill>
              </a:rPr>
              <a:t>utilitarisme </a:t>
            </a:r>
            <a:endParaRPr lang="en-US" dirty="0">
              <a:solidFill>
                <a:srgbClr val="00B050"/>
              </a:solidFill>
            </a:endParaRPr>
          </a:p>
        </p:txBody>
      </p:sp>
    </p:spTree>
    <p:extLst>
      <p:ext uri="{BB962C8B-B14F-4D97-AF65-F5344CB8AC3E}">
        <p14:creationId xmlns:p14="http://schemas.microsoft.com/office/powerpoint/2010/main" val="4200985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r>
              <a:rPr lang="en-US" dirty="0" smtClean="0">
                <a:solidFill>
                  <a:schemeClr val="tx1"/>
                </a:solidFill>
              </a:rPr>
              <a:t>4</a:t>
            </a:r>
            <a:r>
              <a:rPr lang="fr-FR" b="1" dirty="0" smtClean="0">
                <a:solidFill>
                  <a:schemeClr val="tx1"/>
                </a:solidFill>
              </a:rPr>
              <a:t> </a:t>
            </a:r>
            <a:r>
              <a:rPr lang="fr-FR" b="1" dirty="0"/>
              <a:t>unités à </a:t>
            </a:r>
            <a:r>
              <a:rPr lang="en-US" b="1" dirty="0" err="1"/>
              <a:t>deux</a:t>
            </a:r>
            <a:r>
              <a:rPr lang="en-US" b="1" dirty="0"/>
              <a:t> </a:t>
            </a:r>
            <a:r>
              <a:rPr lang="fr-FR" b="1" dirty="0" smtClean="0"/>
              <a:t>graphies:</a:t>
            </a:r>
          </a:p>
          <a:p>
            <a:pPr marL="0" indent="0">
              <a:buNone/>
            </a:pPr>
            <a:endParaRPr lang="fr-FR" dirty="0" smtClean="0"/>
          </a:p>
          <a:p>
            <a:r>
              <a:rPr lang="fr-FR" b="1" dirty="0"/>
              <a:t>béhaviorisme</a:t>
            </a:r>
            <a:r>
              <a:rPr lang="fr-FR" dirty="0"/>
              <a:t> </a:t>
            </a:r>
            <a:r>
              <a:rPr lang="fr-FR" dirty="0" smtClean="0"/>
              <a:t>/ </a:t>
            </a:r>
            <a:r>
              <a:rPr lang="fr-FR" b="1" dirty="0" smtClean="0"/>
              <a:t>behaviorisme</a:t>
            </a:r>
            <a:r>
              <a:rPr lang="fr-FR" dirty="0" smtClean="0"/>
              <a:t> </a:t>
            </a:r>
          </a:p>
          <a:p>
            <a:r>
              <a:rPr lang="fr-FR" dirty="0" smtClean="0"/>
              <a:t>breakdown / break-down </a:t>
            </a:r>
          </a:p>
          <a:p>
            <a:r>
              <a:rPr lang="fr-FR" dirty="0"/>
              <a:t>proxémique </a:t>
            </a:r>
            <a:r>
              <a:rPr lang="fr-FR" dirty="0" smtClean="0"/>
              <a:t>/ </a:t>
            </a:r>
            <a:r>
              <a:rPr lang="fr-FR" dirty="0" err="1" smtClean="0"/>
              <a:t>proxémie</a:t>
            </a:r>
            <a:endParaRPr lang="fr-FR" dirty="0"/>
          </a:p>
          <a:p>
            <a:r>
              <a:rPr lang="fr-FR" dirty="0"/>
              <a:t>T. A. T. </a:t>
            </a:r>
            <a:r>
              <a:rPr lang="fr-FR" dirty="0" smtClean="0"/>
              <a:t>/ TAT  </a:t>
            </a:r>
            <a:endParaRPr lang="en-US" dirty="0"/>
          </a:p>
        </p:txBody>
      </p:sp>
      <p:sp>
        <p:nvSpPr>
          <p:cNvPr id="4" name="Content Placeholder 3"/>
          <p:cNvSpPr>
            <a:spLocks noGrp="1"/>
          </p:cNvSpPr>
          <p:nvPr>
            <p:ph sz="half" idx="2"/>
          </p:nvPr>
        </p:nvSpPr>
        <p:spPr/>
        <p:txBody>
          <a:bodyPr/>
          <a:lstStyle/>
          <a:p>
            <a:r>
              <a:rPr lang="en-US" b="1" dirty="0" smtClean="0">
                <a:solidFill>
                  <a:schemeClr val="tx1"/>
                </a:solidFill>
              </a:rPr>
              <a:t>6 </a:t>
            </a:r>
            <a:r>
              <a:rPr lang="fr-FR" b="1" dirty="0" smtClean="0"/>
              <a:t>unités </a:t>
            </a:r>
            <a:r>
              <a:rPr lang="fr-FR" b="1" dirty="0"/>
              <a:t>à </a:t>
            </a:r>
            <a:r>
              <a:rPr lang="en-US" b="1" dirty="0" err="1"/>
              <a:t>deux</a:t>
            </a:r>
            <a:r>
              <a:rPr lang="en-US" b="1" dirty="0"/>
              <a:t> </a:t>
            </a:r>
            <a:r>
              <a:rPr lang="fr-FR" b="1" dirty="0" smtClean="0"/>
              <a:t>prononciations:</a:t>
            </a:r>
          </a:p>
          <a:p>
            <a:r>
              <a:rPr lang="fr-FR" dirty="0" smtClean="0"/>
              <a:t>[</a:t>
            </a:r>
            <a:r>
              <a:rPr lang="fr-FR" dirty="0" err="1" smtClean="0"/>
              <a:t>adyltɛsɑ</a:t>
            </a:r>
            <a:r>
              <a:rPr lang="fr-FR" dirty="0" smtClean="0"/>
              <a:t>̃] / [</a:t>
            </a:r>
            <a:r>
              <a:rPr lang="fr-FR" dirty="0" err="1" smtClean="0"/>
              <a:t>adyltesɑ</a:t>
            </a:r>
            <a:r>
              <a:rPr lang="fr-FR" dirty="0" smtClean="0"/>
              <a:t>̃] </a:t>
            </a:r>
          </a:p>
          <a:p>
            <a:r>
              <a:rPr lang="fr-FR" dirty="0" smtClean="0"/>
              <a:t>[</a:t>
            </a:r>
            <a:r>
              <a:rPr lang="fr-FR" dirty="0" err="1" smtClean="0"/>
              <a:t>babibluz</a:t>
            </a:r>
            <a:r>
              <a:rPr lang="fr-FR" dirty="0" smtClean="0"/>
              <a:t>] / [</a:t>
            </a:r>
            <a:r>
              <a:rPr lang="fr-FR" dirty="0" err="1" smtClean="0"/>
              <a:t>bebibluz</a:t>
            </a:r>
            <a:r>
              <a:rPr lang="fr-FR" dirty="0" smtClean="0"/>
              <a:t>]</a:t>
            </a:r>
            <a:r>
              <a:rPr lang="fr-FR" b="1" dirty="0" smtClean="0"/>
              <a:t> </a:t>
            </a:r>
          </a:p>
          <a:p>
            <a:r>
              <a:rPr lang="fr-FR" dirty="0"/>
              <a:t>[</a:t>
            </a:r>
            <a:r>
              <a:rPr lang="fr-FR" dirty="0" err="1" smtClean="0"/>
              <a:t>bievjɔʀism</a:t>
            </a:r>
            <a:r>
              <a:rPr lang="fr-FR" dirty="0" smtClean="0"/>
              <a:t>] / [</a:t>
            </a:r>
            <a:r>
              <a:rPr lang="fr-FR" dirty="0" err="1" smtClean="0"/>
              <a:t>beavjɔʀism</a:t>
            </a:r>
            <a:r>
              <a:rPr lang="fr-FR" dirty="0"/>
              <a:t>] </a:t>
            </a:r>
            <a:endParaRPr lang="fr-FR" dirty="0" smtClean="0"/>
          </a:p>
          <a:p>
            <a:r>
              <a:rPr lang="fr-FR" dirty="0" smtClean="0"/>
              <a:t>[</a:t>
            </a:r>
            <a:r>
              <a:rPr lang="fr-FR" dirty="0" err="1"/>
              <a:t>kɛswœʀk</a:t>
            </a:r>
            <a:r>
              <a:rPr lang="fr-FR" dirty="0"/>
              <a:t>] </a:t>
            </a:r>
            <a:r>
              <a:rPr lang="fr-FR" dirty="0" smtClean="0"/>
              <a:t>/ </a:t>
            </a:r>
            <a:r>
              <a:rPr lang="fr-FR" dirty="0"/>
              <a:t>[</a:t>
            </a:r>
            <a:r>
              <a:rPr lang="fr-FR" dirty="0" err="1"/>
              <a:t>keswœʀk</a:t>
            </a:r>
            <a:r>
              <a:rPr lang="fr-FR" dirty="0" smtClean="0"/>
              <a:t>]</a:t>
            </a:r>
          </a:p>
          <a:p>
            <a:r>
              <a:rPr lang="fr-FR" dirty="0"/>
              <a:t>[</a:t>
            </a:r>
            <a:r>
              <a:rPr lang="fr-FR" dirty="0" err="1"/>
              <a:t>pʀɔksemik</a:t>
            </a:r>
            <a:r>
              <a:rPr lang="fr-FR" dirty="0"/>
              <a:t>] </a:t>
            </a:r>
            <a:r>
              <a:rPr lang="fr-FR" dirty="0" smtClean="0"/>
              <a:t>/ [</a:t>
            </a:r>
            <a:r>
              <a:rPr lang="fr-FR" dirty="0" err="1"/>
              <a:t>pʀɔksemi</a:t>
            </a:r>
            <a:r>
              <a:rPr lang="fr-FR" dirty="0" smtClean="0"/>
              <a:t>]</a:t>
            </a:r>
          </a:p>
          <a:p>
            <a:r>
              <a:rPr lang="fr-FR" dirty="0" smtClean="0"/>
              <a:t>[</a:t>
            </a:r>
            <a:r>
              <a:rPr lang="fr-FR" dirty="0" err="1"/>
              <a:t>teɑte</a:t>
            </a:r>
            <a:r>
              <a:rPr lang="fr-FR" dirty="0"/>
              <a:t>] </a:t>
            </a:r>
            <a:r>
              <a:rPr lang="fr-FR" dirty="0" smtClean="0"/>
              <a:t>/ [</a:t>
            </a:r>
            <a:r>
              <a:rPr lang="fr-FR" dirty="0"/>
              <a:t>tat]</a:t>
            </a:r>
            <a:endParaRPr lang="en-US" dirty="0"/>
          </a:p>
        </p:txBody>
      </p:sp>
    </p:spTree>
    <p:extLst>
      <p:ext uri="{BB962C8B-B14F-4D97-AF65-F5344CB8AC3E}">
        <p14:creationId xmlns:p14="http://schemas.microsoft.com/office/powerpoint/2010/main" val="2873437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10</a:t>
            </a:r>
            <a:r>
              <a:rPr lang="fr-FR" dirty="0" smtClean="0"/>
              <a:t> </a:t>
            </a:r>
            <a:r>
              <a:rPr lang="fr-FR" dirty="0"/>
              <a:t>formes francisées</a:t>
            </a:r>
            <a:endParaRPr lang="en-US" dirty="0"/>
          </a:p>
        </p:txBody>
      </p:sp>
      <p:sp>
        <p:nvSpPr>
          <p:cNvPr id="3" name="Content Placeholder 2"/>
          <p:cNvSpPr>
            <a:spLocks noGrp="1"/>
          </p:cNvSpPr>
          <p:nvPr>
            <p:ph idx="1"/>
          </p:nvPr>
        </p:nvSpPr>
        <p:spPr/>
        <p:txBody>
          <a:bodyPr>
            <a:normAutofit fontScale="92500" lnSpcReduction="20000"/>
          </a:bodyPr>
          <a:lstStyle/>
          <a:p>
            <a:pPr algn="ctr"/>
            <a:r>
              <a:rPr lang="fr-FR" b="1" dirty="0" smtClean="0"/>
              <a:t>b</a:t>
            </a:r>
            <a:r>
              <a:rPr lang="fr-FR" b="1" dirty="0" smtClean="0">
                <a:solidFill>
                  <a:srgbClr val="FF0000"/>
                </a:solidFill>
              </a:rPr>
              <a:t>é</a:t>
            </a:r>
            <a:r>
              <a:rPr lang="fr-FR" b="1" dirty="0" smtClean="0"/>
              <a:t>haviorism</a:t>
            </a:r>
            <a:r>
              <a:rPr lang="fr-FR" b="1" dirty="0" smtClean="0">
                <a:solidFill>
                  <a:srgbClr val="FF0000"/>
                </a:solidFill>
              </a:rPr>
              <a:t>e</a:t>
            </a:r>
            <a:r>
              <a:rPr lang="fr-FR" dirty="0" smtClean="0"/>
              <a:t> [</a:t>
            </a:r>
            <a:r>
              <a:rPr lang="fr-FR" dirty="0" err="1" smtClean="0"/>
              <a:t>bievjɔʀism</a:t>
            </a:r>
            <a:r>
              <a:rPr lang="fr-FR" dirty="0"/>
              <a:t> ; </a:t>
            </a:r>
            <a:r>
              <a:rPr lang="fr-FR" dirty="0" err="1"/>
              <a:t>beavjɔʀism</a:t>
            </a:r>
            <a:r>
              <a:rPr lang="fr-FR" dirty="0"/>
              <a:t>] </a:t>
            </a:r>
            <a:r>
              <a:rPr lang="fr-FR" dirty="0" smtClean="0"/>
              <a:t> &lt; </a:t>
            </a:r>
            <a:r>
              <a:rPr lang="fr-FR" dirty="0" err="1" smtClean="0"/>
              <a:t>behaviourism</a:t>
            </a:r>
            <a:endParaRPr lang="fr-FR" dirty="0" smtClean="0"/>
          </a:p>
          <a:p>
            <a:pPr algn="ctr"/>
            <a:r>
              <a:rPr lang="fr-FR" b="1" dirty="0"/>
              <a:t>débriefing [</a:t>
            </a:r>
            <a:r>
              <a:rPr lang="fr-FR" dirty="0" err="1"/>
              <a:t>debʀifiŋ</a:t>
            </a:r>
            <a:r>
              <a:rPr lang="fr-FR" dirty="0"/>
              <a:t>] </a:t>
            </a:r>
            <a:r>
              <a:rPr lang="fr-FR" dirty="0" smtClean="0"/>
              <a:t>&lt; </a:t>
            </a:r>
            <a:r>
              <a:rPr lang="fr-FR" i="1" dirty="0" err="1" smtClean="0"/>
              <a:t>debriefing</a:t>
            </a:r>
            <a:endParaRPr lang="fr-FR" b="1" dirty="0" smtClean="0"/>
          </a:p>
          <a:p>
            <a:pPr algn="ctr"/>
            <a:r>
              <a:rPr lang="fr-FR" b="1" dirty="0" smtClean="0"/>
              <a:t>hospitalism</a:t>
            </a:r>
            <a:r>
              <a:rPr lang="fr-FR" b="1" dirty="0" smtClean="0">
                <a:solidFill>
                  <a:srgbClr val="FF0000"/>
                </a:solidFill>
              </a:rPr>
              <a:t>e</a:t>
            </a:r>
            <a:r>
              <a:rPr lang="fr-FR" dirty="0" smtClean="0"/>
              <a:t> </a:t>
            </a:r>
            <a:r>
              <a:rPr lang="fr-FR" dirty="0"/>
              <a:t>[</a:t>
            </a:r>
            <a:r>
              <a:rPr lang="fr-FR" dirty="0" err="1"/>
              <a:t>ɔspitalism</a:t>
            </a:r>
            <a:r>
              <a:rPr lang="fr-FR" dirty="0"/>
              <a:t>] </a:t>
            </a:r>
            <a:r>
              <a:rPr lang="fr-FR" dirty="0" smtClean="0"/>
              <a:t>&lt; </a:t>
            </a:r>
            <a:r>
              <a:rPr lang="fr-FR" i="1" dirty="0" err="1" smtClean="0"/>
              <a:t>hospitalism</a:t>
            </a:r>
            <a:endParaRPr lang="fr-FR" i="1" dirty="0" smtClean="0"/>
          </a:p>
          <a:p>
            <a:pPr algn="ctr"/>
            <a:r>
              <a:rPr lang="fr-FR" b="1" dirty="0"/>
              <a:t>instrumentalism</a:t>
            </a:r>
            <a:r>
              <a:rPr lang="fr-FR" b="1" dirty="0">
                <a:solidFill>
                  <a:srgbClr val="FF0000"/>
                </a:solidFill>
              </a:rPr>
              <a:t>e</a:t>
            </a:r>
            <a:r>
              <a:rPr lang="fr-FR" dirty="0"/>
              <a:t> [</a:t>
            </a:r>
            <a:r>
              <a:rPr lang="fr-FR" dirty="0" err="1">
                <a:solidFill>
                  <a:srgbClr val="FF0000"/>
                </a:solidFill>
              </a:rPr>
              <a:t>ɛ̃</a:t>
            </a:r>
            <a:r>
              <a:rPr lang="fr-FR" dirty="0" err="1"/>
              <a:t>stʀymᾶtalism</a:t>
            </a:r>
            <a:r>
              <a:rPr lang="fr-FR" dirty="0"/>
              <a:t>] </a:t>
            </a:r>
            <a:r>
              <a:rPr lang="fr-FR" dirty="0" smtClean="0"/>
              <a:t>&lt; </a:t>
            </a:r>
            <a:r>
              <a:rPr lang="fr-FR" i="1" dirty="0" err="1" smtClean="0"/>
              <a:t>instrumentalism</a:t>
            </a:r>
            <a:endParaRPr lang="fr-FR" i="1" dirty="0" smtClean="0"/>
          </a:p>
          <a:p>
            <a:pPr algn="ctr"/>
            <a:r>
              <a:rPr lang="fr-FR" b="1" dirty="0"/>
              <a:t>narcoanalys</a:t>
            </a:r>
            <a:r>
              <a:rPr lang="fr-FR" b="1" dirty="0">
                <a:solidFill>
                  <a:srgbClr val="FF0000"/>
                </a:solidFill>
              </a:rPr>
              <a:t>e</a:t>
            </a:r>
            <a:r>
              <a:rPr lang="fr-FR" dirty="0"/>
              <a:t> [</a:t>
            </a:r>
            <a:r>
              <a:rPr lang="fr-FR" dirty="0" err="1"/>
              <a:t>naʀkoanaliz</a:t>
            </a:r>
            <a:r>
              <a:rPr lang="fr-FR" dirty="0"/>
              <a:t>] </a:t>
            </a:r>
            <a:r>
              <a:rPr lang="fr-FR" dirty="0" smtClean="0"/>
              <a:t>&lt; </a:t>
            </a:r>
            <a:r>
              <a:rPr lang="fr-FR" i="1" dirty="0" err="1" smtClean="0"/>
              <a:t>narcoanalysis</a:t>
            </a:r>
            <a:endParaRPr lang="fr-FR" i="1" dirty="0" smtClean="0"/>
          </a:p>
          <a:p>
            <a:pPr algn="ctr"/>
            <a:r>
              <a:rPr lang="fr-FR" b="1" dirty="0"/>
              <a:t>non-directif</a:t>
            </a:r>
            <a:r>
              <a:rPr lang="fr-FR" dirty="0"/>
              <a:t>,</a:t>
            </a:r>
            <a:r>
              <a:rPr lang="fr-FR" b="1" dirty="0"/>
              <a:t> ive</a:t>
            </a:r>
            <a:r>
              <a:rPr lang="fr-FR" dirty="0"/>
              <a:t> [</a:t>
            </a:r>
            <a:r>
              <a:rPr lang="fr-FR" dirty="0" err="1"/>
              <a:t>n</a:t>
            </a:r>
            <a:r>
              <a:rPr lang="fr-FR" dirty="0" err="1">
                <a:solidFill>
                  <a:srgbClr val="FF0000"/>
                </a:solidFill>
              </a:rPr>
              <a:t>ɔ̃</a:t>
            </a:r>
            <a:r>
              <a:rPr lang="fr-FR" dirty="0" err="1"/>
              <a:t>diʀɛktif</a:t>
            </a:r>
            <a:r>
              <a:rPr lang="fr-FR" dirty="0"/>
              <a:t>, iv] </a:t>
            </a:r>
            <a:r>
              <a:rPr lang="fr-FR" dirty="0" smtClean="0"/>
              <a:t>&lt; </a:t>
            </a:r>
            <a:r>
              <a:rPr lang="fr-FR" i="1" dirty="0" err="1" smtClean="0"/>
              <a:t>nondirective</a:t>
            </a:r>
            <a:endParaRPr lang="fr-FR" i="1" dirty="0" smtClean="0"/>
          </a:p>
          <a:p>
            <a:pPr algn="ctr"/>
            <a:r>
              <a:rPr lang="fr-FR" b="1" dirty="0"/>
              <a:t>pancosmism</a:t>
            </a:r>
            <a:r>
              <a:rPr lang="fr-FR" b="1" dirty="0">
                <a:solidFill>
                  <a:srgbClr val="FF0000"/>
                </a:solidFill>
              </a:rPr>
              <a:t>e</a:t>
            </a:r>
            <a:r>
              <a:rPr lang="fr-FR" dirty="0"/>
              <a:t> [</a:t>
            </a:r>
            <a:r>
              <a:rPr lang="fr-FR" dirty="0" err="1"/>
              <a:t>p</a:t>
            </a:r>
            <a:r>
              <a:rPr lang="fr-FR" dirty="0" err="1">
                <a:solidFill>
                  <a:srgbClr val="FF0000"/>
                </a:solidFill>
              </a:rPr>
              <a:t>ᾶ</a:t>
            </a:r>
            <a:r>
              <a:rPr lang="fr-FR" dirty="0" err="1"/>
              <a:t>kɔsmism</a:t>
            </a:r>
            <a:r>
              <a:rPr lang="fr-FR" dirty="0"/>
              <a:t>] </a:t>
            </a:r>
            <a:r>
              <a:rPr lang="fr-FR" dirty="0" smtClean="0"/>
              <a:t>&lt; </a:t>
            </a:r>
            <a:r>
              <a:rPr lang="fr-FR" i="1" dirty="0" err="1" smtClean="0"/>
              <a:t>pancosmism</a:t>
            </a:r>
            <a:endParaRPr lang="fr-FR" i="1" dirty="0" smtClean="0"/>
          </a:p>
          <a:p>
            <a:pPr algn="ctr"/>
            <a:r>
              <a:rPr lang="fr-FR" b="1" dirty="0"/>
              <a:t>prox</a:t>
            </a:r>
            <a:r>
              <a:rPr lang="fr-FR" b="1" dirty="0">
                <a:solidFill>
                  <a:srgbClr val="FF0000"/>
                </a:solidFill>
              </a:rPr>
              <a:t>é</a:t>
            </a:r>
            <a:r>
              <a:rPr lang="fr-FR" b="1" dirty="0"/>
              <a:t>mi</a:t>
            </a:r>
            <a:r>
              <a:rPr lang="fr-FR" b="1" dirty="0">
                <a:solidFill>
                  <a:srgbClr val="FF0000"/>
                </a:solidFill>
              </a:rPr>
              <a:t>que</a:t>
            </a:r>
            <a:r>
              <a:rPr lang="fr-FR" dirty="0"/>
              <a:t> [</a:t>
            </a:r>
            <a:r>
              <a:rPr lang="fr-FR" dirty="0" err="1"/>
              <a:t>pʀɔksemik</a:t>
            </a:r>
            <a:r>
              <a:rPr lang="fr-FR" dirty="0"/>
              <a:t>] </a:t>
            </a:r>
            <a:r>
              <a:rPr lang="fr-FR" dirty="0" smtClean="0"/>
              <a:t>&lt; </a:t>
            </a:r>
            <a:r>
              <a:rPr lang="fr-FR" i="1" dirty="0" err="1" smtClean="0"/>
              <a:t>proxemics</a:t>
            </a:r>
            <a:endParaRPr lang="fr-FR" i="1" dirty="0" smtClean="0"/>
          </a:p>
          <a:p>
            <a:pPr algn="ctr"/>
            <a:r>
              <a:rPr lang="fr-FR" b="1" dirty="0"/>
              <a:t>sociodram</a:t>
            </a:r>
            <a:r>
              <a:rPr lang="fr-FR" b="1" dirty="0">
                <a:solidFill>
                  <a:srgbClr val="FF0000"/>
                </a:solidFill>
              </a:rPr>
              <a:t>e</a:t>
            </a:r>
            <a:r>
              <a:rPr lang="fr-FR" dirty="0">
                <a:solidFill>
                  <a:srgbClr val="FF0000"/>
                </a:solidFill>
              </a:rPr>
              <a:t> </a:t>
            </a:r>
            <a:r>
              <a:rPr lang="fr-FR" dirty="0"/>
              <a:t>[</a:t>
            </a:r>
            <a:r>
              <a:rPr lang="fr-FR" dirty="0" err="1"/>
              <a:t>sɔsjodʀam</a:t>
            </a:r>
            <a:r>
              <a:rPr lang="fr-FR" dirty="0"/>
              <a:t>] </a:t>
            </a:r>
            <a:r>
              <a:rPr lang="fr-FR" dirty="0" smtClean="0"/>
              <a:t>&lt; </a:t>
            </a:r>
            <a:r>
              <a:rPr lang="fr-FR" i="1" dirty="0" err="1" smtClean="0"/>
              <a:t>sociodrama</a:t>
            </a:r>
            <a:endParaRPr lang="fr-FR" i="1" dirty="0" smtClean="0"/>
          </a:p>
          <a:p>
            <a:pPr algn="ctr"/>
            <a:r>
              <a:rPr lang="fr-FR" b="1" dirty="0"/>
              <a:t>syst</a:t>
            </a:r>
            <a:r>
              <a:rPr lang="fr-FR" b="1" dirty="0">
                <a:solidFill>
                  <a:srgbClr val="FF0000"/>
                </a:solidFill>
              </a:rPr>
              <a:t>é</a:t>
            </a:r>
            <a:r>
              <a:rPr lang="fr-FR" b="1" dirty="0"/>
              <a:t>mi</a:t>
            </a:r>
            <a:r>
              <a:rPr lang="fr-FR" b="1" dirty="0">
                <a:solidFill>
                  <a:srgbClr val="FF0000"/>
                </a:solidFill>
              </a:rPr>
              <a:t>que</a:t>
            </a:r>
            <a:r>
              <a:rPr lang="fr-FR" dirty="0"/>
              <a:t> [</a:t>
            </a:r>
            <a:r>
              <a:rPr lang="fr-FR" dirty="0" err="1"/>
              <a:t>sistemik</a:t>
            </a:r>
            <a:r>
              <a:rPr lang="fr-FR" dirty="0"/>
              <a:t>] </a:t>
            </a:r>
            <a:r>
              <a:rPr lang="fr-FR" dirty="0" smtClean="0"/>
              <a:t>&lt; </a:t>
            </a:r>
            <a:r>
              <a:rPr lang="fr-FR" i="1" dirty="0" err="1" smtClean="0"/>
              <a:t>systemic</a:t>
            </a:r>
            <a:endParaRPr lang="en-US" dirty="0"/>
          </a:p>
        </p:txBody>
      </p:sp>
    </p:spTree>
    <p:extLst>
      <p:ext uri="{BB962C8B-B14F-4D97-AF65-F5344CB8AC3E}">
        <p14:creationId xmlns:p14="http://schemas.microsoft.com/office/powerpoint/2010/main" val="1943853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15 </a:t>
            </a:r>
            <a:r>
              <a:rPr lang="fr-FR" dirty="0"/>
              <a:t>unités à plusieurs sens </a:t>
            </a:r>
            <a:endParaRPr lang="en-US" dirty="0"/>
          </a:p>
        </p:txBody>
      </p:sp>
      <p:sp>
        <p:nvSpPr>
          <p:cNvPr id="3" name="Content Placeholder 2"/>
          <p:cNvSpPr>
            <a:spLocks noGrp="1"/>
          </p:cNvSpPr>
          <p:nvPr>
            <p:ph idx="1"/>
          </p:nvPr>
        </p:nvSpPr>
        <p:spPr/>
        <p:txBody>
          <a:bodyPr numCol="2">
            <a:normAutofit/>
          </a:bodyPr>
          <a:lstStyle/>
          <a:p>
            <a:r>
              <a:rPr lang="fr-FR" b="1" dirty="0"/>
              <a:t>associationnisme</a:t>
            </a:r>
            <a:endParaRPr lang="fr-FR" b="1" dirty="0" smtClean="0"/>
          </a:p>
          <a:p>
            <a:r>
              <a:rPr lang="fr-FR" b="1" dirty="0" smtClean="0"/>
              <a:t>bioénergie</a:t>
            </a:r>
          </a:p>
          <a:p>
            <a:r>
              <a:rPr lang="fr-FR" b="1" dirty="0" smtClean="0"/>
              <a:t>débriefing</a:t>
            </a:r>
          </a:p>
          <a:p>
            <a:r>
              <a:rPr lang="fr-FR" b="1" dirty="0"/>
              <a:t>factuel</a:t>
            </a:r>
            <a:endParaRPr lang="fr-FR" b="1" dirty="0" smtClean="0"/>
          </a:p>
          <a:p>
            <a:r>
              <a:rPr lang="fr-FR" b="1" dirty="0" smtClean="0"/>
              <a:t>guidance</a:t>
            </a:r>
            <a:r>
              <a:rPr lang="fr-FR" dirty="0" smtClean="0"/>
              <a:t> </a:t>
            </a:r>
          </a:p>
          <a:p>
            <a:r>
              <a:rPr lang="fr-FR" b="1" dirty="0"/>
              <a:t>hypnotisme</a:t>
            </a:r>
            <a:endParaRPr lang="fr-FR" dirty="0" smtClean="0"/>
          </a:p>
          <a:p>
            <a:r>
              <a:rPr lang="fr-FR" b="1" dirty="0"/>
              <a:t>hospitalisme</a:t>
            </a:r>
            <a:r>
              <a:rPr lang="fr-FR" dirty="0"/>
              <a:t> </a:t>
            </a:r>
            <a:endParaRPr lang="fr-FR" dirty="0" smtClean="0"/>
          </a:p>
          <a:p>
            <a:r>
              <a:rPr lang="fr-FR" b="1" dirty="0" err="1"/>
              <a:t>incentive</a:t>
            </a:r>
            <a:r>
              <a:rPr lang="fr-FR" dirty="0"/>
              <a:t> </a:t>
            </a:r>
            <a:endParaRPr lang="fr-FR" dirty="0" smtClean="0"/>
          </a:p>
          <a:p>
            <a:r>
              <a:rPr lang="fr-FR" b="1" dirty="0"/>
              <a:t>instrumentalisme</a:t>
            </a:r>
            <a:r>
              <a:rPr lang="fr-FR" dirty="0"/>
              <a:t> </a:t>
            </a:r>
            <a:endParaRPr lang="fr-FR" dirty="0" smtClean="0"/>
          </a:p>
          <a:p>
            <a:r>
              <a:rPr lang="fr-FR" b="1" dirty="0"/>
              <a:t>lévitation</a:t>
            </a:r>
            <a:endParaRPr lang="fr-FR" dirty="0" smtClean="0"/>
          </a:p>
          <a:p>
            <a:r>
              <a:rPr lang="fr-FR" b="1" dirty="0"/>
              <a:t>percipient</a:t>
            </a:r>
            <a:r>
              <a:rPr lang="fr-FR" dirty="0"/>
              <a:t> </a:t>
            </a:r>
            <a:endParaRPr lang="fr-FR" dirty="0" smtClean="0"/>
          </a:p>
          <a:p>
            <a:r>
              <a:rPr lang="fr-FR" b="1" dirty="0"/>
              <a:t>psychodrame</a:t>
            </a:r>
            <a:endParaRPr lang="fr-FR" dirty="0" smtClean="0"/>
          </a:p>
          <a:p>
            <a:r>
              <a:rPr lang="fr-FR" b="1" dirty="0" smtClean="0"/>
              <a:t>systémique</a:t>
            </a:r>
          </a:p>
          <a:p>
            <a:r>
              <a:rPr lang="fr-FR" b="1" dirty="0" smtClean="0"/>
              <a:t>test</a:t>
            </a:r>
          </a:p>
          <a:p>
            <a:r>
              <a:rPr lang="fr-FR" b="1" dirty="0"/>
              <a:t>training</a:t>
            </a:r>
            <a:r>
              <a:rPr lang="fr-FR" dirty="0" smtClean="0"/>
              <a:t> </a:t>
            </a:r>
            <a:endParaRPr lang="en-US" dirty="0"/>
          </a:p>
        </p:txBody>
      </p:sp>
    </p:spTree>
    <p:extLst>
      <p:ext uri="{BB962C8B-B14F-4D97-AF65-F5344CB8AC3E}">
        <p14:creationId xmlns:p14="http://schemas.microsoft.com/office/powerpoint/2010/main" val="2420701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percipient</a:t>
            </a:r>
            <a:r>
              <a:rPr lang="fr-FR" dirty="0"/>
              <a:t> </a:t>
            </a:r>
            <a:r>
              <a:rPr lang="mk-MK" dirty="0" smtClean="0"/>
              <a:t>: </a:t>
            </a:r>
            <a:r>
              <a:rPr lang="mk-MK" dirty="0"/>
              <a:t>2</a:t>
            </a:r>
            <a:r>
              <a:rPr lang="en-US" dirty="0"/>
              <a:t> </a:t>
            </a:r>
            <a:r>
              <a:rPr lang="fr-FR" dirty="0"/>
              <a:t>sens </a:t>
            </a:r>
            <a:endParaRPr lang="en-US" dirty="0"/>
          </a:p>
        </p:txBody>
      </p:sp>
      <p:sp>
        <p:nvSpPr>
          <p:cNvPr id="3" name="Content Placeholder 2"/>
          <p:cNvSpPr>
            <a:spLocks noGrp="1"/>
          </p:cNvSpPr>
          <p:nvPr>
            <p:ph idx="1"/>
          </p:nvPr>
        </p:nvSpPr>
        <p:spPr/>
        <p:txBody>
          <a:bodyPr>
            <a:normAutofit/>
          </a:bodyPr>
          <a:lstStyle/>
          <a:p>
            <a:r>
              <a:rPr lang="fr-FR" sz="3200" dirty="0"/>
              <a:t>1. Philosophie. Sujet de la perception (DADG</a:t>
            </a:r>
            <a:r>
              <a:rPr lang="fr-FR" sz="3200" dirty="0" smtClean="0"/>
              <a:t>). </a:t>
            </a:r>
          </a:p>
          <a:p>
            <a:pPr marL="0" indent="0">
              <a:buNone/>
            </a:pPr>
            <a:endParaRPr lang="fr-FR" sz="3200" dirty="0" smtClean="0"/>
          </a:p>
          <a:p>
            <a:r>
              <a:rPr lang="fr-FR" sz="3200" dirty="0" smtClean="0"/>
              <a:t>2</a:t>
            </a:r>
            <a:r>
              <a:rPr lang="fr-FR" sz="3200" dirty="0"/>
              <a:t>. Psychologie. ...le sujet qui « perçoit », qui reçoit la pensée émise par un autre sujet lors d'une expérience de télépathie (GDT</a:t>
            </a:r>
            <a:r>
              <a:rPr lang="fr-FR" sz="3200" dirty="0" smtClean="0"/>
              <a:t>).</a:t>
            </a:r>
            <a:endParaRPr lang="en-US" sz="3200" dirty="0"/>
          </a:p>
        </p:txBody>
      </p:sp>
    </p:spTree>
    <p:extLst>
      <p:ext uri="{BB962C8B-B14F-4D97-AF65-F5344CB8AC3E}">
        <p14:creationId xmlns:p14="http://schemas.microsoft.com/office/powerpoint/2010/main" val="2070429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522</TotalTime>
  <Words>723</Words>
  <Application>Microsoft Office PowerPoint</Application>
  <PresentationFormat>Widescreen</PresentationFormat>
  <Paragraphs>178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Corbel</vt:lpstr>
      <vt:lpstr>Gill Sans MT</vt:lpstr>
      <vt:lpstr>Impact</vt:lpstr>
      <vt:lpstr>Times New Roman</vt:lpstr>
      <vt:lpstr>Trebuchet MS</vt:lpstr>
      <vt:lpstr>Badge</vt:lpstr>
      <vt:lpstr>Le même, le semblable et le diffèrent au sein des anglicismes en français dans les domaines de la psychologie et de la philosophie </vt:lpstr>
      <vt:lpstr>Оbjectifs de la communication</vt:lpstr>
      <vt:lpstr>L'emprunt lexical – Humbley:1974, 52</vt:lpstr>
      <vt:lpstr>la psychologie: 48 unités  </vt:lpstr>
      <vt:lpstr>la phylosophie: 16 unités  </vt:lpstr>
      <vt:lpstr>PowerPoint Presentation</vt:lpstr>
      <vt:lpstr>10 formes francisées</vt:lpstr>
      <vt:lpstr>15 unités à plusieurs sens </vt:lpstr>
      <vt:lpstr>percipient : 2 sens </vt:lpstr>
      <vt:lpstr>systémique : 4 sens </vt:lpstr>
      <vt:lpstr>Le Journal officiel de la République française - Commission générale de terminologie et de néologie: 5 unités </vt:lpstr>
      <vt:lpstr>Le Grand dictionnaire terminologique (GDT) - Office québécois de la langue française: 18 unités </vt:lpstr>
      <vt:lpstr>mmpi [ɛmɛmpei] n. m. </vt:lpstr>
      <vt:lpstr>pancosmisme [pᾶkɔsmism] n. m.</vt:lpstr>
      <vt:lpstr>Conclusion</vt:lpstr>
      <vt:lpstr>Réferences bibliographiques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même, le semblable et le diffèrent au sein des anglicismes en français dans les domaines de la psychologie et de la philosophie</dc:title>
  <dc:creator>zoran zoran</dc:creator>
  <cp:lastModifiedBy>zoran zoran</cp:lastModifiedBy>
  <cp:revision>121</cp:revision>
  <dcterms:created xsi:type="dcterms:W3CDTF">2016-10-30T22:48:52Z</dcterms:created>
  <dcterms:modified xsi:type="dcterms:W3CDTF">2016-11-07T23:46:13Z</dcterms:modified>
</cp:coreProperties>
</file>