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5" r:id="rId6"/>
    <p:sldId id="266" r:id="rId7"/>
    <p:sldId id="267" r:id="rId8"/>
    <p:sldId id="268" r:id="rId9"/>
    <p:sldId id="260" r:id="rId10"/>
    <p:sldId id="261" r:id="rId11"/>
    <p:sldId id="262" r:id="rId12"/>
    <p:sldId id="294" r:id="rId13"/>
    <p:sldId id="264" r:id="rId14"/>
    <p:sldId id="274" r:id="rId15"/>
    <p:sldId id="272" r:id="rId16"/>
    <p:sldId id="273" r:id="rId17"/>
    <p:sldId id="275" r:id="rId18"/>
    <p:sldId id="277" r:id="rId19"/>
    <p:sldId id="278" r:id="rId20"/>
    <p:sldId id="279" r:id="rId21"/>
    <p:sldId id="281" r:id="rId22"/>
    <p:sldId id="283" r:id="rId23"/>
    <p:sldId id="284" r:id="rId24"/>
    <p:sldId id="285" r:id="rId25"/>
    <p:sldId id="288" r:id="rId26"/>
    <p:sldId id="289" r:id="rId27"/>
    <p:sldId id="290" r:id="rId28"/>
    <p:sldId id="291" r:id="rId29"/>
    <p:sldId id="292" r:id="rId30"/>
    <p:sldId id="293" r:id="rId31"/>
    <p:sldId id="286" r:id="rId32"/>
    <p:sldId id="287" r:id="rId33"/>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2AF7906F-88CE-42F7-A2EC-7FE4E5FB1AA7}" type="datetimeFigureOut">
              <a:rPr lang="mk-MK" smtClean="0"/>
              <a:t>04.10.2014</a:t>
            </a:fld>
            <a:endParaRPr lang="mk-MK"/>
          </a:p>
        </p:txBody>
      </p:sp>
      <p:sp>
        <p:nvSpPr>
          <p:cNvPr id="5" name="Footer Placeholder 4"/>
          <p:cNvSpPr>
            <a:spLocks noGrp="1"/>
          </p:cNvSpPr>
          <p:nvPr>
            <p:ph type="ftr" sz="quarter" idx="11"/>
          </p:nvPr>
        </p:nvSpPr>
        <p:spPr>
          <a:xfrm>
            <a:off x="1174044" y="5357592"/>
            <a:ext cx="5034845" cy="365125"/>
          </a:xfrm>
        </p:spPr>
        <p:txBody>
          <a:bodyPr/>
          <a:lstStyle/>
          <a:p>
            <a:endParaRPr lang="mk-MK"/>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001537BA-1814-483E-A100-39723FB0E6FB}" type="slidenum">
              <a:rPr lang="mk-MK" smtClean="0"/>
              <a:t>‹#›</a:t>
            </a:fld>
            <a:endParaRPr lang="mk-M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F7906F-88CE-42F7-A2EC-7FE4E5FB1AA7}" type="datetimeFigureOut">
              <a:rPr lang="mk-MK" smtClean="0"/>
              <a:t>04.10.2014</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001537BA-1814-483E-A100-39723FB0E6FB}" type="slidenum">
              <a:rPr lang="mk-MK" smtClean="0"/>
              <a:t>‹#›</a:t>
            </a:fld>
            <a:endParaRPr lang="mk-M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F7906F-88CE-42F7-A2EC-7FE4E5FB1AA7}" type="datetimeFigureOut">
              <a:rPr lang="mk-MK" smtClean="0"/>
              <a:t>04.10.2014</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001537BA-1814-483E-A100-39723FB0E6FB}" type="slidenum">
              <a:rPr lang="mk-MK" smtClean="0"/>
              <a:t>‹#›</a:t>
            </a:fld>
            <a:endParaRPr lang="mk-M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F7906F-88CE-42F7-A2EC-7FE4E5FB1AA7}" type="datetimeFigureOut">
              <a:rPr lang="mk-MK" smtClean="0"/>
              <a:t>04.10.2014</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001537BA-1814-483E-A100-39723FB0E6FB}" type="slidenum">
              <a:rPr lang="mk-MK" smtClean="0"/>
              <a:t>‹#›</a:t>
            </a:fld>
            <a:endParaRPr lang="mk-M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F7906F-88CE-42F7-A2EC-7FE4E5FB1AA7}" type="datetimeFigureOut">
              <a:rPr lang="mk-MK" smtClean="0"/>
              <a:t>04.10.2014</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001537BA-1814-483E-A100-39723FB0E6FB}" type="slidenum">
              <a:rPr lang="mk-MK" smtClean="0"/>
              <a:t>‹#›</a:t>
            </a:fld>
            <a:endParaRPr lang="mk-M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AF7906F-88CE-42F7-A2EC-7FE4E5FB1AA7}" type="datetimeFigureOut">
              <a:rPr lang="mk-MK" smtClean="0"/>
              <a:t>04.10.2014</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001537BA-1814-483E-A100-39723FB0E6FB}" type="slidenum">
              <a:rPr lang="mk-MK" smtClean="0"/>
              <a:t>‹#›</a:t>
            </a:fld>
            <a:endParaRPr lang="mk-MK"/>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AF7906F-88CE-42F7-A2EC-7FE4E5FB1AA7}" type="datetimeFigureOut">
              <a:rPr lang="mk-MK" smtClean="0"/>
              <a:t>04.10.2014</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001537BA-1814-483E-A100-39723FB0E6FB}" type="slidenum">
              <a:rPr lang="mk-MK" smtClean="0"/>
              <a:t>‹#›</a:t>
            </a:fld>
            <a:endParaRPr lang="mk-MK"/>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F7906F-88CE-42F7-A2EC-7FE4E5FB1AA7}" type="datetimeFigureOut">
              <a:rPr lang="mk-MK" smtClean="0"/>
              <a:t>04.10.2014</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001537BA-1814-483E-A100-39723FB0E6FB}" type="slidenum">
              <a:rPr lang="mk-MK" smtClean="0"/>
              <a:t>‹#›</a:t>
            </a:fld>
            <a:endParaRPr lang="mk-M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7906F-88CE-42F7-A2EC-7FE4E5FB1AA7}" type="datetimeFigureOut">
              <a:rPr lang="mk-MK" smtClean="0"/>
              <a:t>04.10.2014</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001537BA-1814-483E-A100-39723FB0E6FB}" type="slidenum">
              <a:rPr lang="mk-MK" smtClean="0"/>
              <a:t>‹#›</a:t>
            </a:fld>
            <a:endParaRPr lang="mk-M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2AF7906F-88CE-42F7-A2EC-7FE4E5FB1AA7}" type="datetimeFigureOut">
              <a:rPr lang="mk-MK" smtClean="0"/>
              <a:t>04.10.2014</a:t>
            </a:fld>
            <a:endParaRPr lang="mk-MK"/>
          </a:p>
        </p:txBody>
      </p:sp>
      <p:sp>
        <p:nvSpPr>
          <p:cNvPr id="6" name="Footer Placeholder 5"/>
          <p:cNvSpPr>
            <a:spLocks noGrp="1"/>
          </p:cNvSpPr>
          <p:nvPr>
            <p:ph type="ftr" sz="quarter" idx="11"/>
          </p:nvPr>
        </p:nvSpPr>
        <p:spPr>
          <a:xfrm rot="-60000">
            <a:off x="914554" y="5829261"/>
            <a:ext cx="3522607" cy="365125"/>
          </a:xfrm>
        </p:spPr>
        <p:txBody>
          <a:bodyPr/>
          <a:lstStyle/>
          <a:p>
            <a:endParaRPr lang="mk-MK"/>
          </a:p>
        </p:txBody>
      </p:sp>
      <p:sp>
        <p:nvSpPr>
          <p:cNvPr id="7" name="Slide Number Placeholder 6"/>
          <p:cNvSpPr>
            <a:spLocks noGrp="1"/>
          </p:cNvSpPr>
          <p:nvPr>
            <p:ph type="sldNum" sz="quarter" idx="12"/>
          </p:nvPr>
        </p:nvSpPr>
        <p:spPr>
          <a:xfrm rot="60000">
            <a:off x="7557313" y="5896961"/>
            <a:ext cx="554023" cy="365125"/>
          </a:xfrm>
        </p:spPr>
        <p:txBody>
          <a:bodyPr/>
          <a:lstStyle/>
          <a:p>
            <a:fld id="{001537BA-1814-483E-A100-39723FB0E6FB}" type="slidenum">
              <a:rPr lang="mk-MK" smtClean="0"/>
              <a:t>‹#›</a:t>
            </a:fld>
            <a:endParaRPr lang="mk-M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2AF7906F-88CE-42F7-A2EC-7FE4E5FB1AA7}" type="datetimeFigureOut">
              <a:rPr lang="mk-MK" smtClean="0"/>
              <a:t>04.10.2014</a:t>
            </a:fld>
            <a:endParaRPr lang="mk-MK"/>
          </a:p>
        </p:txBody>
      </p:sp>
      <p:sp>
        <p:nvSpPr>
          <p:cNvPr id="6" name="Footer Placeholder 5"/>
          <p:cNvSpPr>
            <a:spLocks noGrp="1"/>
          </p:cNvSpPr>
          <p:nvPr>
            <p:ph type="ftr" sz="quarter" idx="11"/>
          </p:nvPr>
        </p:nvSpPr>
        <p:spPr>
          <a:xfrm rot="-60000">
            <a:off x="914569" y="5831037"/>
            <a:ext cx="3319043" cy="365125"/>
          </a:xfrm>
        </p:spPr>
        <p:txBody>
          <a:bodyPr/>
          <a:lstStyle/>
          <a:p>
            <a:endParaRPr lang="mk-MK"/>
          </a:p>
        </p:txBody>
      </p:sp>
      <p:sp>
        <p:nvSpPr>
          <p:cNvPr id="7" name="Slide Number Placeholder 6"/>
          <p:cNvSpPr>
            <a:spLocks noGrp="1"/>
          </p:cNvSpPr>
          <p:nvPr>
            <p:ph type="sldNum" sz="quarter" idx="12"/>
          </p:nvPr>
        </p:nvSpPr>
        <p:spPr>
          <a:xfrm rot="60000">
            <a:off x="7562089" y="5900026"/>
            <a:ext cx="554023" cy="365125"/>
          </a:xfrm>
        </p:spPr>
        <p:txBody>
          <a:bodyPr/>
          <a:lstStyle/>
          <a:p>
            <a:fld id="{001537BA-1814-483E-A100-39723FB0E6FB}" type="slidenum">
              <a:rPr lang="mk-MK" smtClean="0"/>
              <a:t>‹#›</a:t>
            </a:fld>
            <a:endParaRPr lang="mk-M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2AF7906F-88CE-42F7-A2EC-7FE4E5FB1AA7}" type="datetimeFigureOut">
              <a:rPr lang="mk-MK" smtClean="0"/>
              <a:t>04.10.2014</a:t>
            </a:fld>
            <a:endParaRPr lang="mk-MK"/>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mk-MK"/>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001537BA-1814-483E-A100-39723FB0E6FB}" type="slidenum">
              <a:rPr lang="mk-MK" smtClean="0"/>
              <a:t>‹#›</a:t>
            </a:fld>
            <a:endParaRPr lang="mk-MK"/>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fr.wikipedia.org/wiki/Anglicisme" TargetMode="External"/><Relationship Id="rId2" Type="http://schemas.openxmlformats.org/officeDocument/2006/relationships/hyperlink" Target="http://fr.wikipedia.org/wiki/Informatique" TargetMode="External"/><Relationship Id="rId1" Type="http://schemas.openxmlformats.org/officeDocument/2006/relationships/slideLayout" Target="../slideLayouts/slideLayout2.xml"/><Relationship Id="rId5" Type="http://schemas.openxmlformats.org/officeDocument/2006/relationships/hyperlink" Target="http://fr.wikipedia.org/wiki/Syst%C3%A8me_d'exploitation" TargetMode="External"/><Relationship Id="rId4" Type="http://schemas.openxmlformats.org/officeDocument/2006/relationships/hyperlink" Target="http://fr.wikipedia.org/wiki/Logicie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400" b="1" cap="none" spc="0" dirty="0">
                <a:solidFill>
                  <a:srgbClr val="464646"/>
                </a:solidFill>
                <a:latin typeface="Lucida Sans Unicode"/>
              </a:rPr>
              <a:t>Zoran </a:t>
            </a:r>
            <a:r>
              <a:rPr lang="en-US" sz="2400" b="1" cap="none" spc="0" dirty="0" err="1">
                <a:solidFill>
                  <a:srgbClr val="464646"/>
                </a:solidFill>
                <a:latin typeface="Lucida Sans Unicode"/>
              </a:rPr>
              <a:t>Nikolovski</a:t>
            </a:r>
            <a:r>
              <a:rPr lang="en-US" sz="2400" b="1" cap="none" spc="0" dirty="0">
                <a:solidFill>
                  <a:srgbClr val="464646"/>
                </a:solidFill>
                <a:latin typeface="Lucida Sans Unicode"/>
              </a:rPr>
              <a:t/>
            </a:r>
            <a:br>
              <a:rPr lang="en-US" sz="2400" b="1" cap="none" spc="0" dirty="0">
                <a:solidFill>
                  <a:srgbClr val="464646"/>
                </a:solidFill>
                <a:latin typeface="Lucida Sans Unicode"/>
              </a:rPr>
            </a:br>
            <a:r>
              <a:rPr lang="en-US" sz="2400" b="1" cap="none" spc="0" dirty="0" err="1">
                <a:solidFill>
                  <a:srgbClr val="464646"/>
                </a:solidFill>
                <a:latin typeface="Lucida Sans Unicode"/>
              </a:rPr>
              <a:t>Université</a:t>
            </a:r>
            <a:r>
              <a:rPr lang="en-US" sz="2400" b="1" cap="none" spc="0" dirty="0">
                <a:solidFill>
                  <a:srgbClr val="464646"/>
                </a:solidFill>
                <a:latin typeface="Lucida Sans Unicode"/>
              </a:rPr>
              <a:t> « Saint-Clément </a:t>
            </a:r>
            <a:r>
              <a:rPr lang="en-US" sz="2400" b="1" cap="none" spc="0" dirty="0" err="1">
                <a:solidFill>
                  <a:srgbClr val="464646"/>
                </a:solidFill>
                <a:latin typeface="Lucida Sans Unicode"/>
              </a:rPr>
              <a:t>d’Ohrid</a:t>
            </a:r>
            <a:r>
              <a:rPr lang="en-US" sz="2400" b="1" cap="none" spc="0" dirty="0">
                <a:solidFill>
                  <a:srgbClr val="464646"/>
                </a:solidFill>
                <a:latin typeface="Lucida Sans Unicode"/>
              </a:rPr>
              <a:t> » de Bitola, </a:t>
            </a:r>
            <a:br>
              <a:rPr lang="en-US" sz="2400" b="1" cap="none" spc="0" dirty="0">
                <a:solidFill>
                  <a:srgbClr val="464646"/>
                </a:solidFill>
                <a:latin typeface="Lucida Sans Unicode"/>
              </a:rPr>
            </a:br>
            <a:r>
              <a:rPr lang="en-US" sz="2400" b="1" cap="none" spc="0" dirty="0" err="1">
                <a:solidFill>
                  <a:srgbClr val="464646"/>
                </a:solidFill>
                <a:latin typeface="Lucida Sans Unicode"/>
              </a:rPr>
              <a:t>République</a:t>
            </a:r>
            <a:r>
              <a:rPr lang="en-US" sz="2400" b="1" cap="none" spc="0" dirty="0">
                <a:solidFill>
                  <a:srgbClr val="464646"/>
                </a:solidFill>
                <a:latin typeface="Lucida Sans Unicode"/>
              </a:rPr>
              <a:t> de </a:t>
            </a:r>
            <a:r>
              <a:rPr lang="en-US" sz="2400" b="1" cap="none" spc="0" dirty="0" err="1" smtClean="0">
                <a:solidFill>
                  <a:srgbClr val="464646"/>
                </a:solidFill>
                <a:latin typeface="Lucida Sans Unicode"/>
              </a:rPr>
              <a:t>Macédoine</a:t>
            </a:r>
            <a:r>
              <a:rPr lang="en-US" sz="2400" b="1" cap="none" spc="0" dirty="0" smtClean="0">
                <a:solidFill>
                  <a:srgbClr val="464646"/>
                </a:solidFill>
                <a:latin typeface="Lucida Sans Unicode"/>
              </a:rPr>
              <a:t/>
            </a:r>
            <a:br>
              <a:rPr lang="en-US" sz="2400" b="1" cap="none" spc="0" dirty="0" smtClean="0">
                <a:solidFill>
                  <a:srgbClr val="464646"/>
                </a:solidFill>
                <a:latin typeface="Lucida Sans Unicode"/>
              </a:rPr>
            </a:br>
            <a:r>
              <a:rPr lang="en-US" sz="2400" b="1" cap="none" spc="0" dirty="0" smtClean="0">
                <a:solidFill>
                  <a:srgbClr val="464646"/>
                </a:solidFill>
                <a:latin typeface="Lucida Sans Unicode"/>
              </a:rPr>
              <a:t>zorannikolovski@yahoo.fr</a:t>
            </a:r>
            <a:endParaRPr lang="mk-MK" sz="2400" dirty="0"/>
          </a:p>
        </p:txBody>
      </p:sp>
      <p:sp>
        <p:nvSpPr>
          <p:cNvPr id="3" name="Subtitle 2"/>
          <p:cNvSpPr>
            <a:spLocks noGrp="1"/>
          </p:cNvSpPr>
          <p:nvPr>
            <p:ph type="subTitle" idx="1"/>
          </p:nvPr>
        </p:nvSpPr>
        <p:spPr/>
        <p:txBody>
          <a:bodyPr>
            <a:normAutofit/>
          </a:bodyPr>
          <a:lstStyle/>
          <a:p>
            <a:r>
              <a:rPr lang="fr-FR" sz="2900" i="0" dirty="0"/>
              <a:t>Emprunts lexicaux anglais en français dans l’aéronautique et l’astronautique</a:t>
            </a:r>
            <a:endParaRPr lang="mk-MK" sz="2900" i="0" dirty="0"/>
          </a:p>
          <a:p>
            <a:endParaRPr lang="mk-MK" dirty="0"/>
          </a:p>
        </p:txBody>
      </p:sp>
    </p:spTree>
    <p:extLst>
      <p:ext uri="{BB962C8B-B14F-4D97-AF65-F5344CB8AC3E}">
        <p14:creationId xmlns:p14="http://schemas.microsoft.com/office/powerpoint/2010/main" val="2448392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i="1" dirty="0" smtClean="0"/>
              <a:t>Aéronautique</a:t>
            </a:r>
            <a:r>
              <a:rPr lang="fr-FR" dirty="0" smtClean="0"/>
              <a:t>:</a:t>
            </a:r>
            <a:r>
              <a:rPr lang="fr-FR" i="1" dirty="0" smtClean="0"/>
              <a:t> </a:t>
            </a:r>
            <a:r>
              <a:rPr lang="fr-FR" dirty="0" smtClean="0"/>
              <a:t>28 </a:t>
            </a:r>
            <a:r>
              <a:rPr lang="fr-FR" dirty="0"/>
              <a:t>unités </a:t>
            </a:r>
            <a:endParaRPr lang="mk-MK" dirty="0"/>
          </a:p>
        </p:txBody>
      </p:sp>
      <p:sp>
        <p:nvSpPr>
          <p:cNvPr id="3" name="Content Placeholder 2"/>
          <p:cNvSpPr>
            <a:spLocks noGrp="1"/>
          </p:cNvSpPr>
          <p:nvPr>
            <p:ph idx="1"/>
          </p:nvPr>
        </p:nvSpPr>
        <p:spPr/>
        <p:txBody>
          <a:bodyPr/>
          <a:lstStyle/>
          <a:p>
            <a:r>
              <a:rPr lang="fr-FR" i="1" dirty="0"/>
              <a:t>airbus</a:t>
            </a:r>
            <a:r>
              <a:rPr lang="fr-FR" dirty="0"/>
              <a:t>, </a:t>
            </a:r>
            <a:r>
              <a:rPr lang="fr-FR" i="1" dirty="0" err="1"/>
              <a:t>airway</a:t>
            </a:r>
            <a:r>
              <a:rPr lang="fr-FR" dirty="0"/>
              <a:t>, </a:t>
            </a:r>
            <a:r>
              <a:rPr lang="fr-FR" i="1" dirty="0" err="1"/>
              <a:t>anti-skid</a:t>
            </a:r>
            <a:r>
              <a:rPr lang="fr-FR" dirty="0"/>
              <a:t>, </a:t>
            </a:r>
            <a:r>
              <a:rPr lang="fr-FR" i="1" dirty="0"/>
              <a:t>awacs</a:t>
            </a:r>
            <a:r>
              <a:rPr lang="fr-FR" dirty="0"/>
              <a:t>, </a:t>
            </a:r>
            <a:r>
              <a:rPr lang="fr-FR" i="1" dirty="0"/>
              <a:t>charter</a:t>
            </a:r>
            <a:r>
              <a:rPr lang="fr-FR" dirty="0"/>
              <a:t>, </a:t>
            </a:r>
            <a:r>
              <a:rPr lang="fr-FR" i="1" dirty="0"/>
              <a:t>check-list</a:t>
            </a:r>
            <a:r>
              <a:rPr lang="fr-FR" dirty="0"/>
              <a:t>, </a:t>
            </a:r>
            <a:r>
              <a:rPr lang="fr-FR" i="1" dirty="0"/>
              <a:t>crash</a:t>
            </a:r>
            <a:r>
              <a:rPr lang="fr-FR" dirty="0"/>
              <a:t>, </a:t>
            </a:r>
            <a:r>
              <a:rPr lang="fr-FR" i="1" dirty="0" smtClean="0"/>
              <a:t>dispersal</a:t>
            </a:r>
            <a:r>
              <a:rPr lang="fr-FR" dirty="0"/>
              <a:t>, </a:t>
            </a:r>
            <a:r>
              <a:rPr lang="fr-FR" i="1" dirty="0"/>
              <a:t>drone</a:t>
            </a:r>
            <a:r>
              <a:rPr lang="fr-FR" dirty="0"/>
              <a:t>, </a:t>
            </a:r>
            <a:r>
              <a:rPr lang="fr-FR" i="1" dirty="0" err="1"/>
              <a:t>élevon</a:t>
            </a:r>
            <a:r>
              <a:rPr lang="fr-FR" dirty="0"/>
              <a:t>, </a:t>
            </a:r>
            <a:r>
              <a:rPr lang="fr-FR" i="1" dirty="0" err="1"/>
              <a:t>galley</a:t>
            </a:r>
            <a:r>
              <a:rPr lang="fr-FR" dirty="0"/>
              <a:t>, </a:t>
            </a:r>
            <a:r>
              <a:rPr lang="fr-FR" i="1" dirty="0"/>
              <a:t>G.P.W.S.</a:t>
            </a:r>
            <a:r>
              <a:rPr lang="fr-FR" dirty="0"/>
              <a:t>, </a:t>
            </a:r>
            <a:r>
              <a:rPr lang="fr-FR" i="1" dirty="0"/>
              <a:t>héliport</a:t>
            </a:r>
            <a:r>
              <a:rPr lang="fr-FR" dirty="0"/>
              <a:t>, </a:t>
            </a:r>
            <a:r>
              <a:rPr lang="fr-FR" i="1" dirty="0"/>
              <a:t>hub</a:t>
            </a:r>
            <a:r>
              <a:rPr lang="fr-FR" dirty="0"/>
              <a:t>, </a:t>
            </a:r>
            <a:r>
              <a:rPr lang="fr-FR" i="1" dirty="0"/>
              <a:t>I. L. S.</a:t>
            </a:r>
            <a:r>
              <a:rPr lang="fr-FR" dirty="0"/>
              <a:t>, </a:t>
            </a:r>
            <a:r>
              <a:rPr lang="fr-FR" i="1" dirty="0"/>
              <a:t>jet</a:t>
            </a:r>
            <a:r>
              <a:rPr lang="fr-FR" dirty="0"/>
              <a:t>, </a:t>
            </a:r>
            <a:r>
              <a:rPr lang="fr-FR" i="1" dirty="0" err="1" smtClean="0"/>
              <a:t>jetliner</a:t>
            </a:r>
            <a:r>
              <a:rPr lang="fr-FR" dirty="0"/>
              <a:t>, </a:t>
            </a:r>
            <a:r>
              <a:rPr lang="fr-FR" i="1" dirty="0"/>
              <a:t>jumbo-jet</a:t>
            </a:r>
            <a:r>
              <a:rPr lang="fr-FR" dirty="0"/>
              <a:t>, </a:t>
            </a:r>
            <a:r>
              <a:rPr lang="fr-FR" i="1" dirty="0"/>
              <a:t>karman</a:t>
            </a:r>
            <a:r>
              <a:rPr lang="fr-FR" dirty="0"/>
              <a:t>, </a:t>
            </a:r>
            <a:r>
              <a:rPr lang="fr-FR" i="1" dirty="0" err="1"/>
              <a:t>link</a:t>
            </a:r>
            <a:r>
              <a:rPr lang="fr-FR" i="1" dirty="0"/>
              <a:t>-trainer</a:t>
            </a:r>
            <a:r>
              <a:rPr lang="fr-FR" dirty="0"/>
              <a:t>, </a:t>
            </a:r>
            <a:r>
              <a:rPr lang="fr-FR" i="1" dirty="0"/>
              <a:t>piper-cub</a:t>
            </a:r>
            <a:r>
              <a:rPr lang="fr-FR" dirty="0"/>
              <a:t>, </a:t>
            </a:r>
            <a:r>
              <a:rPr lang="fr-FR" i="1" dirty="0"/>
              <a:t>pressuriser</a:t>
            </a:r>
            <a:r>
              <a:rPr lang="fr-FR" dirty="0"/>
              <a:t>, </a:t>
            </a:r>
            <a:r>
              <a:rPr lang="fr-FR" i="1" dirty="0"/>
              <a:t>propfan</a:t>
            </a:r>
            <a:r>
              <a:rPr lang="fr-FR" dirty="0" smtClean="0"/>
              <a:t>, </a:t>
            </a:r>
            <a:r>
              <a:rPr lang="fr-FR" i="1" dirty="0" smtClean="0"/>
              <a:t>STOL</a:t>
            </a:r>
            <a:r>
              <a:rPr lang="fr-FR" dirty="0"/>
              <a:t>, </a:t>
            </a:r>
            <a:r>
              <a:rPr lang="fr-FR" i="1" dirty="0"/>
              <a:t>taxiway</a:t>
            </a:r>
            <a:r>
              <a:rPr lang="fr-FR" dirty="0"/>
              <a:t>, </a:t>
            </a:r>
            <a:r>
              <a:rPr lang="fr-FR" i="1" dirty="0"/>
              <a:t>terminal</a:t>
            </a:r>
            <a:r>
              <a:rPr lang="fr-FR" dirty="0"/>
              <a:t>, </a:t>
            </a:r>
            <a:r>
              <a:rPr lang="fr-FR" i="1" dirty="0" err="1"/>
              <a:t>vapor</a:t>
            </a:r>
            <a:r>
              <a:rPr lang="fr-FR" i="1" dirty="0"/>
              <a:t>-lock</a:t>
            </a:r>
            <a:r>
              <a:rPr lang="fr-FR" dirty="0"/>
              <a:t>, </a:t>
            </a:r>
            <a:r>
              <a:rPr lang="fr-FR" i="1" dirty="0" err="1"/>
              <a:t>vtol</a:t>
            </a:r>
            <a:endParaRPr lang="mk-MK" dirty="0"/>
          </a:p>
        </p:txBody>
      </p:sp>
    </p:spTree>
    <p:extLst>
      <p:ext uri="{BB962C8B-B14F-4D97-AF65-F5344CB8AC3E}">
        <p14:creationId xmlns:p14="http://schemas.microsoft.com/office/powerpoint/2010/main" val="708109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i="1" dirty="0" smtClean="0"/>
              <a:t>Astronautique: </a:t>
            </a:r>
            <a:r>
              <a:rPr lang="fr-FR" dirty="0"/>
              <a:t>8 unités </a:t>
            </a:r>
            <a:endParaRPr lang="mk-MK" dirty="0"/>
          </a:p>
        </p:txBody>
      </p:sp>
      <p:sp>
        <p:nvSpPr>
          <p:cNvPr id="3" name="Content Placeholder 2"/>
          <p:cNvSpPr>
            <a:spLocks noGrp="1"/>
          </p:cNvSpPr>
          <p:nvPr>
            <p:ph idx="1"/>
          </p:nvPr>
        </p:nvSpPr>
        <p:spPr/>
        <p:txBody>
          <a:bodyPr/>
          <a:lstStyle/>
          <a:p>
            <a:pPr algn="ctr"/>
            <a:r>
              <a:rPr lang="fr-FR" i="1" dirty="0" smtClean="0"/>
              <a:t>LEM</a:t>
            </a:r>
          </a:p>
          <a:p>
            <a:pPr algn="ctr"/>
            <a:r>
              <a:rPr lang="fr-FR" i="1" dirty="0" smtClean="0"/>
              <a:t>Nasa</a:t>
            </a:r>
          </a:p>
          <a:p>
            <a:pPr algn="ctr"/>
            <a:r>
              <a:rPr lang="fr-FR" i="1" dirty="0" err="1" smtClean="0"/>
              <a:t>Pathfinder</a:t>
            </a:r>
            <a:endParaRPr lang="fr-FR" i="1" dirty="0" smtClean="0"/>
          </a:p>
          <a:p>
            <a:pPr algn="ctr"/>
            <a:r>
              <a:rPr lang="fr-FR" i="1" dirty="0" smtClean="0"/>
              <a:t>pressuriser</a:t>
            </a:r>
          </a:p>
          <a:p>
            <a:pPr algn="ctr"/>
            <a:r>
              <a:rPr lang="fr-FR" i="1" dirty="0" err="1" smtClean="0"/>
              <a:t>shuttle</a:t>
            </a:r>
            <a:endParaRPr lang="fr-FR" i="1" dirty="0" smtClean="0"/>
          </a:p>
          <a:p>
            <a:pPr algn="ctr"/>
            <a:r>
              <a:rPr lang="fr-FR" i="1" dirty="0" smtClean="0"/>
              <a:t>Skylab</a:t>
            </a:r>
          </a:p>
          <a:p>
            <a:pPr algn="ctr"/>
            <a:r>
              <a:rPr lang="fr-FR" i="1" dirty="0" smtClean="0"/>
              <a:t>Spacelab</a:t>
            </a:r>
          </a:p>
          <a:p>
            <a:pPr algn="ctr"/>
            <a:r>
              <a:rPr lang="fr-FR" i="1" dirty="0" smtClean="0"/>
              <a:t>UFO</a:t>
            </a:r>
          </a:p>
        </p:txBody>
      </p:sp>
    </p:spTree>
    <p:extLst>
      <p:ext uri="{BB962C8B-B14F-4D97-AF65-F5344CB8AC3E}">
        <p14:creationId xmlns:p14="http://schemas.microsoft.com/office/powerpoint/2010/main" val="2318277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par>
                                <p:cTn id="7" presetID="18" presetClass="emph" presetSubtype="0" fill="hold" nodeType="withEffect">
                                  <p:stCondLst>
                                    <p:cond delay="0"/>
                                  </p:stCondLst>
                                  <p:iterate type="lt">
                                    <p:tmPct val="4000"/>
                                  </p:iterate>
                                  <p:childTnLst>
                                    <p:set>
                                      <p:cBhvr override="childStyle">
                                        <p:cTn id="8" dur="500" fill="hold"/>
                                        <p:tgtEl>
                                          <p:spTgt spid="3">
                                            <p:txEl>
                                              <p:pRg st="1" end="1"/>
                                            </p:txEl>
                                          </p:spTgt>
                                        </p:tgtEl>
                                        <p:attrNameLst>
                                          <p:attrName>style.textDecorationUnderline</p:attrName>
                                        </p:attrNameLst>
                                      </p:cBhvr>
                                      <p:to>
                                        <p:strVal val="true"/>
                                      </p:to>
                                    </p:set>
                                  </p:childTnLst>
                                </p:cTn>
                              </p:par>
                              <p:par>
                                <p:cTn id="9" presetID="18" presetClass="emph" presetSubtype="0" fill="hold" nodeType="withEffect">
                                  <p:stCondLst>
                                    <p:cond delay="0"/>
                                  </p:stCondLst>
                                  <p:iterate type="lt">
                                    <p:tmPct val="4000"/>
                                  </p:iterate>
                                  <p:childTnLst>
                                    <p:set>
                                      <p:cBhvr override="childStyle">
                                        <p:cTn id="10" dur="500" fill="hold"/>
                                        <p:tgtEl>
                                          <p:spTgt spid="3">
                                            <p:txEl>
                                              <p:pRg st="2" end="2"/>
                                            </p:txEl>
                                          </p:spTgt>
                                        </p:tgtEl>
                                        <p:attrNameLst>
                                          <p:attrName>style.textDecorationUnderline</p:attrName>
                                        </p:attrNameLst>
                                      </p:cBhvr>
                                      <p:to>
                                        <p:strVal val="true"/>
                                      </p:to>
                                    </p:set>
                                  </p:childTnLst>
                                </p:cTn>
                              </p:par>
                              <p:par>
                                <p:cTn id="11" presetID="18" presetClass="emph" presetSubtype="0" fill="hold" nodeType="withEffect">
                                  <p:stCondLst>
                                    <p:cond delay="0"/>
                                  </p:stCondLst>
                                  <p:iterate type="lt">
                                    <p:tmPct val="4000"/>
                                  </p:iterate>
                                  <p:childTnLst>
                                    <p:set>
                                      <p:cBhvr override="childStyle">
                                        <p:cTn id="12" dur="500" fill="hold"/>
                                        <p:tgtEl>
                                          <p:spTgt spid="3">
                                            <p:txEl>
                                              <p:pRg st="3" end="3"/>
                                            </p:txEl>
                                          </p:spTgt>
                                        </p:tgtEl>
                                        <p:attrNameLst>
                                          <p:attrName>style.textDecorationUnderline</p:attrName>
                                        </p:attrNameLst>
                                      </p:cBhvr>
                                      <p:to>
                                        <p:strVal val="true"/>
                                      </p:to>
                                    </p:set>
                                  </p:childTnLst>
                                </p:cTn>
                              </p:par>
                              <p:par>
                                <p:cTn id="13" presetID="18" presetClass="emph" presetSubtype="0" fill="hold" nodeType="withEffect">
                                  <p:stCondLst>
                                    <p:cond delay="0"/>
                                  </p:stCondLst>
                                  <p:iterate type="lt">
                                    <p:tmPct val="4000"/>
                                  </p:iterate>
                                  <p:childTnLst>
                                    <p:set>
                                      <p:cBhvr override="childStyle">
                                        <p:cTn id="14" dur="500" fill="hold"/>
                                        <p:tgtEl>
                                          <p:spTgt spid="3">
                                            <p:txEl>
                                              <p:pRg st="4" end="4"/>
                                            </p:txEl>
                                          </p:spTgt>
                                        </p:tgtEl>
                                        <p:attrNameLst>
                                          <p:attrName>style.textDecorationUnderline</p:attrName>
                                        </p:attrNameLst>
                                      </p:cBhvr>
                                      <p:to>
                                        <p:strVal val="true"/>
                                      </p:to>
                                    </p:set>
                                  </p:childTnLst>
                                </p:cTn>
                              </p:par>
                              <p:par>
                                <p:cTn id="15" presetID="18" presetClass="emph" presetSubtype="0" fill="hold" nodeType="withEffect">
                                  <p:stCondLst>
                                    <p:cond delay="0"/>
                                  </p:stCondLst>
                                  <p:iterate type="lt">
                                    <p:tmPct val="4000"/>
                                  </p:iterate>
                                  <p:childTnLst>
                                    <p:set>
                                      <p:cBhvr override="childStyle">
                                        <p:cTn id="16" dur="500" fill="hold"/>
                                        <p:tgtEl>
                                          <p:spTgt spid="3">
                                            <p:txEl>
                                              <p:pRg st="5" end="5"/>
                                            </p:txEl>
                                          </p:spTgt>
                                        </p:tgtEl>
                                        <p:attrNameLst>
                                          <p:attrName>style.textDecorationUnderline</p:attrName>
                                        </p:attrNameLst>
                                      </p:cBhvr>
                                      <p:to>
                                        <p:strVal val="true"/>
                                      </p:to>
                                    </p:set>
                                  </p:childTnLst>
                                </p:cTn>
                              </p:par>
                              <p:par>
                                <p:cTn id="17" presetID="18" presetClass="emph" presetSubtype="0" fill="hold" nodeType="withEffect">
                                  <p:stCondLst>
                                    <p:cond delay="0"/>
                                  </p:stCondLst>
                                  <p:iterate type="lt">
                                    <p:tmPct val="4000"/>
                                  </p:iterate>
                                  <p:childTnLst>
                                    <p:set>
                                      <p:cBhvr override="childStyle">
                                        <p:cTn id="18" dur="500" fill="hold"/>
                                        <p:tgtEl>
                                          <p:spTgt spid="3">
                                            <p:txEl>
                                              <p:pRg st="6" end="6"/>
                                            </p:txEl>
                                          </p:spTgt>
                                        </p:tgtEl>
                                        <p:attrNameLst>
                                          <p:attrName>style.textDecorationUnderline</p:attrName>
                                        </p:attrNameLst>
                                      </p:cBhvr>
                                      <p:to>
                                        <p:strVal val="true"/>
                                      </p:to>
                                    </p:set>
                                  </p:childTnLst>
                                </p:cTn>
                              </p:par>
                              <p:par>
                                <p:cTn id="19" presetID="18" presetClass="emph" presetSubtype="0" fill="hold" nodeType="withEffect">
                                  <p:stCondLst>
                                    <p:cond delay="0"/>
                                  </p:stCondLst>
                                  <p:iterate type="lt">
                                    <p:tmPct val="4000"/>
                                  </p:iterate>
                                  <p:childTnLst>
                                    <p:set>
                                      <p:cBhvr override="childStyle">
                                        <p:cTn id="20" dur="500" fill="hold"/>
                                        <p:tgtEl>
                                          <p:spTgt spid="3">
                                            <p:txEl>
                                              <p:pRg st="7" end="7"/>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i="1" dirty="0"/>
              <a:t>L’aéronautique</a:t>
            </a:r>
            <a:r>
              <a:rPr lang="fr-FR" dirty="0"/>
              <a:t> et à </a:t>
            </a:r>
            <a:r>
              <a:rPr lang="fr-FR" i="1" dirty="0"/>
              <a:t>l’Astronautique</a:t>
            </a:r>
            <a:r>
              <a:rPr lang="fr-FR" dirty="0"/>
              <a:t>:</a:t>
            </a:r>
            <a:r>
              <a:rPr lang="fr-FR" i="1" dirty="0"/>
              <a:t> </a:t>
            </a:r>
            <a:r>
              <a:rPr lang="fr-FR" i="1" dirty="0" smtClean="0"/>
              <a:t>1 </a:t>
            </a:r>
            <a:r>
              <a:rPr lang="fr-FR" dirty="0" smtClean="0"/>
              <a:t>unité </a:t>
            </a:r>
            <a:endParaRPr lang="mk-MK" dirty="0"/>
          </a:p>
        </p:txBody>
      </p:sp>
      <p:sp>
        <p:nvSpPr>
          <p:cNvPr id="3" name="Content Placeholder 2"/>
          <p:cNvSpPr>
            <a:spLocks noGrp="1"/>
          </p:cNvSpPr>
          <p:nvPr>
            <p:ph idx="1"/>
          </p:nvPr>
        </p:nvSpPr>
        <p:spPr/>
        <p:txBody>
          <a:bodyPr>
            <a:normAutofit fontScale="47500" lnSpcReduction="20000"/>
          </a:bodyPr>
          <a:lstStyle/>
          <a:p>
            <a:pPr marL="0" indent="0">
              <a:buNone/>
            </a:pPr>
            <a:r>
              <a:rPr lang="fr-FR" b="1" dirty="0"/>
              <a:t>pressuriser</a:t>
            </a:r>
            <a:r>
              <a:rPr lang="fr-FR" dirty="0"/>
              <a:t> [</a:t>
            </a:r>
            <a:r>
              <a:rPr lang="fr-FR" dirty="0" err="1"/>
              <a:t>pʀesyʀize</a:t>
            </a:r>
            <a:r>
              <a:rPr lang="fr-FR" dirty="0"/>
              <a:t>] </a:t>
            </a:r>
            <a:r>
              <a:rPr lang="fr-FR" b="1" dirty="0"/>
              <a:t>v. tr.</a:t>
            </a:r>
            <a:r>
              <a:rPr lang="fr-FR" dirty="0"/>
              <a:t>, 1949 (PR, DADG, DAH, MAF, TLF), forme francisée de l’anglo-américain </a:t>
            </a:r>
            <a:r>
              <a:rPr lang="fr-FR" i="1" dirty="0"/>
              <a:t>to </a:t>
            </a:r>
            <a:r>
              <a:rPr lang="fr-FR" i="1" dirty="0" err="1"/>
              <a:t>pressurize</a:t>
            </a:r>
            <a:r>
              <a:rPr lang="fr-FR" dirty="0"/>
              <a:t> « exercer une pression, faire pression sur quelqu’un », de </a:t>
            </a:r>
            <a:r>
              <a:rPr lang="fr-FR" i="1" dirty="0"/>
              <a:t>pressure</a:t>
            </a:r>
            <a:r>
              <a:rPr lang="fr-FR" dirty="0"/>
              <a:t> « pression » du latin </a:t>
            </a:r>
            <a:r>
              <a:rPr lang="fr-FR" i="1" dirty="0"/>
              <a:t>pressura</a:t>
            </a:r>
            <a:r>
              <a:rPr lang="fr-FR" dirty="0"/>
              <a:t>, Maintenir sous une pression atmosphérique normale une enceinte fermée, particulièrement un avion volant à haute altitude, un vaisseau spatial (PL), </a:t>
            </a:r>
            <a:r>
              <a:rPr lang="fr-FR" i="1" dirty="0"/>
              <a:t>Tout le monde (...) est d'accord pour blâmer l'emploi </a:t>
            </a:r>
            <a:r>
              <a:rPr lang="fr-FR" dirty="0"/>
              <a:t>pressurisé</a:t>
            </a:r>
            <a:r>
              <a:rPr lang="fr-FR" i="1" dirty="0"/>
              <a:t> dans les «cabines </a:t>
            </a:r>
            <a:r>
              <a:rPr lang="fr-FR" dirty="0"/>
              <a:t>pressurisées</a:t>
            </a:r>
            <a:r>
              <a:rPr lang="fr-FR" i="1" dirty="0"/>
              <a:t>» des avions. Ce mot, qui évoque en français le verbe</a:t>
            </a:r>
            <a:r>
              <a:rPr lang="fr-FR" dirty="0"/>
              <a:t> pressurer</a:t>
            </a:r>
            <a:r>
              <a:rPr lang="fr-FR" i="1" dirty="0"/>
              <a:t>, péjoratif au figuré (au propre «écraser sous le pressoir») est éminemment fâcheux pour indiquer l'agrément d'une cabine soumise à une pression constante </a:t>
            </a:r>
            <a:r>
              <a:rPr lang="fr-FR" dirty="0"/>
              <a:t>(</a:t>
            </a:r>
            <a:r>
              <a:rPr lang="fr-FR" i="1" dirty="0"/>
              <a:t>Le Monde</a:t>
            </a:r>
            <a:r>
              <a:rPr lang="fr-FR" dirty="0"/>
              <a:t>, 2 déc. 1953 </a:t>
            </a:r>
            <a:r>
              <a:rPr lang="fr-FR" dirty="0" err="1"/>
              <a:t>ds</a:t>
            </a:r>
            <a:r>
              <a:rPr lang="fr-FR" dirty="0"/>
              <a:t> GILB. 1971) (TLF), Emprunt intégré. PR et GDT proposent les équivalents </a:t>
            </a:r>
            <a:r>
              <a:rPr lang="fr-FR" i="1" dirty="0"/>
              <a:t>mettre sous pression</a:t>
            </a:r>
            <a:r>
              <a:rPr lang="fr-FR" dirty="0"/>
              <a:t>, v., </a:t>
            </a:r>
            <a:r>
              <a:rPr lang="fr-FR" i="1" dirty="0"/>
              <a:t>mettre en pression</a:t>
            </a:r>
            <a:r>
              <a:rPr lang="fr-FR" dirty="0"/>
              <a:t>, v., </a:t>
            </a:r>
            <a:r>
              <a:rPr lang="fr-FR" i="1" dirty="0"/>
              <a:t>surcomprimer</a:t>
            </a:r>
            <a:r>
              <a:rPr lang="fr-FR" dirty="0"/>
              <a:t>, v. D’où </a:t>
            </a:r>
            <a:r>
              <a:rPr lang="fr-FR" b="1" dirty="0"/>
              <a:t>pressurisation</a:t>
            </a:r>
            <a:r>
              <a:rPr lang="fr-FR" dirty="0"/>
              <a:t> [</a:t>
            </a:r>
            <a:r>
              <a:rPr lang="fr-FR" dirty="0" err="1"/>
              <a:t>pʀesyʀizasjɔ</a:t>
            </a:r>
            <a:r>
              <a:rPr lang="fr-FR" dirty="0"/>
              <a:t>̃] </a:t>
            </a:r>
            <a:r>
              <a:rPr lang="fr-FR" b="1" dirty="0"/>
              <a:t>n. f.</a:t>
            </a:r>
            <a:r>
              <a:rPr lang="fr-FR" dirty="0"/>
              <a:t>, 1949 (PR, DAH, MAF), d'après l'anglais </a:t>
            </a:r>
            <a:r>
              <a:rPr lang="fr-FR" i="1" dirty="0" err="1"/>
              <a:t>pressurization</a:t>
            </a:r>
            <a:r>
              <a:rPr lang="fr-FR" dirty="0"/>
              <a:t>, Action de pressuriser (PL), </a:t>
            </a:r>
            <a:r>
              <a:rPr lang="fr-FR" i="1" dirty="0"/>
              <a:t>J'étais grisé par le temps, comme les premiers aviateurs, avant l'invention de la </a:t>
            </a:r>
            <a:r>
              <a:rPr lang="fr-FR" dirty="0"/>
              <a:t>pressurisation</a:t>
            </a:r>
            <a:r>
              <a:rPr lang="fr-FR" i="1" dirty="0"/>
              <a:t> l'étaient par l'altitude</a:t>
            </a:r>
            <a:r>
              <a:rPr lang="fr-FR" dirty="0"/>
              <a:t> (P. GUTH, </a:t>
            </a:r>
            <a:r>
              <a:rPr lang="fr-FR" i="1" dirty="0"/>
              <a:t>Le Chat beauté</a:t>
            </a:r>
            <a:r>
              <a:rPr lang="fr-FR" dirty="0"/>
              <a:t>, 1975, p.339) (TLF), Le </a:t>
            </a:r>
            <a:r>
              <a:rPr lang="fr-FR" i="1" dirty="0"/>
              <a:t>Journal Officiel de la République française</a:t>
            </a:r>
            <a:r>
              <a:rPr lang="fr-FR" dirty="0"/>
              <a:t> du 22 septembre 2000 déconseille cet emprunt et recommande </a:t>
            </a:r>
            <a:r>
              <a:rPr lang="fr-FR" i="1" dirty="0"/>
              <a:t>mise en pression</a:t>
            </a:r>
            <a:r>
              <a:rPr lang="fr-FR" dirty="0"/>
              <a:t>, n. f. D’où également </a:t>
            </a:r>
            <a:r>
              <a:rPr lang="fr-FR" b="1" dirty="0"/>
              <a:t>dépressuriser</a:t>
            </a:r>
            <a:r>
              <a:rPr lang="fr-FR" dirty="0"/>
              <a:t> [</a:t>
            </a:r>
            <a:r>
              <a:rPr lang="fr-FR" dirty="0" err="1"/>
              <a:t>depʀesyʀize</a:t>
            </a:r>
            <a:r>
              <a:rPr lang="fr-FR" dirty="0"/>
              <a:t>] </a:t>
            </a:r>
            <a:r>
              <a:rPr lang="fr-FR" b="1" dirty="0"/>
              <a:t>v. tr.</a:t>
            </a:r>
            <a:r>
              <a:rPr lang="fr-FR" dirty="0"/>
              <a:t>, vers 1966 (PR, DAH), de </a:t>
            </a:r>
            <a:r>
              <a:rPr lang="fr-FR" i="1" dirty="0"/>
              <a:t>dé-</a:t>
            </a:r>
            <a:r>
              <a:rPr lang="fr-FR" dirty="0"/>
              <a:t> élément du latin </a:t>
            </a:r>
            <a:r>
              <a:rPr lang="fr-FR" i="1" dirty="0"/>
              <a:t>dis-,</a:t>
            </a:r>
            <a:r>
              <a:rPr lang="fr-FR" dirty="0"/>
              <a:t> qui indique l'éloignement, la séparation, la privation, et </a:t>
            </a:r>
            <a:r>
              <a:rPr lang="fr-FR" i="1" dirty="0"/>
              <a:t>pressuriser</a:t>
            </a:r>
            <a:r>
              <a:rPr lang="fr-FR" dirty="0"/>
              <a:t>, d'après l'anglais </a:t>
            </a:r>
            <a:r>
              <a:rPr lang="fr-FR" i="1" dirty="0"/>
              <a:t> </a:t>
            </a:r>
            <a:r>
              <a:rPr lang="fr-FR" i="1" dirty="0" err="1"/>
              <a:t>depressurize</a:t>
            </a:r>
            <a:r>
              <a:rPr lang="fr-FR" dirty="0"/>
              <a:t>, Faire perdre à (un avion, un véhicule spatial) la pression interne normale obtenue par pressurisation (PR), </a:t>
            </a:r>
            <a:r>
              <a:rPr lang="fr-FR" i="1" dirty="0"/>
              <a:t>Au moment d’ouvrir la cabine, le pilote est donc contraint de liquider l’atmosphère artificielle qui règne normalement dans l’engin. La cabine est </a:t>
            </a:r>
            <a:r>
              <a:rPr lang="fr-FR" dirty="0"/>
              <a:t>dépressurisée (</a:t>
            </a:r>
            <a:r>
              <a:rPr lang="fr-FR" i="1" dirty="0"/>
              <a:t>L’Express</a:t>
            </a:r>
            <a:r>
              <a:rPr lang="fr-FR" dirty="0"/>
              <a:t>, 19-25/9/1966, 73a) (DAH) ; </a:t>
            </a:r>
            <a:r>
              <a:rPr lang="fr-FR" b="1" dirty="0"/>
              <a:t>dépressurisation</a:t>
            </a:r>
            <a:r>
              <a:rPr lang="fr-FR" dirty="0"/>
              <a:t> [</a:t>
            </a:r>
            <a:r>
              <a:rPr lang="fr-FR" dirty="0" err="1"/>
              <a:t>depʀesyʀizasjɔ</a:t>
            </a:r>
            <a:r>
              <a:rPr lang="fr-FR" dirty="0"/>
              <a:t>̃] </a:t>
            </a:r>
            <a:r>
              <a:rPr lang="fr-FR" b="1" dirty="0"/>
              <a:t>n. f.</a:t>
            </a:r>
            <a:r>
              <a:rPr lang="fr-FR" dirty="0"/>
              <a:t>, 1969 (DAH, MAF), d'après l'anglais </a:t>
            </a:r>
            <a:r>
              <a:rPr lang="fr-FR" i="1" dirty="0"/>
              <a:t> </a:t>
            </a:r>
            <a:r>
              <a:rPr lang="fr-FR" i="1" dirty="0" err="1"/>
              <a:t>depressurization</a:t>
            </a:r>
            <a:r>
              <a:rPr lang="fr-FR" dirty="0"/>
              <a:t>, Chute (volontaire ou accidentelle) de la pression interne normale (d'un avion, d'un engin spatial) (PR), </a:t>
            </a:r>
            <a:r>
              <a:rPr lang="fr-FR" i="1" dirty="0"/>
              <a:t>Il se trouvait à 1000 kilomètres des cotes irlandaises lorsqu’un de ses moteurs explosa. Une pièce projetée contre la cabine provoqua la </a:t>
            </a:r>
            <a:r>
              <a:rPr lang="fr-FR" dirty="0"/>
              <a:t>dépressurisation</a:t>
            </a:r>
            <a:r>
              <a:rPr lang="fr-FR" i="1" dirty="0"/>
              <a:t> de l’appareil</a:t>
            </a:r>
            <a:r>
              <a:rPr lang="fr-FR" dirty="0"/>
              <a:t> (</a:t>
            </a:r>
            <a:r>
              <a:rPr lang="fr-FR" i="1" dirty="0"/>
              <a:t>Le Monde</a:t>
            </a:r>
            <a:r>
              <a:rPr lang="fr-FR" dirty="0"/>
              <a:t>, 1/7/1969, 11f) (DAH), (PR, DAH, PL), (PR, DADG, DAH, MAF, GDT, GDA, PL, DMOE, TLF).</a:t>
            </a:r>
            <a:endParaRPr lang="mk-MK" dirty="0"/>
          </a:p>
        </p:txBody>
      </p:sp>
    </p:spTree>
    <p:extLst>
      <p:ext uri="{BB962C8B-B14F-4D97-AF65-F5344CB8AC3E}">
        <p14:creationId xmlns:p14="http://schemas.microsoft.com/office/powerpoint/2010/main" val="3950807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t>Changement de graphie: 1 unité  </a:t>
            </a:r>
            <a:endParaRPr lang="mk-MK" dirty="0"/>
          </a:p>
        </p:txBody>
      </p:sp>
      <p:sp>
        <p:nvSpPr>
          <p:cNvPr id="3" name="Content Placeholder 2"/>
          <p:cNvSpPr>
            <a:spLocks noGrp="1"/>
          </p:cNvSpPr>
          <p:nvPr>
            <p:ph idx="1"/>
          </p:nvPr>
        </p:nvSpPr>
        <p:spPr/>
        <p:txBody>
          <a:bodyPr>
            <a:normAutofit/>
          </a:bodyPr>
          <a:lstStyle/>
          <a:p>
            <a:endParaRPr lang="fr-FR" sz="3200" dirty="0" smtClean="0"/>
          </a:p>
          <a:p>
            <a:pPr algn="ctr"/>
            <a:r>
              <a:rPr lang="fr-FR" sz="3600" dirty="0" smtClean="0"/>
              <a:t>G.P.W.S</a:t>
            </a:r>
            <a:r>
              <a:rPr lang="fr-FR" sz="3600" dirty="0"/>
              <a:t>. / GPWS </a:t>
            </a:r>
            <a:endParaRPr lang="mk-MK" sz="3600" dirty="0"/>
          </a:p>
        </p:txBody>
      </p:sp>
    </p:spTree>
    <p:extLst>
      <p:ext uri="{BB962C8B-B14F-4D97-AF65-F5344CB8AC3E}">
        <p14:creationId xmlns:p14="http://schemas.microsoft.com/office/powerpoint/2010/main" val="3284529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a:t>
            </a:r>
            <a:r>
              <a:rPr lang="fr-FR" dirty="0" smtClean="0"/>
              <a:t>unités </a:t>
            </a:r>
            <a:r>
              <a:rPr lang="fr-FR" dirty="0"/>
              <a:t>à deux prononciations </a:t>
            </a:r>
            <a:endParaRPr lang="mk-MK" dirty="0"/>
          </a:p>
        </p:txBody>
      </p:sp>
      <p:sp>
        <p:nvSpPr>
          <p:cNvPr id="3" name="Content Placeholder 2"/>
          <p:cNvSpPr>
            <a:spLocks noGrp="1"/>
          </p:cNvSpPr>
          <p:nvPr>
            <p:ph idx="1"/>
          </p:nvPr>
        </p:nvSpPr>
        <p:spPr/>
        <p:txBody>
          <a:bodyPr/>
          <a:lstStyle/>
          <a:p>
            <a:pPr algn="ctr"/>
            <a:r>
              <a:rPr lang="fr-FR" dirty="0"/>
              <a:t>[</a:t>
            </a:r>
            <a:r>
              <a:rPr lang="fr-FR" dirty="0" err="1"/>
              <a:t>tʃaʀtœʀ</a:t>
            </a:r>
            <a:r>
              <a:rPr lang="fr-FR" dirty="0" smtClean="0"/>
              <a:t>] /[</a:t>
            </a:r>
            <a:r>
              <a:rPr lang="fr-FR" dirty="0" err="1"/>
              <a:t>ʃaʀtɛʀ</a:t>
            </a:r>
            <a:r>
              <a:rPr lang="fr-FR" dirty="0"/>
              <a:t>] </a:t>
            </a:r>
            <a:r>
              <a:rPr lang="fr-FR" dirty="0" smtClean="0"/>
              <a:t> </a:t>
            </a:r>
          </a:p>
          <a:p>
            <a:pPr algn="ctr"/>
            <a:r>
              <a:rPr lang="fr-FR" dirty="0" smtClean="0"/>
              <a:t>[</a:t>
            </a:r>
            <a:r>
              <a:rPr lang="fr-FR" dirty="0" err="1"/>
              <a:t>tʃɛklist</a:t>
            </a:r>
            <a:r>
              <a:rPr lang="fr-FR" dirty="0"/>
              <a:t>] / [</a:t>
            </a:r>
            <a:r>
              <a:rPr lang="fr-FR" dirty="0" err="1"/>
              <a:t>ʃɛklist</a:t>
            </a:r>
            <a:r>
              <a:rPr lang="fr-FR" dirty="0" smtClean="0"/>
              <a:t>] </a:t>
            </a:r>
          </a:p>
          <a:p>
            <a:pPr algn="ctr"/>
            <a:r>
              <a:rPr lang="fr-FR" dirty="0" smtClean="0"/>
              <a:t>[</a:t>
            </a:r>
            <a:r>
              <a:rPr lang="fr-FR" dirty="0" err="1"/>
              <a:t>dʒɛtlajnœʀ</a:t>
            </a:r>
            <a:r>
              <a:rPr lang="fr-FR" dirty="0"/>
              <a:t>] / [</a:t>
            </a:r>
            <a:r>
              <a:rPr lang="fr-FR" dirty="0" err="1"/>
              <a:t>ʒɛtlajnœʀ</a:t>
            </a:r>
            <a:r>
              <a:rPr lang="fr-FR" dirty="0" smtClean="0"/>
              <a:t>]</a:t>
            </a:r>
          </a:p>
          <a:p>
            <a:pPr algn="ctr"/>
            <a:r>
              <a:rPr lang="fr-FR" dirty="0" smtClean="0"/>
              <a:t>[</a:t>
            </a:r>
            <a:r>
              <a:rPr lang="fr-FR" dirty="0" err="1"/>
              <a:t>dʒœmbodʒɛt</a:t>
            </a:r>
            <a:r>
              <a:rPr lang="fr-FR" dirty="0"/>
              <a:t>] / [</a:t>
            </a:r>
            <a:r>
              <a:rPr lang="fr-FR" dirty="0" err="1"/>
              <a:t>ʒœmbodʒɛt</a:t>
            </a:r>
            <a:r>
              <a:rPr lang="fr-FR" dirty="0"/>
              <a:t>]</a:t>
            </a:r>
            <a:endParaRPr lang="mk-MK" dirty="0"/>
          </a:p>
        </p:txBody>
      </p:sp>
    </p:spTree>
    <p:extLst>
      <p:ext uri="{BB962C8B-B14F-4D97-AF65-F5344CB8AC3E}">
        <p14:creationId xmlns:p14="http://schemas.microsoft.com/office/powerpoint/2010/main" val="2179758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0" end="0"/>
                                            </p:txEl>
                                          </p:spTgt>
                                        </p:tgtEl>
                                        <p:attrNameLst>
                                          <p:attrName>style.fontWeight</p:attrName>
                                        </p:attrNameLst>
                                      </p:cBhvr>
                                      <p:to>
                                        <p:strVal val="bold"/>
                                      </p:to>
                                    </p:set>
                                  </p:childTnLst>
                                </p:cTn>
                              </p:par>
                              <p:par>
                                <p:cTn id="7" presetID="15" presetClass="emph" presetSubtype="0" nodeType="withEffect">
                                  <p:stCondLst>
                                    <p:cond delay="0"/>
                                  </p:stCondLst>
                                  <p:iterate type="lt">
                                    <p:tmAbs val="25"/>
                                  </p:iterate>
                                  <p:childTnLst>
                                    <p:set>
                                      <p:cBhvr override="childStyle">
                                        <p:cTn id="8" dur="indefinite"/>
                                        <p:tgtEl>
                                          <p:spTgt spid="3">
                                            <p:txEl>
                                              <p:pRg st="1" end="1"/>
                                            </p:txEl>
                                          </p:spTgt>
                                        </p:tgtEl>
                                        <p:attrNameLst>
                                          <p:attrName>style.fontWeight</p:attrName>
                                        </p:attrNameLst>
                                      </p:cBhvr>
                                      <p:to>
                                        <p:strVal val="bold"/>
                                      </p:to>
                                    </p:set>
                                  </p:childTnLst>
                                </p:cTn>
                              </p:par>
                              <p:par>
                                <p:cTn id="9" presetID="15" presetClass="emph" presetSubtype="0" nodeType="withEffect">
                                  <p:stCondLst>
                                    <p:cond delay="0"/>
                                  </p:stCondLst>
                                  <p:iterate type="lt">
                                    <p:tmAbs val="25"/>
                                  </p:iterate>
                                  <p:childTnLst>
                                    <p:set>
                                      <p:cBhvr override="childStyle">
                                        <p:cTn id="10" dur="indefinite"/>
                                        <p:tgtEl>
                                          <p:spTgt spid="3">
                                            <p:txEl>
                                              <p:pRg st="2" end="2"/>
                                            </p:txEl>
                                          </p:spTgt>
                                        </p:tgtEl>
                                        <p:attrNameLst>
                                          <p:attrName>style.fontWeight</p:attrName>
                                        </p:attrNameLst>
                                      </p:cBhvr>
                                      <p:to>
                                        <p:strVal val="bold"/>
                                      </p:to>
                                    </p:set>
                                  </p:childTnLst>
                                </p:cTn>
                              </p:par>
                              <p:par>
                                <p:cTn id="11" presetID="15" presetClass="emph" presetSubtype="0" nodeType="withEffect">
                                  <p:stCondLst>
                                    <p:cond delay="0"/>
                                  </p:stCondLst>
                                  <p:iterate type="lt">
                                    <p:tmAbs val="25"/>
                                  </p:iterate>
                                  <p:childTnLst>
                                    <p:set>
                                      <p:cBhvr override="childStyle">
                                        <p:cTn id="12" dur="indefinite"/>
                                        <p:tgtEl>
                                          <p:spTgt spid="3">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3 formes </a:t>
            </a:r>
            <a:r>
              <a:rPr lang="fr-FR" dirty="0"/>
              <a:t>francisées </a:t>
            </a:r>
            <a:endParaRPr lang="mk-MK" dirty="0"/>
          </a:p>
        </p:txBody>
      </p:sp>
      <p:sp>
        <p:nvSpPr>
          <p:cNvPr id="3" name="Content Placeholder 2"/>
          <p:cNvSpPr>
            <a:spLocks noGrp="1"/>
          </p:cNvSpPr>
          <p:nvPr>
            <p:ph idx="1"/>
          </p:nvPr>
        </p:nvSpPr>
        <p:spPr/>
        <p:txBody>
          <a:bodyPr>
            <a:normAutofit/>
          </a:bodyPr>
          <a:lstStyle/>
          <a:p>
            <a:endParaRPr lang="fr-FR" sz="3600" i="1" dirty="0" smtClean="0"/>
          </a:p>
          <a:p>
            <a:pPr algn="ctr"/>
            <a:r>
              <a:rPr lang="fr-FR" sz="3600" i="1" dirty="0" err="1" smtClean="0"/>
              <a:t>élevon</a:t>
            </a:r>
            <a:r>
              <a:rPr lang="fr-FR" sz="3600" dirty="0" smtClean="0"/>
              <a:t> </a:t>
            </a:r>
          </a:p>
          <a:p>
            <a:pPr algn="ctr"/>
            <a:r>
              <a:rPr lang="fr-FR" sz="3600" i="1" dirty="0" smtClean="0"/>
              <a:t>héliport</a:t>
            </a:r>
            <a:r>
              <a:rPr lang="fr-FR" sz="3600" dirty="0" smtClean="0"/>
              <a:t> </a:t>
            </a:r>
          </a:p>
          <a:p>
            <a:pPr algn="ctr"/>
            <a:r>
              <a:rPr lang="fr-FR" sz="3600" i="1" dirty="0" smtClean="0"/>
              <a:t>pressuriser</a:t>
            </a:r>
            <a:endParaRPr lang="mk-MK" sz="3600" dirty="0"/>
          </a:p>
        </p:txBody>
      </p:sp>
    </p:spTree>
    <p:extLst>
      <p:ext uri="{BB962C8B-B14F-4D97-AF65-F5344CB8AC3E}">
        <p14:creationId xmlns:p14="http://schemas.microsoft.com/office/powerpoint/2010/main" val="4008444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une marque </a:t>
            </a:r>
            <a:r>
              <a:rPr lang="fr-FR" dirty="0" smtClean="0"/>
              <a:t>déposée:</a:t>
            </a:r>
            <a:br>
              <a:rPr lang="fr-FR" dirty="0" smtClean="0"/>
            </a:br>
            <a:r>
              <a:rPr lang="fr-FR" i="1" dirty="0" err="1" smtClean="0"/>
              <a:t>link</a:t>
            </a:r>
            <a:r>
              <a:rPr lang="fr-FR" i="1" dirty="0" smtClean="0"/>
              <a:t>-trainer</a:t>
            </a:r>
            <a:r>
              <a:rPr lang="fr-FR" dirty="0" smtClean="0"/>
              <a:t> </a:t>
            </a:r>
            <a:endParaRPr lang="mk-MK" dirty="0"/>
          </a:p>
        </p:txBody>
      </p:sp>
      <p:sp>
        <p:nvSpPr>
          <p:cNvPr id="3" name="Content Placeholder 2"/>
          <p:cNvSpPr>
            <a:spLocks noGrp="1"/>
          </p:cNvSpPr>
          <p:nvPr>
            <p:ph idx="1"/>
          </p:nvPr>
        </p:nvSpPr>
        <p:spPr/>
        <p:txBody>
          <a:bodyPr>
            <a:normAutofit fontScale="85000" lnSpcReduction="20000"/>
          </a:bodyPr>
          <a:lstStyle/>
          <a:p>
            <a:pPr marL="0" indent="0" algn="just">
              <a:buNone/>
            </a:pPr>
            <a:r>
              <a:rPr lang="fr-FR" b="1" dirty="0" err="1"/>
              <a:t>link</a:t>
            </a:r>
            <a:r>
              <a:rPr lang="fr-FR" b="1" dirty="0"/>
              <a:t>-trainer </a:t>
            </a:r>
            <a:r>
              <a:rPr lang="fr-FR" dirty="0"/>
              <a:t>[</a:t>
            </a:r>
            <a:r>
              <a:rPr lang="fr-FR" dirty="0" err="1"/>
              <a:t>liŋktʀɛnœʀ</a:t>
            </a:r>
            <a:r>
              <a:rPr lang="fr-FR" dirty="0"/>
              <a:t>] </a:t>
            </a:r>
            <a:r>
              <a:rPr lang="fr-FR" b="1" dirty="0"/>
              <a:t>n. m.</a:t>
            </a:r>
            <a:r>
              <a:rPr lang="fr-FR" dirty="0"/>
              <a:t>, 1945 (MAF, DAH), marque déposée anglais, de </a:t>
            </a:r>
            <a:r>
              <a:rPr lang="fr-FR" i="1" dirty="0"/>
              <a:t>E</a:t>
            </a:r>
            <a:r>
              <a:rPr lang="fr-FR" i="1" dirty="0" smtClean="0"/>
              <a:t>. A</a:t>
            </a:r>
            <a:r>
              <a:rPr lang="fr-FR" i="1" dirty="0"/>
              <a:t>. Link</a:t>
            </a:r>
            <a:r>
              <a:rPr lang="fr-FR" dirty="0"/>
              <a:t>, nom de l’inventeur, et </a:t>
            </a:r>
            <a:r>
              <a:rPr lang="fr-FR" i="1" dirty="0"/>
              <a:t>trainer</a:t>
            </a:r>
            <a:r>
              <a:rPr lang="fr-FR" dirty="0"/>
              <a:t> « entraîneur, simulateur, appareil d’entraînement », de </a:t>
            </a:r>
            <a:r>
              <a:rPr lang="fr-FR" i="1" dirty="0"/>
              <a:t>to train</a:t>
            </a:r>
            <a:r>
              <a:rPr lang="fr-FR" dirty="0"/>
              <a:t> « s’entraîner », de l’ancien français </a:t>
            </a:r>
            <a:r>
              <a:rPr lang="fr-FR" i="1" dirty="0"/>
              <a:t>trainer</a:t>
            </a:r>
            <a:r>
              <a:rPr lang="fr-FR" dirty="0"/>
              <a:t> « tirer », </a:t>
            </a:r>
            <a:r>
              <a:rPr lang="fr-FR" u="sng" dirty="0"/>
              <a:t>Appareil d’entraînement au sol des pilotes au vol sans visibilité </a:t>
            </a:r>
            <a:r>
              <a:rPr lang="fr-FR" dirty="0"/>
              <a:t>(MAF), </a:t>
            </a:r>
            <a:r>
              <a:rPr lang="fr-FR" i="1" dirty="0"/>
              <a:t>Mais la grande attraction est, sans conteste, le </a:t>
            </a:r>
            <a:r>
              <a:rPr lang="fr-FR" dirty="0"/>
              <a:t>Link-trainer. </a:t>
            </a:r>
            <a:r>
              <a:rPr lang="fr-FR" i="1" dirty="0"/>
              <a:t>Le </a:t>
            </a:r>
            <a:r>
              <a:rPr lang="fr-FR" dirty="0"/>
              <a:t>Link-trainer</a:t>
            </a:r>
            <a:r>
              <a:rPr lang="fr-FR" i="1" dirty="0"/>
              <a:t> est la reproduction </a:t>
            </a:r>
            <a:r>
              <a:rPr lang="fr-FR" i="1" dirty="0" err="1"/>
              <a:t>fidele</a:t>
            </a:r>
            <a:r>
              <a:rPr lang="fr-FR" i="1" dirty="0"/>
              <a:t> du poste de pilotage du </a:t>
            </a:r>
            <a:r>
              <a:rPr lang="fr-FR" i="1" dirty="0" err="1"/>
              <a:t>Spit-fire</a:t>
            </a:r>
            <a:r>
              <a:rPr lang="fr-FR" dirty="0"/>
              <a:t> (</a:t>
            </a:r>
            <a:r>
              <a:rPr lang="fr-FR" i="1" dirty="0"/>
              <a:t>L’Aurore</a:t>
            </a:r>
            <a:r>
              <a:rPr lang="fr-FR" dirty="0"/>
              <a:t>, 6/1/1945, 1 e-f) (DAH), </a:t>
            </a:r>
            <a:r>
              <a:rPr lang="fr-FR" dirty="0" err="1"/>
              <a:t>Réemprunt</a:t>
            </a:r>
            <a:r>
              <a:rPr lang="fr-FR" dirty="0"/>
              <a:t> partiel spécialisé peu utile. Le </a:t>
            </a:r>
            <a:r>
              <a:rPr lang="fr-FR" i="1" dirty="0"/>
              <a:t>Journal Officiel de la République française</a:t>
            </a:r>
            <a:r>
              <a:rPr lang="fr-FR" dirty="0"/>
              <a:t> du 22 septembre 2000 recommande </a:t>
            </a:r>
            <a:r>
              <a:rPr lang="fr-FR" i="1" dirty="0"/>
              <a:t>simulateur de vol</a:t>
            </a:r>
            <a:r>
              <a:rPr lang="fr-FR" dirty="0"/>
              <a:t>, n. m., (DAH, MAF).</a:t>
            </a:r>
            <a:endParaRPr lang="mk-MK" dirty="0"/>
          </a:p>
        </p:txBody>
      </p:sp>
    </p:spTree>
    <p:extLst>
      <p:ext uri="{BB962C8B-B14F-4D97-AF65-F5344CB8AC3E}">
        <p14:creationId xmlns:p14="http://schemas.microsoft.com/office/powerpoint/2010/main" val="1420680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un nom </a:t>
            </a:r>
            <a:r>
              <a:rPr lang="fr-FR" dirty="0" smtClean="0"/>
              <a:t>propre: </a:t>
            </a:r>
            <a:r>
              <a:rPr lang="fr-FR" i="1" dirty="0"/>
              <a:t>karman</a:t>
            </a:r>
            <a:r>
              <a:rPr lang="fr-FR" dirty="0"/>
              <a:t> </a:t>
            </a:r>
            <a:endParaRPr lang="mk-MK" dirty="0"/>
          </a:p>
        </p:txBody>
      </p:sp>
      <p:sp>
        <p:nvSpPr>
          <p:cNvPr id="3" name="Content Placeholder 2"/>
          <p:cNvSpPr>
            <a:spLocks noGrp="1"/>
          </p:cNvSpPr>
          <p:nvPr>
            <p:ph idx="1"/>
          </p:nvPr>
        </p:nvSpPr>
        <p:spPr/>
        <p:txBody>
          <a:bodyPr>
            <a:normAutofit fontScale="77500" lnSpcReduction="20000"/>
          </a:bodyPr>
          <a:lstStyle/>
          <a:p>
            <a:pPr marL="0" lvl="0" indent="0" algn="just">
              <a:buNone/>
            </a:pPr>
            <a:r>
              <a:rPr lang="fr-FR" b="1" dirty="0"/>
              <a:t>karman</a:t>
            </a:r>
            <a:r>
              <a:rPr lang="fr-FR" dirty="0"/>
              <a:t> [</a:t>
            </a:r>
            <a:r>
              <a:rPr lang="fr-FR" dirty="0" err="1"/>
              <a:t>kaʀman</a:t>
            </a:r>
            <a:r>
              <a:rPr lang="fr-FR" dirty="0"/>
              <a:t>] </a:t>
            </a:r>
            <a:r>
              <a:rPr lang="fr-FR" b="1" dirty="0"/>
              <a:t>n. m.</a:t>
            </a:r>
            <a:r>
              <a:rPr lang="fr-FR" dirty="0"/>
              <a:t>, 1959 (PR, DADG, MAF, TLF), du nom d'un ingénieur américain d'origine hongroise </a:t>
            </a:r>
            <a:r>
              <a:rPr lang="fr-FR" i="1" dirty="0" err="1"/>
              <a:t>Theodor</a:t>
            </a:r>
            <a:r>
              <a:rPr lang="fr-FR" i="1" dirty="0"/>
              <a:t> </a:t>
            </a:r>
            <a:r>
              <a:rPr lang="fr-FR" i="1" dirty="0" err="1"/>
              <a:t>von</a:t>
            </a:r>
            <a:r>
              <a:rPr lang="fr-FR" i="1" dirty="0"/>
              <a:t> Karman</a:t>
            </a:r>
            <a:r>
              <a:rPr lang="fr-FR" dirty="0"/>
              <a:t> spécialiste d’aérodynamique, </a:t>
            </a:r>
            <a:r>
              <a:rPr lang="fr-FR" u="sng" dirty="0"/>
              <a:t>Pièce profilée qui évite la formation de tourbillons au raccordement de l'aile et du fuselage </a:t>
            </a:r>
            <a:r>
              <a:rPr lang="fr-FR" dirty="0"/>
              <a:t>(PR), </a:t>
            </a:r>
            <a:r>
              <a:rPr lang="fr-FR" i="1" dirty="0"/>
              <a:t>Les stratifiés, sous forme monolithique ou sous forme « sandwich », ont permis de réaliser des éléments d’avion aux formes tourmentées aussi bien dans les structures externes, telles que carénages, coupoles et </a:t>
            </a:r>
            <a:r>
              <a:rPr lang="fr-FR" dirty="0"/>
              <a:t>karmans</a:t>
            </a:r>
            <a:r>
              <a:rPr lang="fr-FR" i="1" dirty="0"/>
              <a:t>, …</a:t>
            </a:r>
            <a:r>
              <a:rPr lang="fr-FR" dirty="0"/>
              <a:t> (J-C. </a:t>
            </a:r>
            <a:r>
              <a:rPr lang="fr-FR" dirty="0" err="1"/>
              <a:t>Desjeux</a:t>
            </a:r>
            <a:r>
              <a:rPr lang="fr-FR" dirty="0"/>
              <a:t> et J. Duflos, </a:t>
            </a:r>
            <a:r>
              <a:rPr lang="fr-FR" i="1" dirty="0"/>
              <a:t>Les Plastiques renforcés</a:t>
            </a:r>
            <a:r>
              <a:rPr lang="fr-FR" dirty="0"/>
              <a:t>, 1964, p. 97) (DADG), Emprunt spécialisé intégré. Le </a:t>
            </a:r>
            <a:r>
              <a:rPr lang="fr-FR" i="1" dirty="0"/>
              <a:t>Journal Officiel de la République française</a:t>
            </a:r>
            <a:r>
              <a:rPr lang="fr-FR" dirty="0"/>
              <a:t> du 22 septembre 2000 déconseille cet emprunt et recommande </a:t>
            </a:r>
            <a:r>
              <a:rPr lang="fr-FR" i="1" dirty="0"/>
              <a:t>raccordement d'aile</a:t>
            </a:r>
            <a:r>
              <a:rPr lang="fr-FR" dirty="0"/>
              <a:t>, n. m., L’anglais n’utilise pas </a:t>
            </a:r>
            <a:r>
              <a:rPr lang="fr-FR" i="1" dirty="0"/>
              <a:t>karman</a:t>
            </a:r>
            <a:r>
              <a:rPr lang="fr-FR" dirty="0"/>
              <a:t> dans ce sens mais </a:t>
            </a:r>
            <a:r>
              <a:rPr lang="fr-FR" i="1" dirty="0" err="1"/>
              <a:t>wing</a:t>
            </a:r>
            <a:r>
              <a:rPr lang="fr-FR" i="1" dirty="0"/>
              <a:t> </a:t>
            </a:r>
            <a:r>
              <a:rPr lang="fr-FR" i="1" dirty="0" err="1"/>
              <a:t>fillet</a:t>
            </a:r>
            <a:r>
              <a:rPr lang="fr-FR" dirty="0"/>
              <a:t>, (PR, DADG, MAF, GDT, PL, TLF).</a:t>
            </a:r>
            <a:endParaRPr lang="mk-MK" dirty="0"/>
          </a:p>
          <a:p>
            <a:endParaRPr lang="mk-MK" dirty="0"/>
          </a:p>
        </p:txBody>
      </p:sp>
    </p:spTree>
    <p:extLst>
      <p:ext uri="{BB962C8B-B14F-4D97-AF65-F5344CB8AC3E}">
        <p14:creationId xmlns:p14="http://schemas.microsoft.com/office/powerpoint/2010/main" val="3161367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smtClean="0"/>
              <a:t>5 dérivations:  </a:t>
            </a:r>
            <a:endParaRPr lang="mk-MK" sz="2800" dirty="0"/>
          </a:p>
        </p:txBody>
      </p:sp>
      <p:sp>
        <p:nvSpPr>
          <p:cNvPr id="3" name="Content Placeholder 2"/>
          <p:cNvSpPr>
            <a:spLocks noGrp="1"/>
          </p:cNvSpPr>
          <p:nvPr>
            <p:ph idx="1"/>
          </p:nvPr>
        </p:nvSpPr>
        <p:spPr/>
        <p:txBody>
          <a:bodyPr/>
          <a:lstStyle/>
          <a:p>
            <a:r>
              <a:rPr lang="fr-FR" b="1" dirty="0"/>
              <a:t>charter</a:t>
            </a:r>
            <a:r>
              <a:rPr lang="fr-FR" dirty="0"/>
              <a:t> </a:t>
            </a:r>
            <a:r>
              <a:rPr lang="fr-FR" dirty="0" smtClean="0"/>
              <a:t>&gt; </a:t>
            </a:r>
            <a:r>
              <a:rPr lang="fr-FR" i="1" dirty="0" smtClean="0"/>
              <a:t>chartériser</a:t>
            </a:r>
            <a:r>
              <a:rPr lang="fr-FR" dirty="0"/>
              <a:t> </a:t>
            </a:r>
            <a:endParaRPr lang="fr-FR" dirty="0" smtClean="0"/>
          </a:p>
          <a:p>
            <a:r>
              <a:rPr lang="fr-FR" b="1" dirty="0" smtClean="0"/>
              <a:t>crash &gt;  </a:t>
            </a:r>
            <a:r>
              <a:rPr lang="fr-FR" i="1" dirty="0" smtClean="0"/>
              <a:t>crasher </a:t>
            </a:r>
            <a:r>
              <a:rPr lang="fr-FR" i="1" dirty="0"/>
              <a:t>(se)</a:t>
            </a:r>
            <a:r>
              <a:rPr lang="fr-FR" dirty="0"/>
              <a:t> </a:t>
            </a:r>
            <a:r>
              <a:rPr lang="fr-FR" dirty="0" smtClean="0"/>
              <a:t>;</a:t>
            </a:r>
          </a:p>
          <a:p>
            <a:r>
              <a:rPr lang="fr-FR" b="1" dirty="0"/>
              <a:t>pressuriser</a:t>
            </a:r>
            <a:r>
              <a:rPr lang="fr-FR" dirty="0"/>
              <a:t> </a:t>
            </a:r>
            <a:r>
              <a:rPr lang="fr-FR" dirty="0" smtClean="0"/>
              <a:t>&gt; </a:t>
            </a:r>
            <a:r>
              <a:rPr lang="fr-FR" i="1" dirty="0" err="1" smtClean="0"/>
              <a:t>pressurisation</a:t>
            </a:r>
            <a:r>
              <a:rPr lang="fr-FR" dirty="0" err="1" smtClean="0"/>
              <a:t>,</a:t>
            </a:r>
            <a:r>
              <a:rPr lang="fr-FR" i="1" dirty="0" err="1" smtClean="0"/>
              <a:t>dépressuriser</a:t>
            </a:r>
            <a:r>
              <a:rPr lang="fr-FR" dirty="0" smtClean="0"/>
              <a:t>,</a:t>
            </a:r>
          </a:p>
          <a:p>
            <a:pPr marL="0" indent="0">
              <a:buNone/>
            </a:pPr>
            <a:r>
              <a:rPr lang="fr-FR" i="1" dirty="0"/>
              <a:t>	</a:t>
            </a:r>
            <a:r>
              <a:rPr lang="fr-FR" i="1" dirty="0" smtClean="0"/>
              <a:t>dépressurisation</a:t>
            </a:r>
            <a:r>
              <a:rPr lang="fr-FR" dirty="0"/>
              <a:t> ; </a:t>
            </a:r>
            <a:endParaRPr lang="fr-FR" dirty="0" smtClean="0"/>
          </a:p>
          <a:p>
            <a:r>
              <a:rPr lang="fr-FR" b="1" dirty="0"/>
              <a:t>STOL</a:t>
            </a:r>
            <a:r>
              <a:rPr lang="fr-FR" dirty="0"/>
              <a:t> </a:t>
            </a:r>
            <a:r>
              <a:rPr lang="fr-FR" dirty="0" smtClean="0"/>
              <a:t>&gt; </a:t>
            </a:r>
            <a:r>
              <a:rPr lang="fr-FR" i="1" dirty="0" err="1" smtClean="0"/>
              <a:t>stolport</a:t>
            </a:r>
            <a:r>
              <a:rPr lang="fr-FR" dirty="0"/>
              <a:t> ; </a:t>
            </a:r>
            <a:endParaRPr lang="fr-FR" dirty="0" smtClean="0"/>
          </a:p>
          <a:p>
            <a:r>
              <a:rPr lang="fr-FR" b="1" dirty="0"/>
              <a:t>UFO</a:t>
            </a:r>
            <a:r>
              <a:rPr lang="fr-FR" dirty="0"/>
              <a:t> </a:t>
            </a:r>
            <a:r>
              <a:rPr lang="fr-FR" dirty="0" smtClean="0"/>
              <a:t>&gt; </a:t>
            </a:r>
            <a:r>
              <a:rPr lang="fr-FR" i="1" dirty="0" smtClean="0"/>
              <a:t>ufologie</a:t>
            </a:r>
            <a:r>
              <a:rPr lang="fr-FR" dirty="0"/>
              <a:t>, </a:t>
            </a:r>
            <a:r>
              <a:rPr lang="fr-FR" i="1" dirty="0"/>
              <a:t>ufologue</a:t>
            </a:r>
            <a:endParaRPr lang="mk-MK" dirty="0"/>
          </a:p>
        </p:txBody>
      </p:sp>
    </p:spTree>
    <p:extLst>
      <p:ext uri="{BB962C8B-B14F-4D97-AF65-F5344CB8AC3E}">
        <p14:creationId xmlns:p14="http://schemas.microsoft.com/office/powerpoint/2010/main" val="37659742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a:t>
            </a:r>
            <a:r>
              <a:rPr lang="fr-FR" dirty="0" smtClean="0"/>
              <a:t>unités à plusieurs </a:t>
            </a:r>
            <a:r>
              <a:rPr lang="fr-FR" dirty="0"/>
              <a:t>sens </a:t>
            </a:r>
            <a:r>
              <a:rPr lang="fr-FR" dirty="0" smtClean="0"/>
              <a:t>et définitions </a:t>
            </a:r>
            <a:endParaRPr lang="mk-MK" dirty="0"/>
          </a:p>
        </p:txBody>
      </p:sp>
      <p:sp>
        <p:nvSpPr>
          <p:cNvPr id="3" name="Content Placeholder 2"/>
          <p:cNvSpPr>
            <a:spLocks noGrp="1"/>
          </p:cNvSpPr>
          <p:nvPr>
            <p:ph idx="1"/>
          </p:nvPr>
        </p:nvSpPr>
        <p:spPr/>
        <p:txBody>
          <a:bodyPr>
            <a:normAutofit/>
          </a:bodyPr>
          <a:lstStyle/>
          <a:p>
            <a:endParaRPr lang="fr-FR" sz="3600" b="1" dirty="0" smtClean="0"/>
          </a:p>
          <a:p>
            <a:pPr algn="ctr"/>
            <a:r>
              <a:rPr lang="fr-FR" sz="3600" b="1" dirty="0"/>
              <a:t> </a:t>
            </a:r>
            <a:r>
              <a:rPr lang="fr-FR" sz="3600" b="1" dirty="0" smtClean="0"/>
              <a:t>crash</a:t>
            </a:r>
            <a:r>
              <a:rPr lang="fr-FR" sz="3600" dirty="0"/>
              <a:t> </a:t>
            </a:r>
            <a:endParaRPr lang="fr-FR" sz="3600" dirty="0" smtClean="0"/>
          </a:p>
          <a:p>
            <a:pPr algn="ctr"/>
            <a:r>
              <a:rPr lang="fr-FR" sz="3600" b="1" dirty="0" smtClean="0"/>
              <a:t> </a:t>
            </a:r>
            <a:r>
              <a:rPr lang="fr-FR" sz="3600" b="1" dirty="0" err="1" smtClean="0"/>
              <a:t>shuttle</a:t>
            </a:r>
            <a:r>
              <a:rPr lang="fr-FR" sz="3600" dirty="0"/>
              <a:t> </a:t>
            </a:r>
            <a:endParaRPr lang="fr-FR" sz="3600" dirty="0" smtClean="0"/>
          </a:p>
          <a:p>
            <a:pPr algn="ctr"/>
            <a:r>
              <a:rPr lang="fr-FR" sz="3600" b="1" dirty="0" smtClean="0"/>
              <a:t> terminal</a:t>
            </a:r>
            <a:r>
              <a:rPr lang="fr-FR" sz="3600" dirty="0"/>
              <a:t> </a:t>
            </a:r>
            <a:endParaRPr lang="mk-MK" sz="3600" dirty="0"/>
          </a:p>
        </p:txBody>
      </p:sp>
    </p:spTree>
    <p:extLst>
      <p:ext uri="{BB962C8B-B14F-4D97-AF65-F5344CB8AC3E}">
        <p14:creationId xmlns:p14="http://schemas.microsoft.com/office/powerpoint/2010/main" val="2575788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dirty="0"/>
              <a:t>О</a:t>
            </a:r>
            <a:r>
              <a:rPr lang="fr-FR" dirty="0" err="1" smtClean="0"/>
              <a:t>bjectif</a:t>
            </a:r>
            <a:r>
              <a:rPr lang="fr-FR" dirty="0" smtClean="0"/>
              <a:t> </a:t>
            </a:r>
            <a:r>
              <a:rPr lang="fr-FR" dirty="0"/>
              <a:t>de cette </a:t>
            </a:r>
            <a:r>
              <a:rPr lang="fr-FR" dirty="0" smtClean="0"/>
              <a:t>intervention</a:t>
            </a:r>
            <a:endParaRPr lang="mk-MK" dirty="0"/>
          </a:p>
        </p:txBody>
      </p:sp>
      <p:sp>
        <p:nvSpPr>
          <p:cNvPr id="3" name="Content Placeholder 2"/>
          <p:cNvSpPr>
            <a:spLocks noGrp="1"/>
          </p:cNvSpPr>
          <p:nvPr>
            <p:ph idx="1"/>
          </p:nvPr>
        </p:nvSpPr>
        <p:spPr/>
        <p:txBody>
          <a:bodyPr>
            <a:normAutofit fontScale="70000" lnSpcReduction="20000"/>
          </a:bodyPr>
          <a:lstStyle/>
          <a:p>
            <a:r>
              <a:rPr lang="fr-FR" dirty="0" smtClean="0"/>
              <a:t>Présenter </a:t>
            </a:r>
            <a:r>
              <a:rPr lang="fr-FR" dirty="0"/>
              <a:t>la pénétration des emprunts lexicaux anglais dans le domaine de </a:t>
            </a:r>
            <a:r>
              <a:rPr lang="fr-FR" i="1" dirty="0"/>
              <a:t>l’aéronautique</a:t>
            </a:r>
            <a:r>
              <a:rPr lang="fr-FR" dirty="0"/>
              <a:t> </a:t>
            </a:r>
            <a:r>
              <a:rPr lang="fr-FR" dirty="0" smtClean="0"/>
              <a:t>et de </a:t>
            </a:r>
            <a:r>
              <a:rPr lang="fr-FR" i="1" dirty="0" smtClean="0"/>
              <a:t>l’astronautique</a:t>
            </a:r>
            <a:r>
              <a:rPr lang="fr-FR" dirty="0" smtClean="0"/>
              <a:t> après </a:t>
            </a:r>
            <a:r>
              <a:rPr lang="fr-FR" dirty="0"/>
              <a:t>la Deuxième Guerre </a:t>
            </a:r>
            <a:r>
              <a:rPr lang="fr-FR" dirty="0" smtClean="0"/>
              <a:t>mondiale, période d’un </a:t>
            </a:r>
            <a:r>
              <a:rPr lang="fr-FR" dirty="0"/>
              <a:t>fort développement de ces </a:t>
            </a:r>
            <a:r>
              <a:rPr lang="fr-FR" dirty="0" smtClean="0"/>
              <a:t>sciences </a:t>
            </a:r>
          </a:p>
          <a:p>
            <a:r>
              <a:rPr lang="fr-FR" dirty="0" smtClean="0"/>
              <a:t>Présenter les </a:t>
            </a:r>
            <a:r>
              <a:rPr lang="fr-FR" dirty="0"/>
              <a:t>raisons de la pénétration </a:t>
            </a:r>
            <a:r>
              <a:rPr lang="fr-FR" dirty="0" smtClean="0"/>
              <a:t>des anglicismes </a:t>
            </a:r>
          </a:p>
          <a:p>
            <a:r>
              <a:rPr lang="fr-FR" dirty="0" smtClean="0"/>
              <a:t>Montrer </a:t>
            </a:r>
            <a:r>
              <a:rPr lang="fr-FR" dirty="0"/>
              <a:t>l’influence de la langue et de la culture anglo-américaine sur la langue et la société </a:t>
            </a:r>
            <a:r>
              <a:rPr lang="fr-FR" dirty="0" smtClean="0"/>
              <a:t>française </a:t>
            </a:r>
          </a:p>
          <a:p>
            <a:r>
              <a:rPr lang="fr-FR" dirty="0" smtClean="0"/>
              <a:t>Exposer l’intervention </a:t>
            </a:r>
            <a:r>
              <a:rPr lang="fr-FR" dirty="0"/>
              <a:t>de la France et du Québec envers ces emprunts dans ce </a:t>
            </a:r>
            <a:r>
              <a:rPr lang="fr-FR" dirty="0" smtClean="0"/>
              <a:t>domaine: recommandations </a:t>
            </a:r>
            <a:r>
              <a:rPr lang="fr-FR" dirty="0"/>
              <a:t>du </a:t>
            </a:r>
            <a:r>
              <a:rPr lang="fr-FR" i="1" dirty="0"/>
              <a:t>Journal Officiel</a:t>
            </a:r>
            <a:r>
              <a:rPr lang="fr-FR" dirty="0"/>
              <a:t> de la République française et celles du </a:t>
            </a:r>
            <a:r>
              <a:rPr lang="fr-FR" i="1" dirty="0"/>
              <a:t>Grand dictionnaire terminologique</a:t>
            </a:r>
            <a:r>
              <a:rPr lang="fr-FR" dirty="0"/>
              <a:t> du Canada</a:t>
            </a:r>
            <a:endParaRPr lang="fr-FR" dirty="0" smtClean="0"/>
          </a:p>
          <a:p>
            <a:r>
              <a:rPr lang="fr-FR" dirty="0" smtClean="0"/>
              <a:t>Analyser </a:t>
            </a:r>
            <a:r>
              <a:rPr lang="fr-FR" dirty="0"/>
              <a:t>les emprunts lexicaux anglais, leurs formes graphiques et phonétiques, leurs </a:t>
            </a:r>
            <a:r>
              <a:rPr lang="fr-FR" dirty="0" smtClean="0"/>
              <a:t>sens, </a:t>
            </a:r>
            <a:r>
              <a:rPr lang="fr-FR" dirty="0"/>
              <a:t>ainsi </a:t>
            </a:r>
            <a:r>
              <a:rPr lang="fr-FR" dirty="0" smtClean="0"/>
              <a:t>que donner </a:t>
            </a:r>
            <a:r>
              <a:rPr lang="fr-FR" dirty="0"/>
              <a:t>des exemples et des synonymes selon la date d’apparition en </a:t>
            </a:r>
            <a:r>
              <a:rPr lang="fr-FR" dirty="0" smtClean="0"/>
              <a:t>français </a:t>
            </a:r>
            <a:endParaRPr lang="mk-MK" dirty="0"/>
          </a:p>
        </p:txBody>
      </p:sp>
    </p:spTree>
    <p:extLst>
      <p:ext uri="{BB962C8B-B14F-4D97-AF65-F5344CB8AC3E}">
        <p14:creationId xmlns:p14="http://schemas.microsoft.com/office/powerpoint/2010/main" val="151584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Vertical)">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b="1" dirty="0" smtClean="0"/>
              <a:t>Crash- 3 sens</a:t>
            </a:r>
            <a:r>
              <a:rPr lang="fr-FR" dirty="0"/>
              <a:t> </a:t>
            </a:r>
            <a:endParaRPr lang="mk-MK" dirty="0"/>
          </a:p>
        </p:txBody>
      </p:sp>
      <p:sp>
        <p:nvSpPr>
          <p:cNvPr id="3" name="Content Placeholder 2"/>
          <p:cNvSpPr>
            <a:spLocks noGrp="1"/>
          </p:cNvSpPr>
          <p:nvPr>
            <p:ph idx="1"/>
          </p:nvPr>
        </p:nvSpPr>
        <p:spPr/>
        <p:txBody>
          <a:bodyPr>
            <a:normAutofit fontScale="55000" lnSpcReduction="20000"/>
          </a:bodyPr>
          <a:lstStyle/>
          <a:p>
            <a:pPr marL="0" lvl="0" indent="0">
              <a:buNone/>
            </a:pPr>
            <a:r>
              <a:rPr lang="fr-FR" b="1" dirty="0" smtClean="0"/>
              <a:t>crash</a:t>
            </a:r>
            <a:r>
              <a:rPr lang="fr-FR" dirty="0" smtClean="0"/>
              <a:t> </a:t>
            </a:r>
            <a:r>
              <a:rPr lang="fr-FR" dirty="0"/>
              <a:t>[</a:t>
            </a:r>
            <a:r>
              <a:rPr lang="fr-FR" dirty="0" err="1"/>
              <a:t>kʀaʃ</a:t>
            </a:r>
            <a:r>
              <a:rPr lang="fr-FR" dirty="0"/>
              <a:t>] </a:t>
            </a:r>
            <a:r>
              <a:rPr lang="fr-FR" b="1" dirty="0"/>
              <a:t>n. m.</a:t>
            </a:r>
            <a:r>
              <a:rPr lang="fr-FR" dirty="0"/>
              <a:t>, </a:t>
            </a:r>
            <a:r>
              <a:rPr lang="fr-FR" i="1" dirty="0"/>
              <a:t>pl.</a:t>
            </a:r>
            <a:r>
              <a:rPr lang="fr-FR" dirty="0"/>
              <a:t> </a:t>
            </a:r>
            <a:r>
              <a:rPr lang="fr-FR" i="1" dirty="0"/>
              <a:t>des crashs </a:t>
            </a:r>
            <a:r>
              <a:rPr lang="fr-FR" dirty="0"/>
              <a:t>ou</a:t>
            </a:r>
            <a:r>
              <a:rPr lang="fr-FR" i="1" dirty="0"/>
              <a:t> des crashes</a:t>
            </a:r>
            <a:r>
              <a:rPr lang="fr-FR" dirty="0"/>
              <a:t>, 1956 (PR, DAH, MAF), vers 1580 en anglais, 1910 en aviation (DADG, OED), littéralement « accident, faillite, écrasement, fracas, atterrissage en catastrophe », de </a:t>
            </a:r>
            <a:r>
              <a:rPr lang="fr-FR" i="1" dirty="0"/>
              <a:t>to crash</a:t>
            </a:r>
            <a:r>
              <a:rPr lang="fr-FR" dirty="0"/>
              <a:t> « s'écraser, s'effondrer », d’origine onomatopéique,</a:t>
            </a:r>
            <a:r>
              <a:rPr lang="mk-MK" dirty="0"/>
              <a:t> </a:t>
            </a:r>
            <a:r>
              <a:rPr lang="mk-MK" b="1" u="sng" dirty="0"/>
              <a:t>1. </a:t>
            </a:r>
            <a:r>
              <a:rPr lang="fr-FR" b="1" u="sng" dirty="0"/>
              <a:t>Écrasement au sol (d'un avion)</a:t>
            </a:r>
            <a:r>
              <a:rPr lang="fr-FR" dirty="0"/>
              <a:t> (PR), </a:t>
            </a:r>
            <a:r>
              <a:rPr lang="fr-FR" i="1" dirty="0"/>
              <a:t>Je te rappellerai les consignes de </a:t>
            </a:r>
            <a:r>
              <a:rPr lang="fr-FR" dirty="0"/>
              <a:t>« crash » (</a:t>
            </a:r>
            <a:r>
              <a:rPr lang="fr-FR" i="1" dirty="0"/>
              <a:t>Réalités</a:t>
            </a:r>
            <a:r>
              <a:rPr lang="fr-FR" dirty="0"/>
              <a:t>, 5/1956, p. 114c) (DAH), Emprunt inutile. DAC propose les formes françaises </a:t>
            </a:r>
            <a:r>
              <a:rPr lang="fr-FR" i="1" dirty="0"/>
              <a:t>atterrissage forcé</a:t>
            </a:r>
            <a:r>
              <a:rPr lang="fr-FR" dirty="0"/>
              <a:t>, </a:t>
            </a:r>
            <a:r>
              <a:rPr lang="fr-FR" i="1" dirty="0"/>
              <a:t>brutal</a:t>
            </a:r>
            <a:r>
              <a:rPr lang="fr-FR" dirty="0"/>
              <a:t>, n. m. et </a:t>
            </a:r>
            <a:r>
              <a:rPr lang="fr-FR" i="1" dirty="0"/>
              <a:t>écrasement au sol</a:t>
            </a:r>
            <a:r>
              <a:rPr lang="fr-FR" dirty="0"/>
              <a:t>, n. m. Le </a:t>
            </a:r>
            <a:r>
              <a:rPr lang="fr-FR" i="1" dirty="0"/>
              <a:t>Journal Officiel de la République française</a:t>
            </a:r>
            <a:r>
              <a:rPr lang="fr-FR" dirty="0"/>
              <a:t> du 22 septembre 2000 rejette cet emprunt et recommande </a:t>
            </a:r>
            <a:r>
              <a:rPr lang="fr-FR" i="1" dirty="0"/>
              <a:t>écrasement</a:t>
            </a:r>
            <a:r>
              <a:rPr lang="fr-FR" dirty="0"/>
              <a:t>, n. m.</a:t>
            </a:r>
            <a:r>
              <a:rPr lang="mk-MK" dirty="0"/>
              <a:t> </a:t>
            </a:r>
            <a:r>
              <a:rPr lang="mk-MK" b="1" u="sng" dirty="0"/>
              <a:t>2. </a:t>
            </a:r>
            <a:r>
              <a:rPr lang="fr-FR" b="1" u="sng" dirty="0"/>
              <a:t>Chute brutale et soudaine (de valeurs) </a:t>
            </a:r>
            <a:r>
              <a:rPr lang="fr-FR" dirty="0"/>
              <a:t>(PR), </a:t>
            </a:r>
            <a:r>
              <a:rPr lang="fr-FR" i="1" dirty="0"/>
              <a:t>Député européen et trésorier du parti d'Alain Madelin, l'ancien magistrat a renoué avec ses méthodes d'investigateur, décortiquant les étranges circuits financiers qui ont provoqué ce </a:t>
            </a:r>
            <a:r>
              <a:rPr lang="fr-FR" dirty="0"/>
              <a:t>crash</a:t>
            </a:r>
            <a:r>
              <a:rPr lang="fr-FR" i="1" dirty="0"/>
              <a:t> financier </a:t>
            </a:r>
            <a:r>
              <a:rPr lang="fr-FR" dirty="0"/>
              <a:t>(</a:t>
            </a:r>
            <a:r>
              <a:rPr lang="fr-FR" i="1" dirty="0"/>
              <a:t>Crédit lyonnais: le roman d'un scandale</a:t>
            </a:r>
            <a:r>
              <a:rPr lang="fr-FR" dirty="0"/>
              <a:t>, 4 septembre 1997, </a:t>
            </a:r>
            <a:r>
              <a:rPr lang="fr-FR" i="1" dirty="0"/>
              <a:t>L’Express</a:t>
            </a:r>
            <a:r>
              <a:rPr lang="fr-FR" dirty="0"/>
              <a:t>), </a:t>
            </a:r>
            <a:r>
              <a:rPr lang="fr-FR" b="1" u="sng" dirty="0"/>
              <a:t>3.Détérioration du disque dur entraînant la perte des données enregistrées </a:t>
            </a:r>
            <a:r>
              <a:rPr lang="fr-FR" dirty="0"/>
              <a:t>(PR), </a:t>
            </a:r>
            <a:r>
              <a:rPr lang="fr-FR" i="1" dirty="0"/>
              <a:t>Dans le jargon </a:t>
            </a:r>
            <a:r>
              <a:rPr lang="fr-FR" i="1" dirty="0">
                <a:hlinkClick r:id="rId2" tooltip="Informatique"/>
              </a:rPr>
              <a:t>informatique</a:t>
            </a:r>
            <a:r>
              <a:rPr lang="fr-FR" i="1" dirty="0"/>
              <a:t>, l’</a:t>
            </a:r>
            <a:r>
              <a:rPr lang="fr-FR" i="1" dirty="0">
                <a:hlinkClick r:id="rId3" tooltip="Anglicisme"/>
              </a:rPr>
              <a:t>anglicisme</a:t>
            </a:r>
            <a:r>
              <a:rPr lang="fr-FR" i="1" dirty="0"/>
              <a:t> </a:t>
            </a:r>
            <a:r>
              <a:rPr lang="fr-FR" dirty="0"/>
              <a:t>« crash »</a:t>
            </a:r>
            <a:r>
              <a:rPr lang="fr-FR" i="1" dirty="0"/>
              <a:t> … désigne une interruption anormale et souvent inattendue d’un </a:t>
            </a:r>
            <a:r>
              <a:rPr lang="fr-FR" i="1" dirty="0">
                <a:hlinkClick r:id="rId4" tooltip="Logiciel"/>
              </a:rPr>
              <a:t>logiciel</a:t>
            </a:r>
            <a:r>
              <a:rPr lang="fr-FR" i="1" dirty="0"/>
              <a:t>, que ce soit une simple application ou le </a:t>
            </a:r>
            <a:r>
              <a:rPr lang="fr-FR" i="1" dirty="0">
                <a:hlinkClick r:id="rId5" tooltip="Système d'exploitation"/>
              </a:rPr>
              <a:t>système d'exploitation</a:t>
            </a:r>
            <a:r>
              <a:rPr lang="fr-FR" i="1" dirty="0"/>
              <a:t> lui-même</a:t>
            </a:r>
            <a:r>
              <a:rPr lang="fr-FR" dirty="0"/>
              <a:t> (</a:t>
            </a:r>
            <a:r>
              <a:rPr lang="fr-FR" i="1" dirty="0"/>
              <a:t>Crash (informatique)</a:t>
            </a:r>
            <a:r>
              <a:rPr lang="fr-FR" dirty="0"/>
              <a:t>, WIKIPÉDIA), (PR, WIKIPÉDIA).</a:t>
            </a:r>
            <a:r>
              <a:rPr lang="mk-MK" dirty="0"/>
              <a:t>. </a:t>
            </a:r>
            <a:r>
              <a:rPr lang="fr-FR" dirty="0"/>
              <a:t>D’où </a:t>
            </a:r>
            <a:r>
              <a:rPr lang="fr-FR" b="1" dirty="0"/>
              <a:t>crasher (se)</a:t>
            </a:r>
            <a:r>
              <a:rPr lang="fr-FR" dirty="0"/>
              <a:t> [</a:t>
            </a:r>
            <a:r>
              <a:rPr lang="fr-FR" dirty="0" err="1"/>
              <a:t>kʀaʃe</a:t>
            </a:r>
            <a:r>
              <a:rPr lang="fr-FR" dirty="0"/>
              <a:t>] </a:t>
            </a:r>
            <a:r>
              <a:rPr lang="fr-FR" b="1" dirty="0"/>
              <a:t>v.</a:t>
            </a:r>
            <a:r>
              <a:rPr lang="fr-FR" dirty="0"/>
              <a:t>, milieu 20</a:t>
            </a:r>
            <a:r>
              <a:rPr lang="fr-FR" baseline="30000" dirty="0"/>
              <a:t>e</a:t>
            </a:r>
            <a:r>
              <a:rPr lang="fr-FR" dirty="0"/>
              <a:t> siècle (PR, MAF), S'écraser au sol (engin aérien) (PR), </a:t>
            </a:r>
            <a:r>
              <a:rPr lang="fr-FR" i="1" dirty="0"/>
              <a:t>Les autorités de la base dépêchent alors un hélicoptère sur place, afin de porter secours aux deux avions </a:t>
            </a:r>
            <a:r>
              <a:rPr lang="fr-FR" dirty="0"/>
              <a:t>crashés (</a:t>
            </a:r>
            <a:r>
              <a:rPr lang="fr-FR" i="1" dirty="0"/>
              <a:t>LA SOLIDARITE CONTINUE</a:t>
            </a:r>
            <a:r>
              <a:rPr lang="fr-FR" dirty="0"/>
              <a:t>, 27 avril 1992, </a:t>
            </a:r>
            <a:r>
              <a:rPr lang="fr-FR" i="1" dirty="0"/>
              <a:t>l’Humanité</a:t>
            </a:r>
            <a:r>
              <a:rPr lang="fr-FR" dirty="0"/>
              <a:t>),</a:t>
            </a:r>
            <a:r>
              <a:rPr lang="fr-FR" b="1" dirty="0"/>
              <a:t> </a:t>
            </a:r>
            <a:r>
              <a:rPr lang="fr-FR" dirty="0"/>
              <a:t>Le même </a:t>
            </a:r>
            <a:r>
              <a:rPr lang="fr-FR" i="1" dirty="0"/>
              <a:t>Journal Officiel </a:t>
            </a:r>
            <a:r>
              <a:rPr lang="fr-FR" dirty="0"/>
              <a:t>rejette aussi ce mot et recommande </a:t>
            </a:r>
            <a:r>
              <a:rPr lang="fr-FR" i="1" dirty="0"/>
              <a:t>s'écraser</a:t>
            </a:r>
            <a:r>
              <a:rPr lang="fr-FR" dirty="0"/>
              <a:t>, v., (PR, DADG, DAH, DAC, MAF, AA, PL, l’Humanité).</a:t>
            </a:r>
            <a:endParaRPr lang="mk-MK" dirty="0"/>
          </a:p>
          <a:p>
            <a:endParaRPr lang="mk-MK" dirty="0"/>
          </a:p>
        </p:txBody>
      </p:sp>
    </p:spTree>
    <p:extLst>
      <p:ext uri="{BB962C8B-B14F-4D97-AF65-F5344CB8AC3E}">
        <p14:creationId xmlns:p14="http://schemas.microsoft.com/office/powerpoint/2010/main" val="470279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Le </a:t>
            </a:r>
            <a:r>
              <a:rPr lang="fr-FR" i="1" dirty="0"/>
              <a:t>Journal officiel</a:t>
            </a:r>
            <a:r>
              <a:rPr lang="fr-FR" dirty="0"/>
              <a:t> de la République française</a:t>
            </a:r>
            <a:r>
              <a:rPr lang="en-US" dirty="0"/>
              <a:t>: 21 </a:t>
            </a:r>
            <a:r>
              <a:rPr lang="fr-FR" dirty="0" smtClean="0"/>
              <a:t>unités </a:t>
            </a:r>
            <a:endParaRPr lang="mk-MK" dirty="0"/>
          </a:p>
        </p:txBody>
      </p:sp>
      <p:sp>
        <p:nvSpPr>
          <p:cNvPr id="3" name="Content Placeholder 2"/>
          <p:cNvSpPr>
            <a:spLocks noGrp="1"/>
          </p:cNvSpPr>
          <p:nvPr>
            <p:ph sz="quarter" idx="13"/>
          </p:nvPr>
        </p:nvSpPr>
        <p:spPr/>
        <p:txBody>
          <a:bodyPr>
            <a:normAutofit fontScale="70000" lnSpcReduction="20000"/>
          </a:bodyPr>
          <a:lstStyle/>
          <a:p>
            <a:r>
              <a:rPr lang="fr-FR" i="1" dirty="0" err="1"/>
              <a:t>anti-skid</a:t>
            </a:r>
            <a:r>
              <a:rPr lang="fr-FR" i="1" dirty="0"/>
              <a:t> </a:t>
            </a:r>
            <a:r>
              <a:rPr lang="fr-FR" dirty="0"/>
              <a:t>/ </a:t>
            </a:r>
            <a:r>
              <a:rPr lang="fr-FR" i="1" dirty="0"/>
              <a:t>(système) </a:t>
            </a:r>
            <a:r>
              <a:rPr lang="fr-FR" i="1" dirty="0" err="1"/>
              <a:t>antipatinage</a:t>
            </a:r>
            <a:r>
              <a:rPr lang="fr-FR" i="1" dirty="0"/>
              <a:t> </a:t>
            </a:r>
            <a:r>
              <a:rPr lang="fr-FR" dirty="0"/>
              <a:t>; </a:t>
            </a:r>
            <a:endParaRPr lang="fr-FR" dirty="0" smtClean="0"/>
          </a:p>
          <a:p>
            <a:r>
              <a:rPr lang="fr-FR" i="1" dirty="0" smtClean="0"/>
              <a:t>charter</a:t>
            </a:r>
            <a:r>
              <a:rPr lang="fr-FR" dirty="0" smtClean="0"/>
              <a:t> </a:t>
            </a:r>
            <a:r>
              <a:rPr lang="fr-FR" dirty="0"/>
              <a:t>/ </a:t>
            </a:r>
            <a:r>
              <a:rPr lang="fr-FR" i="1" dirty="0"/>
              <a:t>(avion) nolisé, affrété, frété</a:t>
            </a:r>
            <a:r>
              <a:rPr lang="fr-FR" dirty="0"/>
              <a:t> ; </a:t>
            </a:r>
            <a:endParaRPr lang="fr-FR" dirty="0" smtClean="0"/>
          </a:p>
          <a:p>
            <a:r>
              <a:rPr lang="fr-FR" i="1" dirty="0" smtClean="0"/>
              <a:t>check-list</a:t>
            </a:r>
            <a:r>
              <a:rPr lang="fr-FR" dirty="0" smtClean="0"/>
              <a:t> </a:t>
            </a:r>
            <a:r>
              <a:rPr lang="fr-FR" dirty="0"/>
              <a:t>/ </a:t>
            </a:r>
            <a:r>
              <a:rPr lang="fr-FR" i="1" dirty="0"/>
              <a:t>liste de vérification</a:t>
            </a:r>
            <a:r>
              <a:rPr lang="fr-FR" dirty="0" smtClean="0"/>
              <a:t>,</a:t>
            </a:r>
          </a:p>
          <a:p>
            <a:r>
              <a:rPr lang="fr-FR" i="1" dirty="0" smtClean="0"/>
              <a:t>crash</a:t>
            </a:r>
            <a:r>
              <a:rPr lang="fr-FR" dirty="0" smtClean="0"/>
              <a:t> </a:t>
            </a:r>
            <a:r>
              <a:rPr lang="fr-FR" dirty="0"/>
              <a:t>/ </a:t>
            </a:r>
            <a:r>
              <a:rPr lang="fr-FR" i="1" dirty="0"/>
              <a:t>écrasement </a:t>
            </a:r>
            <a:r>
              <a:rPr lang="fr-FR" dirty="0"/>
              <a:t>; </a:t>
            </a:r>
            <a:endParaRPr lang="fr-FR" dirty="0" smtClean="0"/>
          </a:p>
          <a:p>
            <a:r>
              <a:rPr lang="fr-FR" i="1" u="sng" dirty="0" smtClean="0"/>
              <a:t>dispersal</a:t>
            </a:r>
            <a:r>
              <a:rPr lang="fr-FR" u="sng" dirty="0"/>
              <a:t>/ </a:t>
            </a:r>
            <a:r>
              <a:rPr lang="fr-FR" i="1" u="sng" dirty="0"/>
              <a:t>dispersal</a:t>
            </a:r>
            <a:r>
              <a:rPr lang="fr-FR" dirty="0"/>
              <a:t> </a:t>
            </a:r>
            <a:r>
              <a:rPr lang="fr-FR" dirty="0" smtClean="0"/>
              <a:t>;</a:t>
            </a:r>
          </a:p>
          <a:p>
            <a:r>
              <a:rPr lang="fr-FR" i="1" u="sng" dirty="0" smtClean="0"/>
              <a:t>drone</a:t>
            </a:r>
            <a:r>
              <a:rPr lang="fr-FR" u="sng" dirty="0" smtClean="0"/>
              <a:t> </a:t>
            </a:r>
            <a:r>
              <a:rPr lang="fr-FR" u="sng" dirty="0"/>
              <a:t>/ </a:t>
            </a:r>
            <a:r>
              <a:rPr lang="fr-FR" i="1" u="sng" dirty="0"/>
              <a:t>drone</a:t>
            </a:r>
            <a:r>
              <a:rPr lang="fr-FR" dirty="0"/>
              <a:t> ;  </a:t>
            </a:r>
            <a:endParaRPr lang="fr-FR" dirty="0" smtClean="0"/>
          </a:p>
          <a:p>
            <a:r>
              <a:rPr lang="fr-FR" i="1" u="sng" dirty="0" err="1" smtClean="0"/>
              <a:t>élevon</a:t>
            </a:r>
            <a:r>
              <a:rPr lang="fr-FR" u="sng" dirty="0" smtClean="0"/>
              <a:t> </a:t>
            </a:r>
            <a:r>
              <a:rPr lang="fr-FR" u="sng" dirty="0"/>
              <a:t>/ </a:t>
            </a:r>
            <a:r>
              <a:rPr lang="fr-FR" i="1" u="sng" dirty="0" err="1"/>
              <a:t>élevon</a:t>
            </a:r>
            <a:r>
              <a:rPr lang="fr-FR" dirty="0"/>
              <a:t> ; </a:t>
            </a:r>
            <a:endParaRPr lang="fr-FR" dirty="0" smtClean="0"/>
          </a:p>
          <a:p>
            <a:r>
              <a:rPr lang="fr-FR" i="1" u="sng" dirty="0" err="1" smtClean="0"/>
              <a:t>galley</a:t>
            </a:r>
            <a:r>
              <a:rPr lang="fr-FR" u="sng" dirty="0" smtClean="0"/>
              <a:t> </a:t>
            </a:r>
            <a:r>
              <a:rPr lang="fr-FR" u="sng" dirty="0"/>
              <a:t>/ </a:t>
            </a:r>
            <a:r>
              <a:rPr lang="fr-FR" i="1" u="sng" dirty="0" err="1"/>
              <a:t>galley</a:t>
            </a:r>
            <a:r>
              <a:rPr lang="fr-FR" dirty="0"/>
              <a:t> ; </a:t>
            </a:r>
            <a:endParaRPr lang="fr-FR" dirty="0" smtClean="0"/>
          </a:p>
          <a:p>
            <a:r>
              <a:rPr lang="fr-FR" i="1" dirty="0" smtClean="0"/>
              <a:t>héliport</a:t>
            </a:r>
            <a:r>
              <a:rPr lang="fr-FR" dirty="0" smtClean="0"/>
              <a:t> </a:t>
            </a:r>
            <a:r>
              <a:rPr lang="fr-FR" dirty="0"/>
              <a:t>/ </a:t>
            </a:r>
            <a:r>
              <a:rPr lang="fr-FR" i="1" dirty="0"/>
              <a:t>héligare</a:t>
            </a:r>
            <a:r>
              <a:rPr lang="fr-FR" dirty="0"/>
              <a:t> </a:t>
            </a:r>
            <a:r>
              <a:rPr lang="fr-FR" dirty="0" smtClean="0"/>
              <a:t>;</a:t>
            </a:r>
          </a:p>
          <a:p>
            <a:r>
              <a:rPr lang="fr-FR" i="1" dirty="0" smtClean="0"/>
              <a:t>hub</a:t>
            </a:r>
            <a:r>
              <a:rPr lang="fr-FR" dirty="0" smtClean="0"/>
              <a:t> </a:t>
            </a:r>
            <a:r>
              <a:rPr lang="fr-FR" dirty="0"/>
              <a:t>/ </a:t>
            </a:r>
            <a:r>
              <a:rPr lang="fr-FR" i="1" dirty="0"/>
              <a:t>station pivot</a:t>
            </a:r>
            <a:r>
              <a:rPr lang="fr-FR" dirty="0"/>
              <a:t>, </a:t>
            </a:r>
            <a:r>
              <a:rPr lang="fr-FR" i="1" dirty="0"/>
              <a:t>pivot</a:t>
            </a:r>
            <a:r>
              <a:rPr lang="fr-FR" dirty="0"/>
              <a:t>, </a:t>
            </a:r>
            <a:r>
              <a:rPr lang="fr-FR" i="1" dirty="0"/>
              <a:t>station maîtresse</a:t>
            </a:r>
            <a:r>
              <a:rPr lang="fr-FR" dirty="0" smtClean="0"/>
              <a:t>,</a:t>
            </a:r>
            <a:endParaRPr lang="mk-MK" dirty="0"/>
          </a:p>
        </p:txBody>
      </p:sp>
      <p:sp>
        <p:nvSpPr>
          <p:cNvPr id="4" name="Content Placeholder 3"/>
          <p:cNvSpPr>
            <a:spLocks noGrp="1"/>
          </p:cNvSpPr>
          <p:nvPr>
            <p:ph sz="quarter" idx="14"/>
          </p:nvPr>
        </p:nvSpPr>
        <p:spPr/>
        <p:txBody>
          <a:bodyPr>
            <a:normAutofit fontScale="70000" lnSpcReduction="20000"/>
          </a:bodyPr>
          <a:lstStyle/>
          <a:p>
            <a:r>
              <a:rPr lang="fr-FR" i="1" dirty="0"/>
              <a:t>jet</a:t>
            </a:r>
            <a:r>
              <a:rPr lang="fr-FR" dirty="0"/>
              <a:t> / </a:t>
            </a:r>
            <a:r>
              <a:rPr lang="fr-FR" i="1" dirty="0"/>
              <a:t>avion à </a:t>
            </a:r>
            <a:r>
              <a:rPr lang="fr-FR" i="1" dirty="0" smtClean="0"/>
              <a:t>réaction</a:t>
            </a:r>
            <a:r>
              <a:rPr lang="fr-FR" dirty="0" smtClean="0"/>
              <a:t>,</a:t>
            </a:r>
          </a:p>
          <a:p>
            <a:r>
              <a:rPr lang="fr-FR" i="1" dirty="0" smtClean="0"/>
              <a:t>jumbo-jet</a:t>
            </a:r>
            <a:r>
              <a:rPr lang="fr-FR" dirty="0" smtClean="0"/>
              <a:t> </a:t>
            </a:r>
            <a:r>
              <a:rPr lang="fr-FR" dirty="0"/>
              <a:t>/ </a:t>
            </a:r>
            <a:r>
              <a:rPr lang="fr-FR" i="1" dirty="0"/>
              <a:t>gros-porteur</a:t>
            </a:r>
            <a:endParaRPr lang="fr-FR" i="1" dirty="0" smtClean="0"/>
          </a:p>
          <a:p>
            <a:r>
              <a:rPr lang="fr-FR" i="1" dirty="0" smtClean="0"/>
              <a:t>karman</a:t>
            </a:r>
            <a:r>
              <a:rPr lang="fr-FR" dirty="0" smtClean="0"/>
              <a:t> </a:t>
            </a:r>
            <a:r>
              <a:rPr lang="fr-FR" dirty="0"/>
              <a:t>/ </a:t>
            </a:r>
            <a:r>
              <a:rPr lang="fr-FR" i="1" dirty="0"/>
              <a:t>raccordement d'aile </a:t>
            </a:r>
            <a:r>
              <a:rPr lang="fr-FR" dirty="0" smtClean="0"/>
              <a:t>;</a:t>
            </a:r>
          </a:p>
          <a:p>
            <a:r>
              <a:rPr lang="fr-FR" i="1" dirty="0" err="1" smtClean="0"/>
              <a:t>link</a:t>
            </a:r>
            <a:r>
              <a:rPr lang="fr-FR" i="1" dirty="0" smtClean="0"/>
              <a:t>-trainer</a:t>
            </a:r>
            <a:r>
              <a:rPr lang="fr-FR" dirty="0" smtClean="0"/>
              <a:t> </a:t>
            </a:r>
            <a:r>
              <a:rPr lang="fr-FR" dirty="0"/>
              <a:t>/ </a:t>
            </a:r>
            <a:r>
              <a:rPr lang="fr-FR" i="1" dirty="0"/>
              <a:t>simulateur de vol</a:t>
            </a:r>
            <a:r>
              <a:rPr lang="fr-FR" dirty="0"/>
              <a:t> ; </a:t>
            </a:r>
            <a:endParaRPr lang="fr-FR" dirty="0" smtClean="0"/>
          </a:p>
          <a:p>
            <a:r>
              <a:rPr lang="fr-FR" i="1" dirty="0" err="1" smtClean="0"/>
              <a:t>shuttle</a:t>
            </a:r>
            <a:r>
              <a:rPr lang="fr-FR" dirty="0" smtClean="0"/>
              <a:t> </a:t>
            </a:r>
            <a:r>
              <a:rPr lang="fr-FR" dirty="0"/>
              <a:t>/ </a:t>
            </a:r>
            <a:r>
              <a:rPr lang="fr-FR" i="1" dirty="0"/>
              <a:t>navette spatiale</a:t>
            </a:r>
            <a:r>
              <a:rPr lang="fr-FR" dirty="0"/>
              <a:t> ; </a:t>
            </a:r>
            <a:endParaRPr lang="fr-FR" dirty="0" smtClean="0"/>
          </a:p>
          <a:p>
            <a:r>
              <a:rPr lang="fr-FR" i="1" dirty="0" smtClean="0"/>
              <a:t>STOL</a:t>
            </a:r>
            <a:r>
              <a:rPr lang="fr-FR" dirty="0" smtClean="0"/>
              <a:t> </a:t>
            </a:r>
            <a:r>
              <a:rPr lang="fr-FR" dirty="0"/>
              <a:t>/ </a:t>
            </a:r>
            <a:r>
              <a:rPr lang="fr-FR" i="1" dirty="0"/>
              <a:t>ADAC</a:t>
            </a:r>
            <a:r>
              <a:rPr lang="fr-FR" dirty="0"/>
              <a:t> ; </a:t>
            </a:r>
            <a:endParaRPr lang="fr-FR" dirty="0" smtClean="0"/>
          </a:p>
          <a:p>
            <a:r>
              <a:rPr lang="fr-FR" i="1" dirty="0" smtClean="0"/>
              <a:t>taxiway</a:t>
            </a:r>
            <a:r>
              <a:rPr lang="fr-FR" dirty="0" smtClean="0"/>
              <a:t> </a:t>
            </a:r>
            <a:r>
              <a:rPr lang="fr-FR" dirty="0"/>
              <a:t>/ </a:t>
            </a:r>
            <a:r>
              <a:rPr lang="fr-FR" i="1" dirty="0"/>
              <a:t>voie de circulation</a:t>
            </a:r>
            <a:r>
              <a:rPr lang="fr-FR" dirty="0"/>
              <a:t> </a:t>
            </a:r>
            <a:r>
              <a:rPr lang="fr-FR" dirty="0" smtClean="0"/>
              <a:t>;</a:t>
            </a:r>
          </a:p>
          <a:p>
            <a:r>
              <a:rPr lang="fr-FR" i="1" dirty="0" smtClean="0"/>
              <a:t>terminal</a:t>
            </a:r>
            <a:r>
              <a:rPr lang="fr-FR" dirty="0"/>
              <a:t>/ </a:t>
            </a:r>
            <a:r>
              <a:rPr lang="fr-FR" i="1" dirty="0"/>
              <a:t>terminal</a:t>
            </a:r>
            <a:r>
              <a:rPr lang="fr-FR" dirty="0"/>
              <a:t> </a:t>
            </a:r>
            <a:r>
              <a:rPr lang="fr-FR" dirty="0" smtClean="0"/>
              <a:t>;</a:t>
            </a:r>
          </a:p>
          <a:p>
            <a:r>
              <a:rPr lang="fr-FR" i="1" dirty="0" smtClean="0"/>
              <a:t>UFO</a:t>
            </a:r>
            <a:r>
              <a:rPr lang="fr-FR" dirty="0" smtClean="0"/>
              <a:t> </a:t>
            </a:r>
            <a:r>
              <a:rPr lang="fr-FR" dirty="0"/>
              <a:t>/ </a:t>
            </a:r>
            <a:r>
              <a:rPr lang="fr-FR" i="1" dirty="0"/>
              <a:t>ovni</a:t>
            </a:r>
            <a:r>
              <a:rPr lang="fr-FR" dirty="0"/>
              <a:t> ; </a:t>
            </a:r>
            <a:endParaRPr lang="fr-FR" dirty="0" smtClean="0"/>
          </a:p>
          <a:p>
            <a:r>
              <a:rPr lang="fr-FR" i="1" dirty="0" err="1" smtClean="0"/>
              <a:t>vapor</a:t>
            </a:r>
            <a:r>
              <a:rPr lang="fr-FR" i="1" dirty="0" smtClean="0"/>
              <a:t>-lock</a:t>
            </a:r>
            <a:r>
              <a:rPr lang="fr-FR" dirty="0" smtClean="0"/>
              <a:t> </a:t>
            </a:r>
            <a:r>
              <a:rPr lang="fr-FR" dirty="0"/>
              <a:t>/ </a:t>
            </a:r>
            <a:r>
              <a:rPr lang="fr-FR" i="1" dirty="0"/>
              <a:t>bouchon de vapeur </a:t>
            </a:r>
            <a:r>
              <a:rPr lang="fr-FR" dirty="0"/>
              <a:t>; </a:t>
            </a:r>
            <a:endParaRPr lang="fr-FR" dirty="0" smtClean="0"/>
          </a:p>
          <a:p>
            <a:r>
              <a:rPr lang="fr-FR" dirty="0" err="1" smtClean="0"/>
              <a:t>vtol</a:t>
            </a:r>
            <a:r>
              <a:rPr lang="fr-FR" dirty="0" smtClean="0"/>
              <a:t> </a:t>
            </a:r>
            <a:r>
              <a:rPr lang="fr-FR" dirty="0"/>
              <a:t>/ </a:t>
            </a:r>
            <a:r>
              <a:rPr lang="fr-FR" i="1" dirty="0"/>
              <a:t>ADAV</a:t>
            </a:r>
            <a:endParaRPr lang="mk-MK" dirty="0"/>
          </a:p>
        </p:txBody>
      </p:sp>
    </p:spTree>
    <p:extLst>
      <p:ext uri="{BB962C8B-B14F-4D97-AF65-F5344CB8AC3E}">
        <p14:creationId xmlns:p14="http://schemas.microsoft.com/office/powerpoint/2010/main" val="678766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par>
                                <p:cTn id="7" presetID="18" presetClass="emph" presetSubtype="0" fill="hold" nodeType="withEffect">
                                  <p:stCondLst>
                                    <p:cond delay="0"/>
                                  </p:stCondLst>
                                  <p:iterate type="lt">
                                    <p:tmPct val="4000"/>
                                  </p:iterate>
                                  <p:childTnLst>
                                    <p:set>
                                      <p:cBhvr override="childStyle">
                                        <p:cTn id="8" dur="500" fill="hold"/>
                                        <p:tgtEl>
                                          <p:spTgt spid="3">
                                            <p:txEl>
                                              <p:pRg st="1" end="1"/>
                                            </p:txEl>
                                          </p:spTgt>
                                        </p:tgtEl>
                                        <p:attrNameLst>
                                          <p:attrName>style.textDecorationUnderline</p:attrName>
                                        </p:attrNameLst>
                                      </p:cBhvr>
                                      <p:to>
                                        <p:strVal val="true"/>
                                      </p:to>
                                    </p:set>
                                  </p:childTnLst>
                                </p:cTn>
                              </p:par>
                              <p:par>
                                <p:cTn id="9" presetID="18" presetClass="emph" presetSubtype="0" fill="hold" nodeType="withEffect">
                                  <p:stCondLst>
                                    <p:cond delay="0"/>
                                  </p:stCondLst>
                                  <p:iterate type="lt">
                                    <p:tmPct val="4000"/>
                                  </p:iterate>
                                  <p:childTnLst>
                                    <p:set>
                                      <p:cBhvr override="childStyle">
                                        <p:cTn id="10" dur="500" fill="hold"/>
                                        <p:tgtEl>
                                          <p:spTgt spid="3">
                                            <p:txEl>
                                              <p:pRg st="2" end="2"/>
                                            </p:txEl>
                                          </p:spTgt>
                                        </p:tgtEl>
                                        <p:attrNameLst>
                                          <p:attrName>style.textDecorationUnderline</p:attrName>
                                        </p:attrNameLst>
                                      </p:cBhvr>
                                      <p:to>
                                        <p:strVal val="true"/>
                                      </p:to>
                                    </p:set>
                                  </p:childTnLst>
                                </p:cTn>
                              </p:par>
                              <p:par>
                                <p:cTn id="11" presetID="18" presetClass="emph" presetSubtype="0" fill="hold" nodeType="withEffect">
                                  <p:stCondLst>
                                    <p:cond delay="0"/>
                                  </p:stCondLst>
                                  <p:iterate type="lt">
                                    <p:tmPct val="4000"/>
                                  </p:iterate>
                                  <p:childTnLst>
                                    <p:set>
                                      <p:cBhvr override="childStyle">
                                        <p:cTn id="12" dur="500" fill="hold"/>
                                        <p:tgtEl>
                                          <p:spTgt spid="3">
                                            <p:txEl>
                                              <p:pRg st="3" end="3"/>
                                            </p:txEl>
                                          </p:spTgt>
                                        </p:tgtEl>
                                        <p:attrNameLst>
                                          <p:attrName>style.textDecorationUnderline</p:attrName>
                                        </p:attrNameLst>
                                      </p:cBhvr>
                                      <p:to>
                                        <p:strVal val="true"/>
                                      </p:to>
                                    </p:set>
                                  </p:childTnLst>
                                </p:cTn>
                              </p:par>
                              <p:par>
                                <p:cTn id="13" presetID="18" presetClass="emph" presetSubtype="0" fill="hold" nodeType="withEffect">
                                  <p:stCondLst>
                                    <p:cond delay="0"/>
                                  </p:stCondLst>
                                  <p:iterate type="lt">
                                    <p:tmPct val="4000"/>
                                  </p:iterate>
                                  <p:childTnLst>
                                    <p:set>
                                      <p:cBhvr override="childStyle">
                                        <p:cTn id="14" dur="500" fill="hold"/>
                                        <p:tgtEl>
                                          <p:spTgt spid="3">
                                            <p:txEl>
                                              <p:pRg st="4" end="4"/>
                                            </p:txEl>
                                          </p:spTgt>
                                        </p:tgtEl>
                                        <p:attrNameLst>
                                          <p:attrName>style.textDecorationUnderline</p:attrName>
                                        </p:attrNameLst>
                                      </p:cBhvr>
                                      <p:to>
                                        <p:strVal val="true"/>
                                      </p:to>
                                    </p:set>
                                  </p:childTnLst>
                                </p:cTn>
                              </p:par>
                              <p:par>
                                <p:cTn id="15" presetID="18" presetClass="emph" presetSubtype="0" fill="hold" nodeType="withEffect">
                                  <p:stCondLst>
                                    <p:cond delay="0"/>
                                  </p:stCondLst>
                                  <p:iterate type="lt">
                                    <p:tmPct val="4000"/>
                                  </p:iterate>
                                  <p:childTnLst>
                                    <p:set>
                                      <p:cBhvr override="childStyle">
                                        <p:cTn id="16" dur="500" fill="hold"/>
                                        <p:tgtEl>
                                          <p:spTgt spid="3">
                                            <p:txEl>
                                              <p:pRg st="5" end="5"/>
                                            </p:txEl>
                                          </p:spTgt>
                                        </p:tgtEl>
                                        <p:attrNameLst>
                                          <p:attrName>style.textDecorationUnderline</p:attrName>
                                        </p:attrNameLst>
                                      </p:cBhvr>
                                      <p:to>
                                        <p:strVal val="true"/>
                                      </p:to>
                                    </p:set>
                                  </p:childTnLst>
                                </p:cTn>
                              </p:par>
                              <p:par>
                                <p:cTn id="17" presetID="18" presetClass="emph" presetSubtype="0" fill="hold" nodeType="withEffect">
                                  <p:stCondLst>
                                    <p:cond delay="0"/>
                                  </p:stCondLst>
                                  <p:iterate type="lt">
                                    <p:tmPct val="4000"/>
                                  </p:iterate>
                                  <p:childTnLst>
                                    <p:set>
                                      <p:cBhvr override="childStyle">
                                        <p:cTn id="18" dur="500" fill="hold"/>
                                        <p:tgtEl>
                                          <p:spTgt spid="3">
                                            <p:txEl>
                                              <p:pRg st="6" end="6"/>
                                            </p:txEl>
                                          </p:spTgt>
                                        </p:tgtEl>
                                        <p:attrNameLst>
                                          <p:attrName>style.textDecorationUnderline</p:attrName>
                                        </p:attrNameLst>
                                      </p:cBhvr>
                                      <p:to>
                                        <p:strVal val="true"/>
                                      </p:to>
                                    </p:set>
                                  </p:childTnLst>
                                </p:cTn>
                              </p:par>
                              <p:par>
                                <p:cTn id="19" presetID="18" presetClass="emph" presetSubtype="0" fill="hold" nodeType="withEffect">
                                  <p:stCondLst>
                                    <p:cond delay="0"/>
                                  </p:stCondLst>
                                  <p:iterate type="lt">
                                    <p:tmPct val="4000"/>
                                  </p:iterate>
                                  <p:childTnLst>
                                    <p:set>
                                      <p:cBhvr override="childStyle">
                                        <p:cTn id="20" dur="500" fill="hold"/>
                                        <p:tgtEl>
                                          <p:spTgt spid="3">
                                            <p:txEl>
                                              <p:pRg st="7" end="7"/>
                                            </p:txEl>
                                          </p:spTgt>
                                        </p:tgtEl>
                                        <p:attrNameLst>
                                          <p:attrName>style.textDecorationUnderline</p:attrName>
                                        </p:attrNameLst>
                                      </p:cBhvr>
                                      <p:to>
                                        <p:strVal val="true"/>
                                      </p:to>
                                    </p:set>
                                  </p:childTnLst>
                                </p:cTn>
                              </p:par>
                              <p:par>
                                <p:cTn id="21" presetID="18" presetClass="emph" presetSubtype="0" fill="hold" nodeType="withEffect">
                                  <p:stCondLst>
                                    <p:cond delay="0"/>
                                  </p:stCondLst>
                                  <p:iterate type="lt">
                                    <p:tmPct val="4000"/>
                                  </p:iterate>
                                  <p:childTnLst>
                                    <p:set>
                                      <p:cBhvr override="childStyle">
                                        <p:cTn id="22" dur="500" fill="hold"/>
                                        <p:tgtEl>
                                          <p:spTgt spid="3">
                                            <p:txEl>
                                              <p:pRg st="8" end="8"/>
                                            </p:txEl>
                                          </p:spTgt>
                                        </p:tgtEl>
                                        <p:attrNameLst>
                                          <p:attrName>style.textDecorationUnderline</p:attrName>
                                        </p:attrNameLst>
                                      </p:cBhvr>
                                      <p:to>
                                        <p:strVal val="true"/>
                                      </p:to>
                                    </p:set>
                                  </p:childTnLst>
                                </p:cTn>
                              </p:par>
                              <p:par>
                                <p:cTn id="23" presetID="18" presetClass="emph" presetSubtype="0" fill="hold" nodeType="withEffect">
                                  <p:stCondLst>
                                    <p:cond delay="0"/>
                                  </p:stCondLst>
                                  <p:iterate type="lt">
                                    <p:tmPct val="4000"/>
                                  </p:iterate>
                                  <p:childTnLst>
                                    <p:set>
                                      <p:cBhvr override="childStyle">
                                        <p:cTn id="24" dur="500" fill="hold"/>
                                        <p:tgtEl>
                                          <p:spTgt spid="3">
                                            <p:txEl>
                                              <p:pRg st="9" end="9"/>
                                            </p:txEl>
                                          </p:spTgt>
                                        </p:tgtEl>
                                        <p:attrNameLst>
                                          <p:attrName>style.textDecorationUnderline</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18" presetClass="emph" presetSubtype="0" fill="hold" nodeType="clickEffect">
                                  <p:stCondLst>
                                    <p:cond delay="0"/>
                                  </p:stCondLst>
                                  <p:iterate type="lt">
                                    <p:tmPct val="4000"/>
                                  </p:iterate>
                                  <p:childTnLst>
                                    <p:set>
                                      <p:cBhvr override="childStyle">
                                        <p:cTn id="28" dur="500" fill="hold"/>
                                        <p:tgtEl>
                                          <p:spTgt spid="4">
                                            <p:txEl>
                                              <p:pRg st="0" end="0"/>
                                            </p:txEl>
                                          </p:spTgt>
                                        </p:tgtEl>
                                        <p:attrNameLst>
                                          <p:attrName>style.textDecorationUnderline</p:attrName>
                                        </p:attrNameLst>
                                      </p:cBhvr>
                                      <p:to>
                                        <p:strVal val="true"/>
                                      </p:to>
                                    </p:set>
                                  </p:childTnLst>
                                </p:cTn>
                              </p:par>
                              <p:par>
                                <p:cTn id="29" presetID="18" presetClass="emph" presetSubtype="0" fill="hold" nodeType="withEffect">
                                  <p:stCondLst>
                                    <p:cond delay="0"/>
                                  </p:stCondLst>
                                  <p:iterate type="lt">
                                    <p:tmPct val="4000"/>
                                  </p:iterate>
                                  <p:childTnLst>
                                    <p:set>
                                      <p:cBhvr override="childStyle">
                                        <p:cTn id="30" dur="500" fill="hold"/>
                                        <p:tgtEl>
                                          <p:spTgt spid="4">
                                            <p:txEl>
                                              <p:pRg st="1" end="1"/>
                                            </p:txEl>
                                          </p:spTgt>
                                        </p:tgtEl>
                                        <p:attrNameLst>
                                          <p:attrName>style.textDecorationUnderline</p:attrName>
                                        </p:attrNameLst>
                                      </p:cBhvr>
                                      <p:to>
                                        <p:strVal val="true"/>
                                      </p:to>
                                    </p:set>
                                  </p:childTnLst>
                                </p:cTn>
                              </p:par>
                              <p:par>
                                <p:cTn id="31" presetID="18" presetClass="emph" presetSubtype="0" fill="hold" nodeType="withEffect">
                                  <p:stCondLst>
                                    <p:cond delay="0"/>
                                  </p:stCondLst>
                                  <p:iterate type="lt">
                                    <p:tmPct val="4000"/>
                                  </p:iterate>
                                  <p:childTnLst>
                                    <p:set>
                                      <p:cBhvr override="childStyle">
                                        <p:cTn id="32" dur="500" fill="hold"/>
                                        <p:tgtEl>
                                          <p:spTgt spid="4">
                                            <p:txEl>
                                              <p:pRg st="2" end="2"/>
                                            </p:txEl>
                                          </p:spTgt>
                                        </p:tgtEl>
                                        <p:attrNameLst>
                                          <p:attrName>style.textDecorationUnderline</p:attrName>
                                        </p:attrNameLst>
                                      </p:cBhvr>
                                      <p:to>
                                        <p:strVal val="true"/>
                                      </p:to>
                                    </p:set>
                                  </p:childTnLst>
                                </p:cTn>
                              </p:par>
                              <p:par>
                                <p:cTn id="33" presetID="18" presetClass="emph" presetSubtype="0" fill="hold" nodeType="withEffect">
                                  <p:stCondLst>
                                    <p:cond delay="0"/>
                                  </p:stCondLst>
                                  <p:iterate type="lt">
                                    <p:tmPct val="4000"/>
                                  </p:iterate>
                                  <p:childTnLst>
                                    <p:set>
                                      <p:cBhvr override="childStyle">
                                        <p:cTn id="34" dur="500" fill="hold"/>
                                        <p:tgtEl>
                                          <p:spTgt spid="4">
                                            <p:txEl>
                                              <p:pRg st="3" end="3"/>
                                            </p:txEl>
                                          </p:spTgt>
                                        </p:tgtEl>
                                        <p:attrNameLst>
                                          <p:attrName>style.textDecorationUnderline</p:attrName>
                                        </p:attrNameLst>
                                      </p:cBhvr>
                                      <p:to>
                                        <p:strVal val="true"/>
                                      </p:to>
                                    </p:set>
                                  </p:childTnLst>
                                </p:cTn>
                              </p:par>
                              <p:par>
                                <p:cTn id="35" presetID="18" presetClass="emph" presetSubtype="0" fill="hold" nodeType="withEffect">
                                  <p:stCondLst>
                                    <p:cond delay="0"/>
                                  </p:stCondLst>
                                  <p:iterate type="lt">
                                    <p:tmPct val="4000"/>
                                  </p:iterate>
                                  <p:childTnLst>
                                    <p:set>
                                      <p:cBhvr override="childStyle">
                                        <p:cTn id="36" dur="500" fill="hold"/>
                                        <p:tgtEl>
                                          <p:spTgt spid="4">
                                            <p:txEl>
                                              <p:pRg st="4" end="4"/>
                                            </p:txEl>
                                          </p:spTgt>
                                        </p:tgtEl>
                                        <p:attrNameLst>
                                          <p:attrName>style.textDecorationUnderline</p:attrName>
                                        </p:attrNameLst>
                                      </p:cBhvr>
                                      <p:to>
                                        <p:strVal val="true"/>
                                      </p:to>
                                    </p:set>
                                  </p:childTnLst>
                                </p:cTn>
                              </p:par>
                              <p:par>
                                <p:cTn id="37" presetID="18" presetClass="emph" presetSubtype="0" fill="hold" nodeType="withEffect">
                                  <p:stCondLst>
                                    <p:cond delay="0"/>
                                  </p:stCondLst>
                                  <p:iterate type="lt">
                                    <p:tmPct val="4000"/>
                                  </p:iterate>
                                  <p:childTnLst>
                                    <p:set>
                                      <p:cBhvr override="childStyle">
                                        <p:cTn id="38" dur="500" fill="hold"/>
                                        <p:tgtEl>
                                          <p:spTgt spid="4">
                                            <p:txEl>
                                              <p:pRg st="5" end="5"/>
                                            </p:txEl>
                                          </p:spTgt>
                                        </p:tgtEl>
                                        <p:attrNameLst>
                                          <p:attrName>style.textDecorationUnderline</p:attrName>
                                        </p:attrNameLst>
                                      </p:cBhvr>
                                      <p:to>
                                        <p:strVal val="true"/>
                                      </p:to>
                                    </p:set>
                                  </p:childTnLst>
                                </p:cTn>
                              </p:par>
                              <p:par>
                                <p:cTn id="39" presetID="18" presetClass="emph" presetSubtype="0" fill="hold" nodeType="withEffect">
                                  <p:stCondLst>
                                    <p:cond delay="0"/>
                                  </p:stCondLst>
                                  <p:iterate type="lt">
                                    <p:tmPct val="4000"/>
                                  </p:iterate>
                                  <p:childTnLst>
                                    <p:set>
                                      <p:cBhvr override="childStyle">
                                        <p:cTn id="40" dur="500" fill="hold"/>
                                        <p:tgtEl>
                                          <p:spTgt spid="4">
                                            <p:txEl>
                                              <p:pRg st="6" end="6"/>
                                            </p:txEl>
                                          </p:spTgt>
                                        </p:tgtEl>
                                        <p:attrNameLst>
                                          <p:attrName>style.textDecorationUnderline</p:attrName>
                                        </p:attrNameLst>
                                      </p:cBhvr>
                                      <p:to>
                                        <p:strVal val="true"/>
                                      </p:to>
                                    </p:set>
                                  </p:childTnLst>
                                </p:cTn>
                              </p:par>
                              <p:par>
                                <p:cTn id="41" presetID="18" presetClass="emph" presetSubtype="0" fill="hold" nodeType="withEffect">
                                  <p:stCondLst>
                                    <p:cond delay="0"/>
                                  </p:stCondLst>
                                  <p:iterate type="lt">
                                    <p:tmPct val="4000"/>
                                  </p:iterate>
                                  <p:childTnLst>
                                    <p:set>
                                      <p:cBhvr override="childStyle">
                                        <p:cTn id="42" dur="500" fill="hold"/>
                                        <p:tgtEl>
                                          <p:spTgt spid="4">
                                            <p:txEl>
                                              <p:pRg st="7" end="7"/>
                                            </p:txEl>
                                          </p:spTgt>
                                        </p:tgtEl>
                                        <p:attrNameLst>
                                          <p:attrName>style.textDecorationUnderline</p:attrName>
                                        </p:attrNameLst>
                                      </p:cBhvr>
                                      <p:to>
                                        <p:strVal val="true"/>
                                      </p:to>
                                    </p:set>
                                  </p:childTnLst>
                                </p:cTn>
                              </p:par>
                              <p:par>
                                <p:cTn id="43" presetID="18" presetClass="emph" presetSubtype="0" fill="hold" nodeType="withEffect">
                                  <p:stCondLst>
                                    <p:cond delay="0"/>
                                  </p:stCondLst>
                                  <p:iterate type="lt">
                                    <p:tmPct val="4000"/>
                                  </p:iterate>
                                  <p:childTnLst>
                                    <p:set>
                                      <p:cBhvr override="childStyle">
                                        <p:cTn id="44" dur="500" fill="hold"/>
                                        <p:tgtEl>
                                          <p:spTgt spid="4">
                                            <p:txEl>
                                              <p:pRg st="8" end="8"/>
                                            </p:txEl>
                                          </p:spTgt>
                                        </p:tgtEl>
                                        <p:attrNameLst>
                                          <p:attrName>style.textDecorationUnderline</p:attrName>
                                        </p:attrNameLst>
                                      </p:cBhvr>
                                      <p:to>
                                        <p:strVal val="true"/>
                                      </p:to>
                                    </p:set>
                                  </p:childTnLst>
                                </p:cTn>
                              </p:par>
                              <p:par>
                                <p:cTn id="45" presetID="18" presetClass="emph" presetSubtype="0" fill="hold" nodeType="withEffect">
                                  <p:stCondLst>
                                    <p:cond delay="0"/>
                                  </p:stCondLst>
                                  <p:iterate type="lt">
                                    <p:tmPct val="4000"/>
                                  </p:iterate>
                                  <p:childTnLst>
                                    <p:set>
                                      <p:cBhvr override="childStyle">
                                        <p:cTn id="46" dur="500" fill="hold"/>
                                        <p:tgtEl>
                                          <p:spTgt spid="4">
                                            <p:txEl>
                                              <p:pRg st="9" end="9"/>
                                            </p:txEl>
                                          </p:spTgt>
                                        </p:tgtEl>
                                        <p:attrNameLst>
                                          <p:attrName>style.textDecorationUnderline</p:attrName>
                                        </p:attrNameLst>
                                      </p:cBhvr>
                                      <p:to>
                                        <p:strVal val="true"/>
                                      </p:to>
                                    </p:set>
                                  </p:childTnLst>
                                </p:cTn>
                              </p:par>
                              <p:par>
                                <p:cTn id="47" presetID="18" presetClass="emph" presetSubtype="0" fill="hold" nodeType="withEffect">
                                  <p:stCondLst>
                                    <p:cond delay="0"/>
                                  </p:stCondLst>
                                  <p:iterate type="lt">
                                    <p:tmPct val="4000"/>
                                  </p:iterate>
                                  <p:childTnLst>
                                    <p:set>
                                      <p:cBhvr override="childStyle">
                                        <p:cTn id="48" dur="500" fill="hold"/>
                                        <p:tgtEl>
                                          <p:spTgt spid="4">
                                            <p:txEl>
                                              <p:pRg st="10" end="1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i="1" dirty="0"/>
              <a:t>Le Grand dictionnaire terminologique</a:t>
            </a:r>
            <a:r>
              <a:rPr lang="fr-FR" sz="3600" dirty="0"/>
              <a:t> (GDT): </a:t>
            </a:r>
            <a:r>
              <a:rPr lang="fr-FR" sz="3600" dirty="0" smtClean="0"/>
              <a:t>8 unités </a:t>
            </a:r>
            <a:endParaRPr lang="mk-MK" sz="3600" dirty="0"/>
          </a:p>
        </p:txBody>
      </p:sp>
      <p:sp>
        <p:nvSpPr>
          <p:cNvPr id="3" name="Text Placeholder 2"/>
          <p:cNvSpPr>
            <a:spLocks noGrp="1"/>
          </p:cNvSpPr>
          <p:nvPr>
            <p:ph type="body" idx="1"/>
          </p:nvPr>
        </p:nvSpPr>
        <p:spPr/>
        <p:txBody>
          <a:bodyPr/>
          <a:lstStyle/>
          <a:p>
            <a:endParaRPr lang="mk-MK"/>
          </a:p>
        </p:txBody>
      </p:sp>
      <p:sp>
        <p:nvSpPr>
          <p:cNvPr id="4" name="Text Placeholder 3"/>
          <p:cNvSpPr>
            <a:spLocks noGrp="1"/>
          </p:cNvSpPr>
          <p:nvPr>
            <p:ph type="body" sz="quarter" idx="3"/>
          </p:nvPr>
        </p:nvSpPr>
        <p:spPr/>
        <p:txBody>
          <a:bodyPr/>
          <a:lstStyle/>
          <a:p>
            <a:endParaRPr lang="mk-MK"/>
          </a:p>
        </p:txBody>
      </p:sp>
      <p:sp>
        <p:nvSpPr>
          <p:cNvPr id="5" name="Content Placeholder 4"/>
          <p:cNvSpPr>
            <a:spLocks noGrp="1"/>
          </p:cNvSpPr>
          <p:nvPr>
            <p:ph sz="quarter" idx="13"/>
          </p:nvPr>
        </p:nvSpPr>
        <p:spPr/>
        <p:txBody>
          <a:bodyPr>
            <a:normAutofit fontScale="55000" lnSpcReduction="20000"/>
          </a:bodyPr>
          <a:lstStyle/>
          <a:p>
            <a:r>
              <a:rPr lang="fr-FR" i="1" dirty="0" err="1"/>
              <a:t>anti-skid</a:t>
            </a:r>
            <a:r>
              <a:rPr lang="fr-FR" dirty="0"/>
              <a:t> / </a:t>
            </a:r>
            <a:r>
              <a:rPr lang="fr-FR" i="1" dirty="0" err="1"/>
              <a:t>anti-dérapant</a:t>
            </a:r>
            <a:r>
              <a:rPr lang="fr-FR" dirty="0"/>
              <a:t> ; </a:t>
            </a:r>
            <a:endParaRPr lang="fr-FR" dirty="0" smtClean="0"/>
          </a:p>
          <a:p>
            <a:r>
              <a:rPr lang="fr-FR" i="1" dirty="0" smtClean="0"/>
              <a:t>charter </a:t>
            </a:r>
            <a:r>
              <a:rPr lang="fr-FR" dirty="0"/>
              <a:t>/ </a:t>
            </a:r>
            <a:r>
              <a:rPr lang="fr-FR" i="1" dirty="0"/>
              <a:t>vol nolisé</a:t>
            </a:r>
            <a:r>
              <a:rPr lang="fr-FR" dirty="0"/>
              <a:t>, </a:t>
            </a:r>
            <a:r>
              <a:rPr lang="fr-FR" i="1" dirty="0"/>
              <a:t>vol affrété</a:t>
            </a:r>
            <a:r>
              <a:rPr lang="fr-FR" dirty="0"/>
              <a:t>, </a:t>
            </a:r>
            <a:r>
              <a:rPr lang="fr-FR" i="1" dirty="0"/>
              <a:t>vol à la demande</a:t>
            </a:r>
            <a:r>
              <a:rPr lang="fr-FR" dirty="0"/>
              <a:t>, </a:t>
            </a:r>
            <a:r>
              <a:rPr lang="fr-FR" i="1" dirty="0"/>
              <a:t>vol </a:t>
            </a:r>
            <a:r>
              <a:rPr lang="fr-FR" i="1" dirty="0" smtClean="0"/>
              <a:t>d'affrètement</a:t>
            </a:r>
            <a:endParaRPr lang="fr-FR" dirty="0" smtClean="0"/>
          </a:p>
          <a:p>
            <a:r>
              <a:rPr lang="fr-FR" i="1" dirty="0" smtClean="0"/>
              <a:t>G.P.W.S</a:t>
            </a:r>
            <a:r>
              <a:rPr lang="fr-FR" i="1" dirty="0"/>
              <a:t>.</a:t>
            </a:r>
            <a:r>
              <a:rPr lang="fr-FR" dirty="0"/>
              <a:t> / </a:t>
            </a:r>
            <a:r>
              <a:rPr lang="fr-FR" i="1" dirty="0"/>
              <a:t>avertisseur de proximité du sol</a:t>
            </a:r>
            <a:r>
              <a:rPr lang="fr-FR" dirty="0"/>
              <a:t>, </a:t>
            </a:r>
            <a:r>
              <a:rPr lang="fr-FR" i="1" dirty="0"/>
              <a:t>système avertisseur de proximité du sol</a:t>
            </a:r>
            <a:r>
              <a:rPr lang="fr-FR" dirty="0"/>
              <a:t>, </a:t>
            </a:r>
            <a:r>
              <a:rPr lang="fr-FR" i="1" dirty="0"/>
              <a:t>dispositif avertisseur de proximité du </a:t>
            </a:r>
            <a:r>
              <a:rPr lang="fr-FR" i="1" dirty="0" smtClean="0"/>
              <a:t>sol</a:t>
            </a:r>
            <a:endParaRPr lang="fr-FR" dirty="0" smtClean="0"/>
          </a:p>
          <a:p>
            <a:r>
              <a:rPr lang="fr-FR" i="1" dirty="0" smtClean="0"/>
              <a:t>hub</a:t>
            </a:r>
            <a:r>
              <a:rPr lang="fr-FR" dirty="0" smtClean="0"/>
              <a:t> </a:t>
            </a:r>
            <a:r>
              <a:rPr lang="fr-FR" dirty="0"/>
              <a:t>/ </a:t>
            </a:r>
            <a:r>
              <a:rPr lang="fr-FR" i="1" dirty="0"/>
              <a:t>plaque tournante</a:t>
            </a:r>
            <a:r>
              <a:rPr lang="fr-FR" dirty="0"/>
              <a:t>, </a:t>
            </a:r>
            <a:r>
              <a:rPr lang="fr-FR" i="1" dirty="0"/>
              <a:t>plateforme de correspondances</a:t>
            </a:r>
            <a:r>
              <a:rPr lang="fr-FR" dirty="0"/>
              <a:t>, </a:t>
            </a:r>
            <a:r>
              <a:rPr lang="fr-FR" i="1" dirty="0"/>
              <a:t>plate-forme de correspondances</a:t>
            </a:r>
            <a:r>
              <a:rPr lang="fr-FR" dirty="0"/>
              <a:t>, </a:t>
            </a:r>
            <a:r>
              <a:rPr lang="fr-FR" i="1" dirty="0"/>
              <a:t>plateforme de correspondance</a:t>
            </a:r>
            <a:r>
              <a:rPr lang="fr-FR" dirty="0"/>
              <a:t>, </a:t>
            </a:r>
            <a:r>
              <a:rPr lang="fr-FR" i="1" dirty="0"/>
              <a:t>plate-forme de correspondance</a:t>
            </a:r>
            <a:r>
              <a:rPr lang="fr-FR" dirty="0"/>
              <a:t>, </a:t>
            </a:r>
            <a:r>
              <a:rPr lang="fr-FR" i="1" dirty="0"/>
              <a:t>plateforme</a:t>
            </a:r>
            <a:r>
              <a:rPr lang="fr-FR" dirty="0"/>
              <a:t>, </a:t>
            </a:r>
            <a:r>
              <a:rPr lang="fr-FR" i="1" dirty="0"/>
              <a:t>plate-forme</a:t>
            </a:r>
            <a:r>
              <a:rPr lang="fr-FR" dirty="0"/>
              <a:t>, </a:t>
            </a:r>
            <a:r>
              <a:rPr lang="fr-FR" i="1" dirty="0"/>
              <a:t>carrefour aérien</a:t>
            </a:r>
            <a:r>
              <a:rPr lang="fr-FR" dirty="0"/>
              <a:t>, </a:t>
            </a:r>
            <a:r>
              <a:rPr lang="fr-FR" i="1" dirty="0"/>
              <a:t>pivot</a:t>
            </a:r>
            <a:r>
              <a:rPr lang="fr-FR" dirty="0"/>
              <a:t>, </a:t>
            </a:r>
            <a:r>
              <a:rPr lang="fr-FR" i="1" dirty="0"/>
              <a:t>moyeu </a:t>
            </a:r>
            <a:r>
              <a:rPr lang="fr-FR" dirty="0" smtClean="0"/>
              <a:t> </a:t>
            </a:r>
            <a:r>
              <a:rPr lang="fr-FR" dirty="0"/>
              <a:t>	</a:t>
            </a:r>
            <a:endParaRPr lang="mk-MK" dirty="0"/>
          </a:p>
        </p:txBody>
      </p:sp>
      <p:sp>
        <p:nvSpPr>
          <p:cNvPr id="6" name="Content Placeholder 5"/>
          <p:cNvSpPr>
            <a:spLocks noGrp="1"/>
          </p:cNvSpPr>
          <p:nvPr>
            <p:ph sz="quarter" idx="14"/>
          </p:nvPr>
        </p:nvSpPr>
        <p:spPr/>
        <p:txBody>
          <a:bodyPr>
            <a:normAutofit fontScale="62500" lnSpcReduction="20000"/>
          </a:bodyPr>
          <a:lstStyle/>
          <a:p>
            <a:r>
              <a:rPr lang="fr-FR" dirty="0"/>
              <a:t>I. L. S. / </a:t>
            </a:r>
            <a:r>
              <a:rPr lang="fr-FR" i="1" dirty="0"/>
              <a:t>système d'atterrissage aux instruments</a:t>
            </a:r>
            <a:r>
              <a:rPr lang="fr-FR" dirty="0"/>
              <a:t>, </a:t>
            </a:r>
            <a:r>
              <a:rPr lang="fr-FR" i="1" dirty="0"/>
              <a:t>système ILS</a:t>
            </a:r>
            <a:r>
              <a:rPr lang="fr-FR" dirty="0"/>
              <a:t>, </a:t>
            </a:r>
            <a:r>
              <a:rPr lang="fr-FR" i="1" dirty="0"/>
              <a:t>système d'approche de précision</a:t>
            </a:r>
            <a:r>
              <a:rPr lang="fr-FR" dirty="0"/>
              <a:t>, </a:t>
            </a:r>
            <a:r>
              <a:rPr lang="fr-FR" i="1" dirty="0"/>
              <a:t>dispositif ILS</a:t>
            </a:r>
            <a:r>
              <a:rPr lang="fr-FR" dirty="0"/>
              <a:t> </a:t>
            </a:r>
            <a:r>
              <a:rPr lang="fr-FR" dirty="0" smtClean="0"/>
              <a:t> </a:t>
            </a:r>
          </a:p>
          <a:p>
            <a:r>
              <a:rPr lang="fr-FR" i="1" dirty="0" smtClean="0"/>
              <a:t>pressuriser</a:t>
            </a:r>
            <a:r>
              <a:rPr lang="fr-FR" dirty="0" smtClean="0"/>
              <a:t> </a:t>
            </a:r>
            <a:r>
              <a:rPr lang="fr-FR" dirty="0"/>
              <a:t>/ </a:t>
            </a:r>
            <a:r>
              <a:rPr lang="fr-FR" i="1" dirty="0"/>
              <a:t>mettre sous pression</a:t>
            </a:r>
            <a:r>
              <a:rPr lang="fr-FR" dirty="0"/>
              <a:t>, </a:t>
            </a:r>
            <a:r>
              <a:rPr lang="fr-FR" i="1" dirty="0"/>
              <a:t>mettre en pression</a:t>
            </a:r>
            <a:r>
              <a:rPr lang="fr-FR" dirty="0"/>
              <a:t>, </a:t>
            </a:r>
            <a:r>
              <a:rPr lang="fr-FR" i="1" dirty="0"/>
              <a:t>surcomprimer </a:t>
            </a:r>
            <a:r>
              <a:rPr lang="fr-FR" dirty="0" smtClean="0"/>
              <a:t> </a:t>
            </a:r>
          </a:p>
          <a:p>
            <a:r>
              <a:rPr lang="fr-FR" i="1" dirty="0" smtClean="0"/>
              <a:t>propfan</a:t>
            </a:r>
            <a:r>
              <a:rPr lang="fr-FR" dirty="0" smtClean="0"/>
              <a:t> </a:t>
            </a:r>
            <a:r>
              <a:rPr lang="fr-FR" dirty="0"/>
              <a:t>/ </a:t>
            </a:r>
            <a:r>
              <a:rPr lang="fr-FR" i="1" dirty="0"/>
              <a:t>hélice transsonique</a:t>
            </a:r>
            <a:r>
              <a:rPr lang="fr-FR" dirty="0"/>
              <a:t>, </a:t>
            </a:r>
            <a:r>
              <a:rPr lang="fr-FR" i="1" dirty="0"/>
              <a:t>hélice supercritique</a:t>
            </a:r>
            <a:r>
              <a:rPr lang="fr-FR" dirty="0"/>
              <a:t>, </a:t>
            </a:r>
            <a:r>
              <a:rPr lang="fr-FR" i="1" dirty="0"/>
              <a:t>hélice cimeterre</a:t>
            </a:r>
            <a:r>
              <a:rPr lang="fr-FR" dirty="0"/>
              <a:t>, </a:t>
            </a:r>
            <a:r>
              <a:rPr lang="fr-FR" i="1" dirty="0"/>
              <a:t>propfan</a:t>
            </a:r>
            <a:r>
              <a:rPr lang="fr-FR" dirty="0"/>
              <a:t>, </a:t>
            </a:r>
            <a:r>
              <a:rPr lang="fr-FR" i="1" dirty="0"/>
              <a:t>soufflante-hélice</a:t>
            </a:r>
            <a:r>
              <a:rPr lang="fr-FR" dirty="0"/>
              <a:t> </a:t>
            </a:r>
            <a:r>
              <a:rPr lang="fr-FR" dirty="0" smtClean="0"/>
              <a:t> </a:t>
            </a:r>
          </a:p>
          <a:p>
            <a:r>
              <a:rPr lang="fr-FR" dirty="0" smtClean="0"/>
              <a:t>UFO </a:t>
            </a:r>
            <a:r>
              <a:rPr lang="fr-FR" dirty="0"/>
              <a:t>/ </a:t>
            </a:r>
            <a:r>
              <a:rPr lang="fr-FR" dirty="0" smtClean="0"/>
              <a:t>OVNI</a:t>
            </a:r>
            <a:endParaRPr lang="mk-MK" dirty="0"/>
          </a:p>
          <a:p>
            <a:endParaRPr lang="mk-MK" dirty="0"/>
          </a:p>
        </p:txBody>
      </p:sp>
    </p:spTree>
    <p:extLst>
      <p:ext uri="{BB962C8B-B14F-4D97-AF65-F5344CB8AC3E}">
        <p14:creationId xmlns:p14="http://schemas.microsoft.com/office/powerpoint/2010/main" val="2481905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0" dur="500"/>
                                        <p:tgtEl>
                                          <p:spTgt spid="6">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3" dur="500"/>
                                        <p:tgtEl>
                                          <p:spTgt spid="6">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randombar(horizontal)">
                                      <p:cBhvr>
                                        <p:cTn id="16" dur="500"/>
                                        <p:tgtEl>
                                          <p:spTgt spid="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21" dur="500"/>
                                        <p:tgtEl>
                                          <p:spTgt spid="5">
                                            <p:txEl>
                                              <p:pRg st="0" end="0"/>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randombar(horizontal)">
                                      <p:cBhvr>
                                        <p:cTn id="24" dur="500"/>
                                        <p:tgtEl>
                                          <p:spTgt spid="5">
                                            <p:txEl>
                                              <p:pRg st="1" end="1"/>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randombar(horizontal)">
                                      <p:cBhvr>
                                        <p:cTn id="27" dur="500"/>
                                        <p:tgtEl>
                                          <p:spTgt spid="5">
                                            <p:txEl>
                                              <p:pRg st="2" end="2"/>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Effect transition="in" filter="randombar(horizontal)">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err="1"/>
              <a:t>anti-skid</a:t>
            </a:r>
            <a:r>
              <a:rPr lang="fr-FR" dirty="0"/>
              <a:t> </a:t>
            </a:r>
            <a:endParaRPr lang="mk-MK" dirty="0"/>
          </a:p>
        </p:txBody>
      </p:sp>
      <p:sp>
        <p:nvSpPr>
          <p:cNvPr id="3" name="Content Placeholder 2"/>
          <p:cNvSpPr>
            <a:spLocks noGrp="1"/>
          </p:cNvSpPr>
          <p:nvPr>
            <p:ph idx="1"/>
          </p:nvPr>
        </p:nvSpPr>
        <p:spPr/>
        <p:txBody>
          <a:bodyPr>
            <a:normAutofit fontScale="92500" lnSpcReduction="10000"/>
          </a:bodyPr>
          <a:lstStyle/>
          <a:p>
            <a:pPr marL="0" lvl="0" indent="0" algn="just">
              <a:buNone/>
            </a:pPr>
            <a:r>
              <a:rPr lang="fr-FR" b="1" dirty="0" err="1"/>
              <a:t>anti-skid</a:t>
            </a:r>
            <a:r>
              <a:rPr lang="fr-FR" dirty="0"/>
              <a:t> [</a:t>
            </a:r>
            <a:r>
              <a:rPr lang="fr-FR" dirty="0" err="1"/>
              <a:t>ᾶtiskid</a:t>
            </a:r>
            <a:r>
              <a:rPr lang="fr-FR" dirty="0"/>
              <a:t>] </a:t>
            </a:r>
            <a:r>
              <a:rPr lang="fr-FR" b="1" dirty="0"/>
              <a:t>adj.</a:t>
            </a:r>
            <a:r>
              <a:rPr lang="fr-FR" dirty="0"/>
              <a:t> et </a:t>
            </a:r>
            <a:r>
              <a:rPr lang="fr-FR" b="1" dirty="0"/>
              <a:t>n. m.</a:t>
            </a:r>
            <a:r>
              <a:rPr lang="fr-FR" dirty="0"/>
              <a:t>, avant 1984, littéralement « anti-dérapage », de </a:t>
            </a:r>
            <a:r>
              <a:rPr lang="fr-FR" i="1" dirty="0"/>
              <a:t>to </a:t>
            </a:r>
            <a:r>
              <a:rPr lang="fr-FR" i="1" dirty="0" err="1"/>
              <a:t>skid</a:t>
            </a:r>
            <a:r>
              <a:rPr lang="fr-FR" dirty="0"/>
              <a:t> « déraper, glisser », Se dit d’un dispositif anti-dérapage, qui permet d’améliorer l’efficacité des freins en évitant le blocage des roues d’un avion pendant le freinage au cours de l’atterrissage (MAF), Emprunt spécialisé, peu utile. Le </a:t>
            </a:r>
            <a:r>
              <a:rPr lang="fr-FR" i="1" dirty="0"/>
              <a:t>Journal Officiel de la République française</a:t>
            </a:r>
            <a:r>
              <a:rPr lang="fr-FR" dirty="0"/>
              <a:t> du 22 septembre 2000 recommande </a:t>
            </a:r>
            <a:r>
              <a:rPr lang="fr-FR" i="1" dirty="0"/>
              <a:t>(système) </a:t>
            </a:r>
            <a:r>
              <a:rPr lang="fr-FR" i="1" dirty="0" err="1"/>
              <a:t>antipatinage</a:t>
            </a:r>
            <a:r>
              <a:rPr lang="fr-FR" dirty="0"/>
              <a:t>, n. m. GDT recommande le quasi-synonyme </a:t>
            </a:r>
            <a:r>
              <a:rPr lang="fr-FR" i="1" dirty="0" err="1"/>
              <a:t>anti-dérapant</a:t>
            </a:r>
            <a:r>
              <a:rPr lang="fr-FR" dirty="0"/>
              <a:t>, adj., (MAF, GDT).</a:t>
            </a:r>
            <a:endParaRPr lang="mk-MK" dirty="0"/>
          </a:p>
          <a:p>
            <a:endParaRPr lang="mk-MK" dirty="0"/>
          </a:p>
        </p:txBody>
      </p:sp>
    </p:spTree>
    <p:extLst>
      <p:ext uri="{BB962C8B-B14F-4D97-AF65-F5344CB8AC3E}">
        <p14:creationId xmlns:p14="http://schemas.microsoft.com/office/powerpoint/2010/main" val="3731244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a:t>awacs</a:t>
            </a:r>
            <a:r>
              <a:rPr lang="fr-FR" dirty="0"/>
              <a:t> </a:t>
            </a:r>
            <a:r>
              <a:rPr lang="fr-FR" b="1" dirty="0" smtClean="0"/>
              <a:t>n</a:t>
            </a:r>
            <a:r>
              <a:rPr lang="fr-FR" b="1" dirty="0"/>
              <a:t>. m.</a:t>
            </a:r>
            <a:endParaRPr lang="mk-MK" dirty="0"/>
          </a:p>
        </p:txBody>
      </p:sp>
      <p:sp>
        <p:nvSpPr>
          <p:cNvPr id="3" name="Content Placeholder 2"/>
          <p:cNvSpPr>
            <a:spLocks noGrp="1"/>
          </p:cNvSpPr>
          <p:nvPr>
            <p:ph idx="1"/>
          </p:nvPr>
        </p:nvSpPr>
        <p:spPr/>
        <p:txBody>
          <a:bodyPr>
            <a:normAutofit fontScale="92500" lnSpcReduction="20000"/>
          </a:bodyPr>
          <a:lstStyle/>
          <a:p>
            <a:pPr marL="0" lvl="0" indent="0" algn="just">
              <a:buNone/>
            </a:pPr>
            <a:r>
              <a:rPr lang="fr-FR" b="1" dirty="0"/>
              <a:t>awacs</a:t>
            </a:r>
            <a:r>
              <a:rPr lang="fr-FR" dirty="0"/>
              <a:t> [</a:t>
            </a:r>
            <a:r>
              <a:rPr lang="fr-FR" dirty="0" err="1"/>
              <a:t>awaks</a:t>
            </a:r>
            <a:r>
              <a:rPr lang="fr-FR" dirty="0"/>
              <a:t>] </a:t>
            </a:r>
            <a:r>
              <a:rPr lang="fr-FR" b="1" dirty="0"/>
              <a:t>n. m.</a:t>
            </a:r>
            <a:r>
              <a:rPr lang="fr-FR" dirty="0"/>
              <a:t>, vers 1990 (MAF), 1966 en anglo-américain (OED), acronyme de </a:t>
            </a:r>
            <a:r>
              <a:rPr lang="fr-FR" b="1" i="1" dirty="0" err="1"/>
              <a:t>A</a:t>
            </a:r>
            <a:r>
              <a:rPr lang="fr-FR" i="1" dirty="0" err="1"/>
              <a:t>irborne</a:t>
            </a:r>
            <a:r>
              <a:rPr lang="fr-FR" i="1" dirty="0"/>
              <a:t> </a:t>
            </a:r>
            <a:r>
              <a:rPr lang="fr-FR" b="1" i="1" dirty="0"/>
              <a:t>W</a:t>
            </a:r>
            <a:r>
              <a:rPr lang="fr-FR" i="1" dirty="0"/>
              <a:t>arning and </a:t>
            </a:r>
            <a:r>
              <a:rPr lang="fr-FR" b="1" i="1" dirty="0"/>
              <a:t>C</a:t>
            </a:r>
            <a:r>
              <a:rPr lang="fr-FR" i="1" dirty="0"/>
              <a:t>ontrol </a:t>
            </a:r>
            <a:r>
              <a:rPr lang="fr-FR" b="1" i="1" dirty="0"/>
              <a:t>S</a:t>
            </a:r>
            <a:r>
              <a:rPr lang="fr-FR" i="1" dirty="0"/>
              <a:t>ystem</a:t>
            </a:r>
            <a:r>
              <a:rPr lang="fr-FR" dirty="0"/>
              <a:t>, littéralement « Système aéroporté de surveillance et d’alerte », Système de surveillance électronique utilisant des radars embarqués à bord d'avions spécialisés ; avion ainsi équipé (PL), </a:t>
            </a:r>
            <a:r>
              <a:rPr lang="fr-FR" i="1" dirty="0"/>
              <a:t>Ses avions, 18 Boeing de l'Otan équipés du système </a:t>
            </a:r>
            <a:r>
              <a:rPr lang="fr-FR" dirty="0"/>
              <a:t>Awacs</a:t>
            </a:r>
            <a:r>
              <a:rPr lang="fr-FR" i="1" dirty="0"/>
              <a:t>, observent, en effet, les zones de combats à très haute altitude (9 000 mètres)</a:t>
            </a:r>
            <a:r>
              <a:rPr lang="fr-FR" dirty="0"/>
              <a:t> (</a:t>
            </a:r>
            <a:r>
              <a:rPr lang="fr-FR" i="1" dirty="0"/>
              <a:t>La Bundeswehr entre deux feux</a:t>
            </a:r>
            <a:r>
              <a:rPr lang="fr-FR" dirty="0"/>
              <a:t>, 22 avril 1993, </a:t>
            </a:r>
            <a:r>
              <a:rPr lang="fr-FR" i="1" dirty="0"/>
              <a:t>L’Express</a:t>
            </a:r>
            <a:r>
              <a:rPr lang="fr-FR" dirty="0"/>
              <a:t>), Emprunt spécialisé intégré, (MAF, GDA, PL, L’Express).</a:t>
            </a:r>
            <a:endParaRPr lang="mk-MK" dirty="0"/>
          </a:p>
          <a:p>
            <a:pPr marL="0" indent="0">
              <a:buNone/>
            </a:pPr>
            <a:endParaRPr lang="mk-MK" dirty="0"/>
          </a:p>
        </p:txBody>
      </p:sp>
    </p:spTree>
    <p:extLst>
      <p:ext uri="{BB962C8B-B14F-4D97-AF65-F5344CB8AC3E}">
        <p14:creationId xmlns:p14="http://schemas.microsoft.com/office/powerpoint/2010/main" val="220498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b="1" dirty="0"/>
              <a:t>check-list</a:t>
            </a:r>
            <a:r>
              <a:rPr lang="fr-FR" dirty="0"/>
              <a:t> </a:t>
            </a:r>
            <a:r>
              <a:rPr lang="fr-FR" b="1" dirty="0" smtClean="0"/>
              <a:t>n</a:t>
            </a:r>
            <a:r>
              <a:rPr lang="fr-FR" b="1" dirty="0"/>
              <a:t>. f.</a:t>
            </a:r>
            <a:r>
              <a:rPr lang="fr-FR" dirty="0"/>
              <a:t>,</a:t>
            </a:r>
            <a:endParaRPr lang="mk-MK" dirty="0"/>
          </a:p>
        </p:txBody>
      </p:sp>
      <p:sp>
        <p:nvSpPr>
          <p:cNvPr id="3" name="Content Placeholder 2"/>
          <p:cNvSpPr>
            <a:spLocks noGrp="1"/>
          </p:cNvSpPr>
          <p:nvPr>
            <p:ph idx="1"/>
          </p:nvPr>
        </p:nvSpPr>
        <p:spPr/>
        <p:txBody>
          <a:bodyPr>
            <a:normAutofit fontScale="70000" lnSpcReduction="20000"/>
          </a:bodyPr>
          <a:lstStyle/>
          <a:p>
            <a:pPr marL="0" lvl="0" indent="0" algn="just">
              <a:buNone/>
            </a:pPr>
            <a:endParaRPr lang="fr-FR" b="1" dirty="0" smtClean="0"/>
          </a:p>
          <a:p>
            <a:pPr marL="0" lvl="0" indent="0" algn="just">
              <a:buNone/>
            </a:pPr>
            <a:r>
              <a:rPr lang="fr-FR" b="1" dirty="0" smtClean="0"/>
              <a:t>check-list</a:t>
            </a:r>
            <a:r>
              <a:rPr lang="fr-FR" dirty="0" smtClean="0"/>
              <a:t> </a:t>
            </a:r>
            <a:r>
              <a:rPr lang="fr-FR" dirty="0"/>
              <a:t>[</a:t>
            </a:r>
            <a:r>
              <a:rPr lang="fr-FR" dirty="0" err="1"/>
              <a:t>tʃɛklist</a:t>
            </a:r>
            <a:r>
              <a:rPr lang="fr-FR" dirty="0"/>
              <a:t>] ou [</a:t>
            </a:r>
            <a:r>
              <a:rPr lang="fr-FR" dirty="0" err="1"/>
              <a:t>ʃɛklist</a:t>
            </a:r>
            <a:r>
              <a:rPr lang="fr-FR" dirty="0"/>
              <a:t>] </a:t>
            </a:r>
            <a:r>
              <a:rPr lang="fr-FR" b="1" dirty="0"/>
              <a:t>n. f.</a:t>
            </a:r>
            <a:r>
              <a:rPr lang="fr-FR" dirty="0"/>
              <a:t>, 1953 (PR, DAH, MAF), 1853 en anglo-américain (MW, OED, DADG), littéralement « liste de contrôle », de </a:t>
            </a:r>
            <a:r>
              <a:rPr lang="fr-FR" i="1" dirty="0"/>
              <a:t>check</a:t>
            </a:r>
            <a:r>
              <a:rPr lang="fr-FR" dirty="0"/>
              <a:t> « contrôle, vérification, examen », de </a:t>
            </a:r>
            <a:r>
              <a:rPr lang="fr-FR" i="1" dirty="0"/>
              <a:t>to check</a:t>
            </a:r>
            <a:r>
              <a:rPr lang="fr-FR" dirty="0"/>
              <a:t> « vérifier, contrôler, examiner », de l’ancien français </a:t>
            </a:r>
            <a:r>
              <a:rPr lang="fr-FR" i="1" dirty="0" err="1"/>
              <a:t>eschec</a:t>
            </a:r>
            <a:r>
              <a:rPr lang="fr-FR" dirty="0"/>
              <a:t>, et </a:t>
            </a:r>
            <a:r>
              <a:rPr lang="fr-FR" i="1" dirty="0" err="1"/>
              <a:t>list</a:t>
            </a:r>
            <a:r>
              <a:rPr lang="fr-FR" dirty="0"/>
              <a:t> « liste », du français aussi, Liste d'opérations permettant de vérifier le fonctionnement de tous les organes et dispositifs d'un avion, d'une fusée avant son envol (PL), </a:t>
            </a:r>
            <a:r>
              <a:rPr lang="fr-FR" i="1" dirty="0"/>
              <a:t>Le Guillon, assis au poste de pilotage de gauche, vérifie le devis de poids et de centrage, Pouliquen, sa </a:t>
            </a:r>
            <a:r>
              <a:rPr lang="fr-FR" dirty="0"/>
              <a:t>check-list</a:t>
            </a:r>
            <a:r>
              <a:rPr lang="fr-FR" i="1" dirty="0"/>
              <a:t> à la main, épelle les 43 ordre de « l’avant mise en route » </a:t>
            </a:r>
            <a:r>
              <a:rPr lang="fr-FR" dirty="0"/>
              <a:t>(</a:t>
            </a:r>
            <a:r>
              <a:rPr lang="fr-FR" i="1" dirty="0"/>
              <a:t>Réalités</a:t>
            </a:r>
            <a:r>
              <a:rPr lang="fr-FR" dirty="0"/>
              <a:t>, 7, 1953, 22b), (DAH), </a:t>
            </a:r>
            <a:r>
              <a:rPr lang="fr-FR" dirty="0" err="1"/>
              <a:t>Réemprunt</a:t>
            </a:r>
            <a:r>
              <a:rPr lang="fr-FR" dirty="0"/>
              <a:t> partiel intégré mais inutile.</a:t>
            </a:r>
            <a:r>
              <a:rPr lang="fr-FR" i="1" dirty="0"/>
              <a:t> </a:t>
            </a:r>
            <a:r>
              <a:rPr lang="fr-FR" dirty="0"/>
              <a:t>Le français possède </a:t>
            </a:r>
            <a:r>
              <a:rPr lang="fr-FR" i="1" dirty="0"/>
              <a:t>bordereau de contrôle</a:t>
            </a:r>
            <a:r>
              <a:rPr lang="fr-FR" dirty="0"/>
              <a:t>, n. m., </a:t>
            </a:r>
            <a:r>
              <a:rPr lang="fr-FR" i="1" dirty="0"/>
              <a:t>liste de contrôle</a:t>
            </a:r>
            <a:r>
              <a:rPr lang="fr-FR" dirty="0"/>
              <a:t>, n. m. Le </a:t>
            </a:r>
            <a:r>
              <a:rPr lang="fr-FR" i="1" dirty="0"/>
              <a:t>Journal Officiel de la République française</a:t>
            </a:r>
            <a:r>
              <a:rPr lang="fr-FR" dirty="0"/>
              <a:t> du 22 septembre 2000 recommande </a:t>
            </a:r>
            <a:r>
              <a:rPr lang="fr-FR" i="1" dirty="0"/>
              <a:t>liste de vérification</a:t>
            </a:r>
            <a:r>
              <a:rPr lang="fr-FR" dirty="0"/>
              <a:t>, n. f., (PR, DADG, DAH, DAC, PL, DMOE, GDT, GDA). </a:t>
            </a:r>
            <a:endParaRPr lang="mk-MK" dirty="0"/>
          </a:p>
        </p:txBody>
      </p:sp>
    </p:spTree>
    <p:extLst>
      <p:ext uri="{BB962C8B-B14F-4D97-AF65-F5344CB8AC3E}">
        <p14:creationId xmlns:p14="http://schemas.microsoft.com/office/powerpoint/2010/main" val="217499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b="1" dirty="0"/>
              <a:t>G.P.W.S</a:t>
            </a:r>
            <a:r>
              <a:rPr lang="fr-FR" b="1" dirty="0" smtClean="0"/>
              <a:t>., GPWS</a:t>
            </a:r>
            <a:r>
              <a:rPr lang="fr-FR" dirty="0" smtClean="0"/>
              <a:t> </a:t>
            </a:r>
            <a:r>
              <a:rPr lang="fr-FR" b="1" dirty="0" smtClean="0"/>
              <a:t>n</a:t>
            </a:r>
            <a:r>
              <a:rPr lang="fr-FR" b="1" dirty="0"/>
              <a:t>. m.</a:t>
            </a:r>
            <a:r>
              <a:rPr lang="fr-FR" dirty="0"/>
              <a:t>,</a:t>
            </a:r>
            <a:endParaRPr lang="mk-MK" dirty="0"/>
          </a:p>
        </p:txBody>
      </p:sp>
      <p:sp>
        <p:nvSpPr>
          <p:cNvPr id="3" name="Content Placeholder 2"/>
          <p:cNvSpPr>
            <a:spLocks noGrp="1"/>
          </p:cNvSpPr>
          <p:nvPr>
            <p:ph idx="1"/>
          </p:nvPr>
        </p:nvSpPr>
        <p:spPr/>
        <p:txBody>
          <a:bodyPr>
            <a:normAutofit fontScale="92500"/>
          </a:bodyPr>
          <a:lstStyle/>
          <a:p>
            <a:pPr marL="0" lvl="0" indent="0" algn="just">
              <a:buNone/>
            </a:pPr>
            <a:r>
              <a:rPr lang="fr-FR" b="1" dirty="0"/>
              <a:t>G.P.W.S.</a:t>
            </a:r>
            <a:r>
              <a:rPr lang="fr-FR" dirty="0"/>
              <a:t> ou </a:t>
            </a:r>
            <a:r>
              <a:rPr lang="fr-FR" b="1" dirty="0"/>
              <a:t>GPWS</a:t>
            </a:r>
            <a:r>
              <a:rPr lang="fr-FR" dirty="0"/>
              <a:t> [</a:t>
            </a:r>
            <a:r>
              <a:rPr lang="fr-FR" dirty="0" err="1"/>
              <a:t>ʒepedublǝveɛs</a:t>
            </a:r>
            <a:r>
              <a:rPr lang="fr-FR" dirty="0"/>
              <a:t>] </a:t>
            </a:r>
            <a:r>
              <a:rPr lang="fr-FR" b="1" dirty="0"/>
              <a:t>n. m.</a:t>
            </a:r>
            <a:r>
              <a:rPr lang="fr-FR" dirty="0"/>
              <a:t>, après 1974 (MAF), sigle de </a:t>
            </a:r>
            <a:r>
              <a:rPr lang="fr-FR" i="1" dirty="0" smtClean="0"/>
              <a:t>Ground </a:t>
            </a:r>
            <a:r>
              <a:rPr lang="fr-FR" i="1" dirty="0" err="1"/>
              <a:t>Proximity</a:t>
            </a:r>
            <a:r>
              <a:rPr lang="fr-FR" i="1" dirty="0"/>
              <a:t> Warning System </a:t>
            </a:r>
            <a:r>
              <a:rPr lang="fr-FR" dirty="0"/>
              <a:t>« Système d’alerte de proximité du sol », Système d’alarme des avions signalant une perte d’altitude qui rapproche l’avion du sol de façon dangereuse (MAF), </a:t>
            </a:r>
            <a:r>
              <a:rPr lang="fr-FR" i="1" dirty="0"/>
              <a:t>Cependant le </a:t>
            </a:r>
            <a:r>
              <a:rPr lang="fr-FR" dirty="0"/>
              <a:t>GPWS</a:t>
            </a:r>
            <a:r>
              <a:rPr lang="fr-FR" i="1" dirty="0"/>
              <a:t> ne détecte que la proximité du sol à la verticale de l'avion </a:t>
            </a:r>
            <a:r>
              <a:rPr lang="fr-FR" dirty="0"/>
              <a:t>(GPWS, WIKIPÉDIA), Emprunt spécialisé intégré. GDT recommande </a:t>
            </a:r>
            <a:r>
              <a:rPr lang="fr-FR" i="1" dirty="0"/>
              <a:t>dispositif avertisseur de proximité du sol</a:t>
            </a:r>
            <a:r>
              <a:rPr lang="fr-FR" dirty="0"/>
              <a:t>, n. m., (MAF, GDT, WIKIPÉDIA).</a:t>
            </a:r>
            <a:endParaRPr lang="mk-MK" dirty="0"/>
          </a:p>
          <a:p>
            <a:endParaRPr lang="mk-MK" dirty="0"/>
          </a:p>
        </p:txBody>
      </p:sp>
    </p:spTree>
    <p:extLst>
      <p:ext uri="{BB962C8B-B14F-4D97-AF65-F5344CB8AC3E}">
        <p14:creationId xmlns:p14="http://schemas.microsoft.com/office/powerpoint/2010/main" val="254619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chemeClr val="accent2"/>
                                        </p:clrVal>
                                      </p:to>
                                    </p:set>
                                    <p:set>
                                      <p:cBhvr>
                                        <p:cTn id="7" dur="500" fill="hold"/>
                                        <p:tgtEl>
                                          <p:spTgt spid="3">
                                            <p:txEl>
                                              <p:pRg st="0" end="0"/>
                                            </p:txEl>
                                          </p:spTgt>
                                        </p:tgtEl>
                                        <p:attrNameLst>
                                          <p:attrName>fillcolor</p:attrName>
                                        </p:attrNameLst>
                                      </p:cBhvr>
                                      <p:to>
                                        <p:clrVal>
                                          <a:schemeClr val="accent2"/>
                                        </p:clrVal>
                                      </p:to>
                                    </p:set>
                                    <p:set>
                                      <p:cBhvr>
                                        <p:cTn id="8"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b="1" dirty="0"/>
              <a:t>jumbo-jet</a:t>
            </a:r>
            <a:r>
              <a:rPr lang="fr-FR" dirty="0"/>
              <a:t> </a:t>
            </a:r>
            <a:r>
              <a:rPr lang="fr-FR" b="1" dirty="0" smtClean="0"/>
              <a:t>n</a:t>
            </a:r>
            <a:r>
              <a:rPr lang="fr-FR" b="1" dirty="0"/>
              <a:t>. m.</a:t>
            </a:r>
            <a:endParaRPr lang="mk-MK" dirty="0"/>
          </a:p>
        </p:txBody>
      </p:sp>
      <p:sp>
        <p:nvSpPr>
          <p:cNvPr id="3" name="Content Placeholder 2"/>
          <p:cNvSpPr>
            <a:spLocks noGrp="1"/>
          </p:cNvSpPr>
          <p:nvPr>
            <p:ph idx="1"/>
          </p:nvPr>
        </p:nvSpPr>
        <p:spPr/>
        <p:txBody>
          <a:bodyPr>
            <a:normAutofit fontScale="85000" lnSpcReduction="20000"/>
          </a:bodyPr>
          <a:lstStyle/>
          <a:p>
            <a:pPr marL="0" lvl="0" indent="0" algn="just">
              <a:buNone/>
            </a:pPr>
            <a:r>
              <a:rPr lang="fr-FR" b="1" dirty="0"/>
              <a:t>jumbo-jet</a:t>
            </a:r>
            <a:r>
              <a:rPr lang="fr-FR" dirty="0"/>
              <a:t> [</a:t>
            </a:r>
            <a:r>
              <a:rPr lang="fr-FR" dirty="0" err="1"/>
              <a:t>dʒœmbodʒɛt</a:t>
            </a:r>
            <a:r>
              <a:rPr lang="fr-FR" dirty="0"/>
              <a:t>] ou [</a:t>
            </a:r>
            <a:r>
              <a:rPr lang="fr-FR" dirty="0" err="1"/>
              <a:t>ʒœmbodʒɛt</a:t>
            </a:r>
            <a:r>
              <a:rPr lang="fr-FR" dirty="0"/>
              <a:t>] </a:t>
            </a:r>
            <a:r>
              <a:rPr lang="fr-FR" b="1" dirty="0"/>
              <a:t>n. m.</a:t>
            </a:r>
            <a:r>
              <a:rPr lang="fr-FR" dirty="0"/>
              <a:t>, </a:t>
            </a:r>
            <a:r>
              <a:rPr lang="fr-FR" i="1" dirty="0"/>
              <a:t>pl. jumbo-jets</a:t>
            </a:r>
            <a:r>
              <a:rPr lang="fr-FR" dirty="0"/>
              <a:t>, 1967 (RDHLF, MAF, TLF), également réduit à </a:t>
            </a:r>
            <a:r>
              <a:rPr lang="fr-FR" i="1" dirty="0"/>
              <a:t>jumbo</a:t>
            </a:r>
            <a:r>
              <a:rPr lang="fr-FR" dirty="0"/>
              <a:t> [</a:t>
            </a:r>
            <a:r>
              <a:rPr lang="fr-FR" dirty="0" err="1"/>
              <a:t>dʒœmbo</a:t>
            </a:r>
            <a:r>
              <a:rPr lang="fr-FR" dirty="0"/>
              <a:t>] ou [</a:t>
            </a:r>
            <a:r>
              <a:rPr lang="fr-FR" dirty="0" err="1"/>
              <a:t>ʒœmbo</a:t>
            </a:r>
            <a:r>
              <a:rPr lang="fr-FR" dirty="0"/>
              <a:t>], 1964 en anglais (MW, DADG, de </a:t>
            </a:r>
            <a:r>
              <a:rPr lang="fr-FR" i="1" dirty="0"/>
              <a:t>jumbo</a:t>
            </a:r>
            <a:r>
              <a:rPr lang="fr-FR" dirty="0"/>
              <a:t> « géant ; chose, personne grosse et volumineuse » et de </a:t>
            </a:r>
            <a:r>
              <a:rPr lang="fr-FR" i="1" dirty="0"/>
              <a:t>jet</a:t>
            </a:r>
            <a:r>
              <a:rPr lang="fr-FR" dirty="0"/>
              <a:t> « avion à réaction », Avion de transport de grande capacité ; gros-porteur (PL), </a:t>
            </a:r>
            <a:r>
              <a:rPr lang="fr-FR" i="1" dirty="0"/>
              <a:t>L'aéroport de Londres-Heathrow pratique depuis avril des tarifs exorbitants. À titre indicatif, les taxes d'atterrissage pour un </a:t>
            </a:r>
            <a:r>
              <a:rPr lang="fr-FR" dirty="0"/>
              <a:t>«  jumbo-jet »</a:t>
            </a:r>
            <a:r>
              <a:rPr lang="fr-FR" i="1" dirty="0"/>
              <a:t> </a:t>
            </a:r>
            <a:r>
              <a:rPr lang="fr-FR" dirty="0"/>
              <a:t>[</a:t>
            </a:r>
            <a:r>
              <a:rPr lang="fr-FR" i="1" dirty="0"/>
              <a:t>sic</a:t>
            </a:r>
            <a:r>
              <a:rPr lang="fr-FR" dirty="0"/>
              <a:t>] </a:t>
            </a:r>
            <a:r>
              <a:rPr lang="fr-FR" i="1" dirty="0"/>
              <a:t>aux heures de pointe dépassent désormais 40 000 F français </a:t>
            </a:r>
            <a:r>
              <a:rPr lang="fr-FR" dirty="0"/>
              <a:t>(</a:t>
            </a:r>
            <a:r>
              <a:rPr lang="fr-FR" i="1" dirty="0"/>
              <a:t>L'Est Républicain, </a:t>
            </a:r>
            <a:r>
              <a:rPr lang="fr-FR" dirty="0"/>
              <a:t>4 sept. 1980, p. 18). (TLF), Emprunt un peu snob. Le </a:t>
            </a:r>
            <a:r>
              <a:rPr lang="fr-FR" i="1" dirty="0"/>
              <a:t>Journal Officiel de la République française</a:t>
            </a:r>
            <a:r>
              <a:rPr lang="fr-FR" dirty="0"/>
              <a:t> du 22 septembre 2000 recommande </a:t>
            </a:r>
            <a:r>
              <a:rPr lang="fr-FR" i="1" dirty="0"/>
              <a:t>gros-porteur</a:t>
            </a:r>
            <a:r>
              <a:rPr lang="fr-FR" dirty="0"/>
              <a:t>, n. m., (RDHLF, DADG, DAH, DAC, MAF, AA, PL, TLF, PR).</a:t>
            </a:r>
            <a:endParaRPr lang="mk-MK" dirty="0"/>
          </a:p>
          <a:p>
            <a:endParaRPr lang="mk-MK" dirty="0"/>
          </a:p>
        </p:txBody>
      </p:sp>
    </p:spTree>
    <p:extLst>
      <p:ext uri="{BB962C8B-B14F-4D97-AF65-F5344CB8AC3E}">
        <p14:creationId xmlns:p14="http://schemas.microsoft.com/office/powerpoint/2010/main" val="392535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a:t>Nasa</a:t>
            </a:r>
            <a:r>
              <a:rPr lang="fr-FR" dirty="0"/>
              <a:t> </a:t>
            </a:r>
            <a:r>
              <a:rPr lang="fr-FR" b="1" dirty="0" smtClean="0"/>
              <a:t>n</a:t>
            </a:r>
            <a:r>
              <a:rPr lang="fr-FR" b="1" dirty="0"/>
              <a:t>. f</a:t>
            </a:r>
            <a:r>
              <a:rPr lang="fr-FR" b="1" dirty="0" smtClean="0"/>
              <a:t>.</a:t>
            </a:r>
            <a:endParaRPr lang="mk-MK" dirty="0"/>
          </a:p>
        </p:txBody>
      </p:sp>
      <p:sp>
        <p:nvSpPr>
          <p:cNvPr id="3" name="Content Placeholder 2"/>
          <p:cNvSpPr>
            <a:spLocks noGrp="1"/>
          </p:cNvSpPr>
          <p:nvPr>
            <p:ph idx="1"/>
          </p:nvPr>
        </p:nvSpPr>
        <p:spPr/>
        <p:txBody>
          <a:bodyPr>
            <a:normAutofit fontScale="85000" lnSpcReduction="10000"/>
          </a:bodyPr>
          <a:lstStyle/>
          <a:p>
            <a:pPr marL="0" lvl="0" indent="0" algn="just">
              <a:buNone/>
            </a:pPr>
            <a:r>
              <a:rPr lang="fr-FR" b="1" dirty="0"/>
              <a:t>Nasa</a:t>
            </a:r>
            <a:r>
              <a:rPr lang="fr-FR" dirty="0"/>
              <a:t> [</a:t>
            </a:r>
            <a:r>
              <a:rPr lang="fr-FR" dirty="0" err="1"/>
              <a:t>naza</a:t>
            </a:r>
            <a:r>
              <a:rPr lang="fr-FR" dirty="0"/>
              <a:t>] </a:t>
            </a:r>
            <a:r>
              <a:rPr lang="fr-FR" b="1" dirty="0"/>
              <a:t>n. f.</a:t>
            </a:r>
            <a:r>
              <a:rPr lang="fr-FR" dirty="0"/>
              <a:t>, vers 1960 (DADG, MAF), 1958 en anglo-américain (OED, DADG), sigle </a:t>
            </a:r>
            <a:r>
              <a:rPr lang="fr-FR" i="1" dirty="0"/>
              <a:t>NASA</a:t>
            </a:r>
            <a:r>
              <a:rPr lang="fr-FR" dirty="0"/>
              <a:t> de </a:t>
            </a:r>
            <a:r>
              <a:rPr lang="fr-FR" b="1" i="1" dirty="0"/>
              <a:t>N</a:t>
            </a:r>
            <a:r>
              <a:rPr lang="fr-FR" i="1" dirty="0"/>
              <a:t>ational </a:t>
            </a:r>
            <a:r>
              <a:rPr lang="fr-FR" b="1" i="1" dirty="0" err="1"/>
              <a:t>A</a:t>
            </a:r>
            <a:r>
              <a:rPr lang="fr-FR" i="1" dirty="0" err="1"/>
              <a:t>eronautics</a:t>
            </a:r>
            <a:r>
              <a:rPr lang="fr-FR" i="1" dirty="0"/>
              <a:t> and </a:t>
            </a:r>
            <a:r>
              <a:rPr lang="fr-FR" b="1" i="1" dirty="0" err="1"/>
              <a:t>S</a:t>
            </a:r>
            <a:r>
              <a:rPr lang="fr-FR" i="1" dirty="0" err="1"/>
              <a:t>pace</a:t>
            </a:r>
            <a:r>
              <a:rPr lang="fr-FR" i="1" dirty="0"/>
              <a:t> </a:t>
            </a:r>
            <a:r>
              <a:rPr lang="fr-FR" b="1" i="1" dirty="0"/>
              <a:t>A</a:t>
            </a:r>
            <a:r>
              <a:rPr lang="fr-FR" i="1" dirty="0"/>
              <a:t>dministration</a:t>
            </a:r>
            <a:r>
              <a:rPr lang="fr-FR" dirty="0"/>
              <a:t> « Administration nationale de l’aéronautique et de l’espace, Administration nationale pour la navigation aérienne et l’espace », Organisme américain fondé en 1958, chargé de diriger et de coordonner les recherches aéronautiques et spatiales civiles aux États-Unis (PL), « </a:t>
            </a:r>
            <a:r>
              <a:rPr lang="fr-FR" i="1" dirty="0"/>
              <a:t>2001 » est une réalisation américaine récente jaillie des imaginations conjointes de </a:t>
            </a:r>
            <a:r>
              <a:rPr lang="fr-FR" i="1" dirty="0" err="1"/>
              <a:t>Stankley</a:t>
            </a:r>
            <a:r>
              <a:rPr lang="fr-FR" i="1" dirty="0"/>
              <a:t> </a:t>
            </a:r>
            <a:r>
              <a:rPr lang="fr-FR" i="1" dirty="0" err="1"/>
              <a:t>Kubrik</a:t>
            </a:r>
            <a:r>
              <a:rPr lang="fr-FR" i="1" dirty="0"/>
              <a:t> et de la </a:t>
            </a:r>
            <a:r>
              <a:rPr lang="fr-FR" dirty="0"/>
              <a:t>Nasa (</a:t>
            </a:r>
            <a:r>
              <a:rPr lang="fr-FR" i="1" dirty="0"/>
              <a:t>L’Express</a:t>
            </a:r>
            <a:r>
              <a:rPr lang="fr-FR" dirty="0"/>
              <a:t>, 11 novembre 1968, p. 92) (DADG), Emprunt intégré, (DADG, MAF, GDA, GDT, PL).</a:t>
            </a:r>
            <a:endParaRPr lang="mk-MK" dirty="0"/>
          </a:p>
          <a:p>
            <a:endParaRPr lang="mk-MK" dirty="0"/>
          </a:p>
        </p:txBody>
      </p:sp>
    </p:spTree>
    <p:extLst>
      <p:ext uri="{BB962C8B-B14F-4D97-AF65-F5344CB8AC3E}">
        <p14:creationId xmlns:p14="http://schemas.microsoft.com/office/powerpoint/2010/main" val="67643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a:t>STOL</a:t>
            </a:r>
            <a:r>
              <a:rPr lang="fr-FR" dirty="0"/>
              <a:t> </a:t>
            </a:r>
            <a:r>
              <a:rPr lang="fr-FR" b="1" dirty="0" smtClean="0"/>
              <a:t>n</a:t>
            </a:r>
            <a:r>
              <a:rPr lang="fr-FR" b="1" dirty="0"/>
              <a:t>. m.</a:t>
            </a:r>
            <a:endParaRPr lang="mk-MK" dirty="0"/>
          </a:p>
        </p:txBody>
      </p:sp>
      <p:sp>
        <p:nvSpPr>
          <p:cNvPr id="3" name="Content Placeholder 2"/>
          <p:cNvSpPr>
            <a:spLocks noGrp="1"/>
          </p:cNvSpPr>
          <p:nvPr>
            <p:ph idx="1"/>
          </p:nvPr>
        </p:nvSpPr>
        <p:spPr/>
        <p:txBody>
          <a:bodyPr>
            <a:normAutofit fontScale="77500" lnSpcReduction="20000"/>
          </a:bodyPr>
          <a:lstStyle/>
          <a:p>
            <a:pPr marL="0" lvl="0" indent="0" algn="just">
              <a:buNone/>
            </a:pPr>
            <a:r>
              <a:rPr lang="fr-FR" b="1" dirty="0"/>
              <a:t>STOL</a:t>
            </a:r>
            <a:r>
              <a:rPr lang="fr-FR" dirty="0"/>
              <a:t> [</a:t>
            </a:r>
            <a:r>
              <a:rPr lang="fr-FR" dirty="0" err="1"/>
              <a:t>stɔl</a:t>
            </a:r>
            <a:r>
              <a:rPr lang="fr-FR" dirty="0"/>
              <a:t>] </a:t>
            </a:r>
            <a:r>
              <a:rPr lang="fr-FR" b="1" dirty="0"/>
              <a:t>n. m.</a:t>
            </a:r>
            <a:r>
              <a:rPr lang="fr-FR" dirty="0"/>
              <a:t>, 1964 (PR, MAF), acronyme de </a:t>
            </a:r>
            <a:r>
              <a:rPr lang="fr-FR" b="1" i="1" dirty="0"/>
              <a:t>S</a:t>
            </a:r>
            <a:r>
              <a:rPr lang="fr-FR" i="1" dirty="0"/>
              <a:t>hort</a:t>
            </a:r>
            <a:r>
              <a:rPr lang="fr-FR" dirty="0"/>
              <a:t> </a:t>
            </a:r>
            <a:r>
              <a:rPr lang="fr-FR" b="1" i="1" dirty="0" err="1"/>
              <a:t>T</a:t>
            </a:r>
            <a:r>
              <a:rPr lang="fr-FR" i="1" dirty="0" err="1"/>
              <a:t>aking</a:t>
            </a:r>
            <a:r>
              <a:rPr lang="fr-FR" i="1" dirty="0"/>
              <a:t>-</a:t>
            </a:r>
            <a:r>
              <a:rPr lang="fr-FR" b="1" i="1" dirty="0"/>
              <a:t>O</a:t>
            </a:r>
            <a:r>
              <a:rPr lang="fr-FR" i="1" dirty="0"/>
              <a:t>ff and</a:t>
            </a:r>
            <a:r>
              <a:rPr lang="fr-FR" dirty="0"/>
              <a:t> </a:t>
            </a:r>
            <a:r>
              <a:rPr lang="fr-FR" b="1" i="1" dirty="0"/>
              <a:t>L</a:t>
            </a:r>
            <a:r>
              <a:rPr lang="fr-FR" i="1" dirty="0"/>
              <a:t>anding</a:t>
            </a:r>
            <a:r>
              <a:rPr lang="fr-FR" dirty="0"/>
              <a:t>, de </a:t>
            </a:r>
            <a:r>
              <a:rPr lang="fr-FR" i="1" dirty="0"/>
              <a:t>short</a:t>
            </a:r>
            <a:r>
              <a:rPr lang="fr-FR" dirty="0"/>
              <a:t> « court », </a:t>
            </a:r>
            <a:r>
              <a:rPr lang="fr-FR" i="1" dirty="0"/>
              <a:t>take-off</a:t>
            </a:r>
            <a:r>
              <a:rPr lang="fr-FR" dirty="0"/>
              <a:t> « décollage », </a:t>
            </a:r>
            <a:r>
              <a:rPr lang="fr-FR" i="1" dirty="0"/>
              <a:t>and</a:t>
            </a:r>
            <a:r>
              <a:rPr lang="fr-FR" dirty="0"/>
              <a:t> « et », et </a:t>
            </a:r>
            <a:r>
              <a:rPr lang="fr-FR" i="1" dirty="0"/>
              <a:t>landing</a:t>
            </a:r>
            <a:r>
              <a:rPr lang="fr-FR" dirty="0"/>
              <a:t> « atterrissage », Avion susceptible de décoller ou d'atterrir sur une distance très courte (PR), </a:t>
            </a:r>
            <a:r>
              <a:rPr lang="fr-FR" i="1" dirty="0"/>
              <a:t>Avion </a:t>
            </a:r>
            <a:r>
              <a:rPr lang="fr-FR" dirty="0"/>
              <a:t>Stol</a:t>
            </a:r>
            <a:r>
              <a:rPr lang="fr-FR" i="1" dirty="0"/>
              <a:t> (Short Take-Off and Landing),</a:t>
            </a:r>
            <a:r>
              <a:rPr lang="fr-FR" b="1" dirty="0"/>
              <a:t> </a:t>
            </a:r>
            <a:r>
              <a:rPr lang="fr-FR" dirty="0"/>
              <a:t>[Adac : appareil à décollage et atterrissage courts] (QUID),</a:t>
            </a:r>
            <a:r>
              <a:rPr lang="fr-FR" b="1" dirty="0"/>
              <a:t> </a:t>
            </a:r>
            <a:r>
              <a:rPr lang="fr-FR" dirty="0"/>
              <a:t>Emprunt spécialisé. Le </a:t>
            </a:r>
            <a:r>
              <a:rPr lang="fr-FR" i="1" dirty="0"/>
              <a:t>Journal Officiel de la République française</a:t>
            </a:r>
            <a:r>
              <a:rPr lang="fr-FR" dirty="0"/>
              <a:t> du 18 janvier 1973 et celui du 9 novembre 1976  recommandent </a:t>
            </a:r>
            <a:r>
              <a:rPr lang="fr-FR" i="1" dirty="0"/>
              <a:t>adac</a:t>
            </a:r>
            <a:r>
              <a:rPr lang="fr-FR" dirty="0"/>
              <a:t>, n. m., sigle de </a:t>
            </a:r>
            <a:r>
              <a:rPr lang="fr-FR" b="1" i="1" dirty="0"/>
              <a:t>a</a:t>
            </a:r>
            <a:r>
              <a:rPr lang="fr-FR" i="1" dirty="0"/>
              <a:t>vion à </a:t>
            </a:r>
            <a:r>
              <a:rPr lang="fr-FR" b="1" i="1" dirty="0"/>
              <a:t>d</a:t>
            </a:r>
            <a:r>
              <a:rPr lang="fr-FR" i="1" dirty="0"/>
              <a:t>écollage et à </a:t>
            </a:r>
            <a:r>
              <a:rPr lang="fr-FR" b="1" i="1" dirty="0"/>
              <a:t>a</a:t>
            </a:r>
            <a:r>
              <a:rPr lang="fr-FR" i="1" dirty="0"/>
              <a:t>tterrissage </a:t>
            </a:r>
            <a:r>
              <a:rPr lang="fr-FR" b="1" i="1" dirty="0"/>
              <a:t>c</a:t>
            </a:r>
            <a:r>
              <a:rPr lang="fr-FR" i="1" dirty="0"/>
              <a:t>ourts</a:t>
            </a:r>
            <a:r>
              <a:rPr lang="fr-FR" dirty="0"/>
              <a:t>. D’où </a:t>
            </a:r>
            <a:r>
              <a:rPr lang="fr-FR" b="1" dirty="0" err="1"/>
              <a:t>stolport</a:t>
            </a:r>
            <a:r>
              <a:rPr lang="fr-FR" dirty="0"/>
              <a:t> [</a:t>
            </a:r>
            <a:r>
              <a:rPr lang="fr-FR" dirty="0" err="1"/>
              <a:t>stɔlpoʀ</a:t>
            </a:r>
            <a:r>
              <a:rPr lang="fr-FR" dirty="0"/>
              <a:t>] </a:t>
            </a:r>
            <a:r>
              <a:rPr lang="fr-FR" b="1" dirty="0"/>
              <a:t>n. m.</a:t>
            </a:r>
            <a:r>
              <a:rPr lang="fr-FR" dirty="0"/>
              <a:t>, vers 1964 (MAF), Aéroport destiné à recevoir des adacs (MAF), remplacé par </a:t>
            </a:r>
            <a:r>
              <a:rPr lang="fr-FR" i="1" dirty="0" err="1"/>
              <a:t>adacport</a:t>
            </a:r>
            <a:r>
              <a:rPr lang="fr-FR" dirty="0"/>
              <a:t>, n. m. recommandé par le </a:t>
            </a:r>
            <a:r>
              <a:rPr lang="fr-FR" i="1" dirty="0"/>
              <a:t>Journal Officiel de la République française</a:t>
            </a:r>
            <a:r>
              <a:rPr lang="fr-FR" dirty="0"/>
              <a:t> du 18 janvier 1973, (PR, MAF, GDA, PL, QUID). </a:t>
            </a:r>
            <a:endParaRPr lang="mk-MK" dirty="0"/>
          </a:p>
          <a:p>
            <a:endParaRPr lang="mk-MK" dirty="0"/>
          </a:p>
        </p:txBody>
      </p:sp>
    </p:spTree>
    <p:extLst>
      <p:ext uri="{BB962C8B-B14F-4D97-AF65-F5344CB8AC3E}">
        <p14:creationId xmlns:p14="http://schemas.microsoft.com/office/powerpoint/2010/main" val="213999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latin typeface="Times New Roman"/>
                <a:ea typeface="Calibri"/>
              </a:rPr>
              <a:t>Anglicisme-</a:t>
            </a:r>
            <a:r>
              <a:rPr lang="fr-FR" i="1" dirty="0" smtClean="0">
                <a:latin typeface="Times New Roman"/>
                <a:ea typeface="Calibri"/>
              </a:rPr>
              <a:t>Le </a:t>
            </a:r>
            <a:r>
              <a:rPr lang="fr-FR" i="1" dirty="0">
                <a:latin typeface="Times New Roman"/>
                <a:ea typeface="Calibri"/>
              </a:rPr>
              <a:t>Dictionnaire des anglicismes</a:t>
            </a:r>
            <a:r>
              <a:rPr lang="fr-FR" dirty="0">
                <a:latin typeface="Times New Roman"/>
                <a:ea typeface="Calibri"/>
              </a:rPr>
              <a:t> </a:t>
            </a:r>
            <a:r>
              <a:rPr lang="fr-FR" dirty="0" smtClean="0">
                <a:latin typeface="Times New Roman"/>
                <a:ea typeface="Calibri"/>
              </a:rPr>
              <a:t>– Le Robert  </a:t>
            </a:r>
            <a:endParaRPr lang="mk-MK" dirty="0"/>
          </a:p>
        </p:txBody>
      </p:sp>
      <p:sp>
        <p:nvSpPr>
          <p:cNvPr id="3" name="Content Placeholder 2"/>
          <p:cNvSpPr>
            <a:spLocks noGrp="1"/>
          </p:cNvSpPr>
          <p:nvPr>
            <p:ph idx="1"/>
          </p:nvPr>
        </p:nvSpPr>
        <p:spPr/>
        <p:txBody>
          <a:bodyPr/>
          <a:lstStyle/>
          <a:p>
            <a:pPr marL="0" indent="0">
              <a:buNone/>
            </a:pPr>
            <a:r>
              <a:rPr lang="fr-FR" i="1" dirty="0"/>
              <a:t>« C'est un mot qui appartient à la langue anglaise (d'Angleterre ou d'Amérique) et qui est passé en français, où il est employé au même titre que les autres mots, d'abord timidement, avec des guillemets, de l'italique ou des commentaires, par quelques personnes, puis sans précautions et plus ou moins massivement » </a:t>
            </a:r>
            <a:endParaRPr lang="mk-MK" dirty="0"/>
          </a:p>
        </p:txBody>
      </p:sp>
    </p:spTree>
    <p:extLst>
      <p:ext uri="{BB962C8B-B14F-4D97-AF65-F5344CB8AC3E}">
        <p14:creationId xmlns:p14="http://schemas.microsoft.com/office/powerpoint/2010/main" val="561680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a:t>UFO</a:t>
            </a:r>
            <a:r>
              <a:rPr lang="fr-FR" dirty="0"/>
              <a:t> </a:t>
            </a:r>
            <a:r>
              <a:rPr lang="fr-FR" b="1" dirty="0" smtClean="0"/>
              <a:t>n</a:t>
            </a:r>
            <a:r>
              <a:rPr lang="fr-FR" b="1" dirty="0"/>
              <a:t>. m.</a:t>
            </a:r>
            <a:endParaRPr lang="mk-MK" dirty="0"/>
          </a:p>
        </p:txBody>
      </p:sp>
      <p:sp>
        <p:nvSpPr>
          <p:cNvPr id="3" name="Content Placeholder 2"/>
          <p:cNvSpPr>
            <a:spLocks noGrp="1"/>
          </p:cNvSpPr>
          <p:nvPr>
            <p:ph idx="1"/>
          </p:nvPr>
        </p:nvSpPr>
        <p:spPr/>
        <p:txBody>
          <a:bodyPr>
            <a:normAutofit fontScale="55000" lnSpcReduction="20000"/>
          </a:bodyPr>
          <a:lstStyle/>
          <a:p>
            <a:pPr marL="0" lvl="0" indent="0" algn="just">
              <a:buNone/>
            </a:pPr>
            <a:r>
              <a:rPr lang="fr-FR" b="1" dirty="0"/>
              <a:t>UFO</a:t>
            </a:r>
            <a:r>
              <a:rPr lang="fr-FR" dirty="0"/>
              <a:t> [</a:t>
            </a:r>
            <a:r>
              <a:rPr lang="fr-FR" dirty="0" err="1"/>
              <a:t>yfo</a:t>
            </a:r>
            <a:r>
              <a:rPr lang="fr-FR" dirty="0"/>
              <a:t>] </a:t>
            </a:r>
            <a:r>
              <a:rPr lang="fr-FR" b="1" dirty="0"/>
              <a:t>n. m.</a:t>
            </a:r>
            <a:r>
              <a:rPr lang="fr-FR" dirty="0"/>
              <a:t>, 1972 (DADG), 1953 en anglo-américain (MW), acronyme de </a:t>
            </a:r>
            <a:r>
              <a:rPr lang="fr-FR" b="1" i="1" dirty="0" err="1"/>
              <a:t>U</a:t>
            </a:r>
            <a:r>
              <a:rPr lang="fr-FR" i="1" dirty="0" err="1"/>
              <a:t>nidentified</a:t>
            </a:r>
            <a:r>
              <a:rPr lang="fr-FR" i="1" dirty="0"/>
              <a:t> </a:t>
            </a:r>
            <a:r>
              <a:rPr lang="fr-FR" b="1" i="1" dirty="0" err="1"/>
              <a:t>F</a:t>
            </a:r>
            <a:r>
              <a:rPr lang="fr-FR" i="1" dirty="0" err="1"/>
              <a:t>lying</a:t>
            </a:r>
            <a:r>
              <a:rPr lang="fr-FR" i="1" dirty="0"/>
              <a:t> </a:t>
            </a:r>
            <a:r>
              <a:rPr lang="fr-FR" b="1" i="1" dirty="0"/>
              <a:t>O</a:t>
            </a:r>
            <a:r>
              <a:rPr lang="fr-FR" i="1" dirty="0"/>
              <a:t>bject</a:t>
            </a:r>
            <a:r>
              <a:rPr lang="fr-FR" dirty="0"/>
              <a:t>, littéralement, « objet volant non identifié », Objet volant non identifié (ovni) (DADG), </a:t>
            </a:r>
            <a:r>
              <a:rPr lang="fr-FR" i="1" dirty="0"/>
              <a:t>L’un de ces universitaires donne maintenant à ses étudiants des sujets de diplômes sur le traitement statistique des rapports d’</a:t>
            </a:r>
            <a:r>
              <a:rPr lang="fr-FR" dirty="0" err="1"/>
              <a:t>UFO</a:t>
            </a:r>
            <a:r>
              <a:rPr lang="fr-FR" i="1" dirty="0" err="1"/>
              <a:t>s</a:t>
            </a:r>
            <a:r>
              <a:rPr lang="fr-FR" i="1" dirty="0"/>
              <a:t>…</a:t>
            </a:r>
            <a:r>
              <a:rPr lang="fr-FR" dirty="0"/>
              <a:t> (P. Guérin, in </a:t>
            </a:r>
            <a:r>
              <a:rPr lang="fr-FR" i="1" dirty="0"/>
              <a:t>Sciences et avenir</a:t>
            </a:r>
            <a:r>
              <a:rPr lang="fr-FR" dirty="0"/>
              <a:t>, septembre 1972, p. 698) (DADG), Emprunt peu utilisé, rapidement remplacé par </a:t>
            </a:r>
            <a:r>
              <a:rPr lang="fr-FR" i="1" dirty="0"/>
              <a:t>ovni</a:t>
            </a:r>
            <a:r>
              <a:rPr lang="fr-FR" dirty="0"/>
              <a:t>,</a:t>
            </a:r>
            <a:r>
              <a:rPr lang="fr-FR" b="1" dirty="0"/>
              <a:t> </a:t>
            </a:r>
            <a:r>
              <a:rPr lang="fr-FR" dirty="0"/>
              <a:t>n. m. recommandé aussi par le </a:t>
            </a:r>
            <a:r>
              <a:rPr lang="fr-FR" i="1" dirty="0"/>
              <a:t>Journal Officiel de la République française</a:t>
            </a:r>
            <a:r>
              <a:rPr lang="fr-FR" dirty="0"/>
              <a:t> du 23 décembre 2007.</a:t>
            </a:r>
            <a:r>
              <a:rPr lang="fr-FR" b="1" dirty="0"/>
              <a:t> </a:t>
            </a:r>
            <a:r>
              <a:rPr lang="fr-FR" i="1" dirty="0"/>
              <a:t>UFO</a:t>
            </a:r>
            <a:r>
              <a:rPr lang="fr-FR" dirty="0"/>
              <a:t> tend à remplacer </a:t>
            </a:r>
            <a:r>
              <a:rPr lang="fr-FR" i="1" dirty="0" err="1"/>
              <a:t>flying</a:t>
            </a:r>
            <a:r>
              <a:rPr lang="fr-FR" i="1" dirty="0"/>
              <a:t> saucer </a:t>
            </a:r>
            <a:r>
              <a:rPr lang="fr-FR" dirty="0"/>
              <a:t>« soucoupe volante ». D’où </a:t>
            </a:r>
            <a:r>
              <a:rPr lang="fr-FR" b="1" dirty="0"/>
              <a:t>ufologie</a:t>
            </a:r>
            <a:r>
              <a:rPr lang="fr-FR" dirty="0"/>
              <a:t> [</a:t>
            </a:r>
            <a:r>
              <a:rPr lang="fr-FR" dirty="0" err="1"/>
              <a:t>yfɔlɔʒi</a:t>
            </a:r>
            <a:r>
              <a:rPr lang="fr-FR" dirty="0"/>
              <a:t>] </a:t>
            </a:r>
            <a:r>
              <a:rPr lang="fr-FR" b="1" dirty="0"/>
              <a:t>n. f.</a:t>
            </a:r>
            <a:r>
              <a:rPr lang="fr-FR" dirty="0"/>
              <a:t>, vers 1972 (PR, MAF), 1959 en anglais </a:t>
            </a:r>
            <a:r>
              <a:rPr lang="fr-FR" i="1" dirty="0" err="1"/>
              <a:t>ufology</a:t>
            </a:r>
            <a:r>
              <a:rPr lang="fr-FR" dirty="0"/>
              <a:t>, (MW),</a:t>
            </a:r>
            <a:r>
              <a:rPr lang="fr-FR" b="1" dirty="0"/>
              <a:t> </a:t>
            </a:r>
            <a:r>
              <a:rPr lang="fr-FR" dirty="0"/>
              <a:t>de </a:t>
            </a:r>
            <a:r>
              <a:rPr lang="fr-FR" i="1" dirty="0" err="1"/>
              <a:t>ufo</a:t>
            </a:r>
            <a:r>
              <a:rPr lang="fr-FR" i="1" dirty="0"/>
              <a:t>,</a:t>
            </a:r>
            <a:r>
              <a:rPr lang="fr-FR" dirty="0"/>
              <a:t> et </a:t>
            </a:r>
            <a:r>
              <a:rPr lang="fr-FR" i="1" dirty="0"/>
              <a:t>-</a:t>
            </a:r>
            <a:r>
              <a:rPr lang="fr-FR" i="1" dirty="0" err="1"/>
              <a:t>logie</a:t>
            </a:r>
            <a:r>
              <a:rPr lang="fr-FR" dirty="0"/>
              <a:t>, éléments, du grec </a:t>
            </a:r>
            <a:r>
              <a:rPr lang="fr-FR" i="1" dirty="0" err="1"/>
              <a:t>logia</a:t>
            </a:r>
            <a:r>
              <a:rPr lang="fr-FR" dirty="0"/>
              <a:t> « théorie », de </a:t>
            </a:r>
            <a:r>
              <a:rPr lang="fr-FR" i="1" dirty="0"/>
              <a:t>logos</a:t>
            </a:r>
            <a:r>
              <a:rPr lang="fr-FR" dirty="0"/>
              <a:t> « discours », désignant des sciences, des études méthodiques</a:t>
            </a:r>
            <a:r>
              <a:rPr lang="fr-FR" i="1" dirty="0"/>
              <a:t>,</a:t>
            </a:r>
            <a:r>
              <a:rPr lang="fr-FR" dirty="0"/>
              <a:t> des façons de parler, des figures de rhétorique, des ouvrages, Étude des phénomènes associés aux ovnis (PR), </a:t>
            </a:r>
            <a:r>
              <a:rPr lang="fr-FR" i="1" dirty="0"/>
              <a:t>Certains courants extrêmes de l'</a:t>
            </a:r>
            <a:r>
              <a:rPr lang="fr-FR" dirty="0"/>
              <a:t>ufologie</a:t>
            </a:r>
            <a:r>
              <a:rPr lang="fr-FR" i="1" dirty="0"/>
              <a:t> avancent l'hypothèse qu'il existe des liens entre les ovnis, la recherche militaire et des intelligences extraterrestres ainsi qu'une </a:t>
            </a:r>
            <a:r>
              <a:rPr lang="fr-FR" i="1" dirty="0" smtClean="0"/>
              <a:t>théorie </a:t>
            </a:r>
            <a:r>
              <a:rPr lang="fr-FR" i="1" dirty="0"/>
              <a:t>du complot  rendue populaire par certaines séries américaines </a:t>
            </a:r>
            <a:r>
              <a:rPr lang="fr-FR" i="1" dirty="0" smtClean="0"/>
              <a:t>(X-Files, </a:t>
            </a:r>
            <a:r>
              <a:rPr lang="fr-FR" i="1" dirty="0" err="1"/>
              <a:t>Taken</a:t>
            </a:r>
            <a:r>
              <a:rPr lang="fr-FR" i="1" dirty="0"/>
              <a:t>, Roswell…) </a:t>
            </a:r>
            <a:r>
              <a:rPr lang="fr-FR" dirty="0"/>
              <a:t>(WIKIPEDIA), Emprunt intégré. Le </a:t>
            </a:r>
            <a:r>
              <a:rPr lang="fr-FR" i="1" dirty="0"/>
              <a:t>Journal Officiel de la République française</a:t>
            </a:r>
            <a:r>
              <a:rPr lang="fr-FR" dirty="0"/>
              <a:t> du 23 décembre 2007 recommande </a:t>
            </a:r>
            <a:r>
              <a:rPr lang="fr-FR" i="1" dirty="0" err="1"/>
              <a:t>ovnilogie</a:t>
            </a:r>
            <a:r>
              <a:rPr lang="fr-FR" dirty="0"/>
              <a:t>,</a:t>
            </a:r>
            <a:r>
              <a:rPr lang="fr-FR" b="1" dirty="0"/>
              <a:t> </a:t>
            </a:r>
            <a:r>
              <a:rPr lang="fr-FR" dirty="0"/>
              <a:t>n. f.; </a:t>
            </a:r>
            <a:r>
              <a:rPr lang="fr-FR" b="1" dirty="0"/>
              <a:t>ufologue</a:t>
            </a:r>
            <a:r>
              <a:rPr lang="fr-FR" dirty="0"/>
              <a:t> [</a:t>
            </a:r>
            <a:r>
              <a:rPr lang="fr-FR" dirty="0" err="1"/>
              <a:t>yfolɔɡ</a:t>
            </a:r>
            <a:r>
              <a:rPr lang="fr-FR" dirty="0"/>
              <a:t>] </a:t>
            </a:r>
            <a:r>
              <a:rPr lang="fr-FR" b="1" dirty="0"/>
              <a:t>n. m.</a:t>
            </a:r>
            <a:r>
              <a:rPr lang="fr-FR" dirty="0"/>
              <a:t>, 1974 (PR, TLF), Personne qui s'intéresse à l’ufologie, aux </a:t>
            </a:r>
            <a:r>
              <a:rPr lang="fr-FR" dirty="0" err="1"/>
              <a:t>ufos</a:t>
            </a:r>
            <a:r>
              <a:rPr lang="fr-FR" dirty="0"/>
              <a:t> (DADG), </a:t>
            </a:r>
            <a:r>
              <a:rPr lang="fr-FR" i="1" dirty="0"/>
              <a:t>Extra-terrestres (Ovni) Un sujet bien fait pour affrioler le public, en liaison avec la science-fiction (d'où le grand nombre d'</a:t>
            </a:r>
            <a:r>
              <a:rPr lang="fr-FR" dirty="0"/>
              <a:t>ufologues) (</a:t>
            </a:r>
            <a:r>
              <a:rPr lang="fr-FR" i="1" dirty="0"/>
              <a:t>Religions </a:t>
            </a:r>
            <a:r>
              <a:rPr lang="fr-FR" dirty="0"/>
              <a:t>1984) (TLF), GDT recommande </a:t>
            </a:r>
            <a:r>
              <a:rPr lang="fr-FR" i="1" dirty="0" err="1"/>
              <a:t>ovniologue</a:t>
            </a:r>
            <a:r>
              <a:rPr lang="fr-FR" dirty="0"/>
              <a:t>, n. et les synonymes </a:t>
            </a:r>
            <a:r>
              <a:rPr lang="fr-FR" i="1" dirty="0" err="1"/>
              <a:t>ovnilogue</a:t>
            </a:r>
            <a:r>
              <a:rPr lang="fr-FR" dirty="0"/>
              <a:t>, n. et </a:t>
            </a:r>
            <a:r>
              <a:rPr lang="fr-FR" i="1" dirty="0" err="1"/>
              <a:t>ovniste</a:t>
            </a:r>
            <a:r>
              <a:rPr lang="fr-FR" dirty="0"/>
              <a:t>, n., (PR, RDHLF, DADG, MAF, GDT, PL, TLF).</a:t>
            </a:r>
            <a:endParaRPr lang="mk-MK" dirty="0"/>
          </a:p>
          <a:p>
            <a:pPr marL="0" indent="0">
              <a:buNone/>
            </a:pPr>
            <a:endParaRPr lang="mk-MK" dirty="0"/>
          </a:p>
        </p:txBody>
      </p:sp>
    </p:spTree>
    <p:extLst>
      <p:ext uri="{BB962C8B-B14F-4D97-AF65-F5344CB8AC3E}">
        <p14:creationId xmlns:p14="http://schemas.microsoft.com/office/powerpoint/2010/main" val="53262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a:t>Conclusion</a:t>
            </a:r>
            <a:endParaRPr lang="mk-MK" dirty="0"/>
          </a:p>
        </p:txBody>
      </p:sp>
      <p:sp>
        <p:nvSpPr>
          <p:cNvPr id="3" name="Content Placeholder 2"/>
          <p:cNvSpPr>
            <a:spLocks noGrp="1"/>
          </p:cNvSpPr>
          <p:nvPr>
            <p:ph idx="1"/>
          </p:nvPr>
        </p:nvSpPr>
        <p:spPr/>
        <p:txBody>
          <a:bodyPr>
            <a:normAutofit fontScale="85000" lnSpcReduction="20000"/>
          </a:bodyPr>
          <a:lstStyle/>
          <a:p>
            <a:pPr marL="0" lvl="0" indent="0">
              <a:buNone/>
            </a:pPr>
            <a:r>
              <a:rPr lang="fr-FR" dirty="0" smtClean="0"/>
              <a:t>J’espère que j’ai </a:t>
            </a:r>
            <a:r>
              <a:rPr lang="fr-FR" dirty="0"/>
              <a:t>réussi à présenter </a:t>
            </a:r>
            <a:r>
              <a:rPr lang="fr-FR" dirty="0" smtClean="0"/>
              <a:t>les emprunts lexicaux anglais en français dans </a:t>
            </a:r>
            <a:r>
              <a:rPr lang="fr-FR" dirty="0"/>
              <a:t>le domaine de </a:t>
            </a:r>
            <a:r>
              <a:rPr lang="fr-FR" i="1" dirty="0"/>
              <a:t>l’aéronautique</a:t>
            </a:r>
            <a:r>
              <a:rPr lang="fr-FR" dirty="0"/>
              <a:t> et </a:t>
            </a:r>
            <a:r>
              <a:rPr lang="fr-FR" dirty="0" smtClean="0"/>
              <a:t>de </a:t>
            </a:r>
            <a:r>
              <a:rPr lang="fr-FR" i="1" dirty="0" smtClean="0"/>
              <a:t>l’astronautique </a:t>
            </a:r>
            <a:r>
              <a:rPr lang="fr-FR" dirty="0"/>
              <a:t>après la Deuxième Guerre mondiale et </a:t>
            </a:r>
            <a:r>
              <a:rPr lang="fr-FR" dirty="0" smtClean="0"/>
              <a:t>montré </a:t>
            </a:r>
            <a:r>
              <a:rPr lang="fr-FR" dirty="0"/>
              <a:t>aussi l’influence </a:t>
            </a:r>
            <a:r>
              <a:rPr lang="fr-FR" dirty="0" smtClean="0"/>
              <a:t>de </a:t>
            </a:r>
            <a:r>
              <a:rPr lang="fr-FR" dirty="0"/>
              <a:t>la langue et de la culture anglo-américaine sur la langue et la société française. </a:t>
            </a:r>
            <a:r>
              <a:rPr lang="fr-FR" dirty="0" smtClean="0"/>
              <a:t>En </a:t>
            </a:r>
            <a:r>
              <a:rPr lang="fr-FR" dirty="0"/>
              <a:t>même temps</a:t>
            </a:r>
            <a:r>
              <a:rPr lang="fr-FR"/>
              <a:t>, </a:t>
            </a:r>
            <a:r>
              <a:rPr lang="fr-FR" smtClean="0"/>
              <a:t>j’ai </a:t>
            </a:r>
            <a:r>
              <a:rPr lang="fr-FR" dirty="0" smtClean="0"/>
              <a:t>exposé </a:t>
            </a:r>
            <a:r>
              <a:rPr lang="fr-FR" dirty="0"/>
              <a:t>la réponse </a:t>
            </a:r>
            <a:r>
              <a:rPr lang="fr-FR" dirty="0" smtClean="0"/>
              <a:t>(l’intervention) de </a:t>
            </a:r>
            <a:r>
              <a:rPr lang="fr-FR" dirty="0"/>
              <a:t>la France grâce </a:t>
            </a:r>
            <a:r>
              <a:rPr lang="fr-FR" dirty="0" smtClean="0"/>
              <a:t>aux recommandations du </a:t>
            </a:r>
            <a:r>
              <a:rPr lang="fr-FR" i="1" dirty="0"/>
              <a:t>Journal Officiel </a:t>
            </a:r>
            <a:r>
              <a:rPr lang="fr-FR" dirty="0"/>
              <a:t>de la République </a:t>
            </a:r>
            <a:r>
              <a:rPr lang="fr-FR" dirty="0" smtClean="0"/>
              <a:t>française de </a:t>
            </a:r>
            <a:r>
              <a:rPr lang="fr-FR" dirty="0"/>
              <a:t>la Commission générale de terminologie et de </a:t>
            </a:r>
            <a:r>
              <a:rPr lang="fr-FR" dirty="0" smtClean="0"/>
              <a:t>néologie </a:t>
            </a:r>
            <a:r>
              <a:rPr lang="fr-FR" dirty="0"/>
              <a:t>et celle du Québec au moyen des recommandations du </a:t>
            </a:r>
            <a:r>
              <a:rPr lang="fr-FR" i="1" dirty="0"/>
              <a:t>Grand dictionnaire terminologique</a:t>
            </a:r>
            <a:r>
              <a:rPr lang="fr-FR" dirty="0"/>
              <a:t> de l’Office québécois de la langue </a:t>
            </a:r>
            <a:r>
              <a:rPr lang="fr-FR" dirty="0" smtClean="0"/>
              <a:t>française. </a:t>
            </a:r>
            <a:endParaRPr lang="mk-MK" dirty="0"/>
          </a:p>
          <a:p>
            <a:endParaRPr lang="mk-MK" dirty="0"/>
          </a:p>
        </p:txBody>
      </p:sp>
    </p:spTree>
    <p:extLst>
      <p:ext uri="{BB962C8B-B14F-4D97-AF65-F5344CB8AC3E}">
        <p14:creationId xmlns:p14="http://schemas.microsoft.com/office/powerpoint/2010/main" val="2027788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mk-MK"/>
          </a:p>
        </p:txBody>
      </p:sp>
      <p:sp>
        <p:nvSpPr>
          <p:cNvPr id="3" name="Content Placeholder 2"/>
          <p:cNvSpPr>
            <a:spLocks noGrp="1"/>
          </p:cNvSpPr>
          <p:nvPr>
            <p:ph idx="1"/>
          </p:nvPr>
        </p:nvSpPr>
        <p:spPr/>
        <p:txBody>
          <a:bodyPr/>
          <a:lstStyle/>
          <a:p>
            <a:pPr marL="0" indent="0" algn="ctr">
              <a:buNone/>
            </a:pPr>
            <a:r>
              <a:rPr lang="fr-FR" sz="5400" dirty="0"/>
              <a:t>Je vous remercie vivement de votre attention !</a:t>
            </a:r>
            <a:endParaRPr lang="mk-MK" sz="5400" dirty="0"/>
          </a:p>
          <a:p>
            <a:endParaRPr lang="mk-MK" dirty="0"/>
          </a:p>
        </p:txBody>
      </p:sp>
    </p:spTree>
    <p:extLst>
      <p:ext uri="{BB962C8B-B14F-4D97-AF65-F5344CB8AC3E}">
        <p14:creationId xmlns:p14="http://schemas.microsoft.com/office/powerpoint/2010/main" val="48938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i="1" dirty="0"/>
              <a:t>L'emprunt lexical </a:t>
            </a:r>
            <a:r>
              <a:rPr lang="fr-FR" i="1" dirty="0" smtClean="0"/>
              <a:t>-</a:t>
            </a:r>
            <a:r>
              <a:rPr lang="fr-FR" dirty="0" err="1"/>
              <a:t>Humbley</a:t>
            </a:r>
            <a:endParaRPr lang="mk-MK" dirty="0"/>
          </a:p>
        </p:txBody>
      </p:sp>
      <p:sp>
        <p:nvSpPr>
          <p:cNvPr id="3" name="Content Placeholder 2"/>
          <p:cNvSpPr>
            <a:spLocks noGrp="1"/>
          </p:cNvSpPr>
          <p:nvPr>
            <p:ph idx="1"/>
          </p:nvPr>
        </p:nvSpPr>
        <p:spPr/>
        <p:txBody>
          <a:bodyPr/>
          <a:lstStyle/>
          <a:p>
            <a:pPr marL="0" indent="0">
              <a:buNone/>
            </a:pPr>
            <a:r>
              <a:rPr lang="fr-FR" dirty="0"/>
              <a:t>«</a:t>
            </a:r>
            <a:r>
              <a:rPr lang="fr-FR" i="1" dirty="0"/>
              <a:t>L'emprunt lexical au sens strict du terme /est/ le processus par lequel une langue L1 dont le lexique est fini et déterminé dans l'instant T, acquiert un mot M2 (expression et contenu) qu'elle n'avait pas et qui appartient au lexique d'une Langue L2 (également fixe et déterminé</a:t>
            </a:r>
            <a:r>
              <a:rPr lang="fr-FR" dirty="0" smtClean="0"/>
              <a:t>)», </a:t>
            </a:r>
            <a:r>
              <a:rPr lang="fr-FR" dirty="0"/>
              <a:t>(Humbley:1974, 52)</a:t>
            </a:r>
            <a:endParaRPr lang="mk-MK" dirty="0"/>
          </a:p>
        </p:txBody>
      </p:sp>
    </p:spTree>
    <p:extLst>
      <p:ext uri="{BB962C8B-B14F-4D97-AF65-F5344CB8AC3E}">
        <p14:creationId xmlns:p14="http://schemas.microsoft.com/office/powerpoint/2010/main" val="1910202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fr-FR" sz="2700" b="1" dirty="0" smtClean="0"/>
              <a:t/>
            </a:r>
            <a:br>
              <a:rPr lang="fr-FR" sz="2700" b="1" dirty="0" smtClean="0"/>
            </a:br>
            <a:r>
              <a:rPr lang="fr-FR" sz="3100" b="1" dirty="0" smtClean="0"/>
              <a:t>Raisons d’emprunter les </a:t>
            </a:r>
            <a:r>
              <a:rPr lang="fr-FR" sz="3100" b="1" dirty="0"/>
              <a:t>anglicismes </a:t>
            </a:r>
            <a:r>
              <a:rPr lang="fr-FR" sz="3100" b="1" dirty="0" smtClean="0"/>
              <a:t>en </a:t>
            </a:r>
            <a:r>
              <a:rPr lang="fr-FR" sz="3100" b="1" i="1" dirty="0" smtClean="0"/>
              <a:t>aéronautique et astronautique 1</a:t>
            </a:r>
            <a:r>
              <a:rPr lang="mk-MK" dirty="0"/>
              <a:t/>
            </a:r>
            <a:br>
              <a:rPr lang="mk-MK" dirty="0"/>
            </a:br>
            <a:endParaRPr lang="mk-MK" dirty="0"/>
          </a:p>
        </p:txBody>
      </p:sp>
      <p:sp>
        <p:nvSpPr>
          <p:cNvPr id="3" name="Content Placeholder 2"/>
          <p:cNvSpPr>
            <a:spLocks noGrp="1"/>
          </p:cNvSpPr>
          <p:nvPr>
            <p:ph idx="1"/>
          </p:nvPr>
        </p:nvSpPr>
        <p:spPr/>
        <p:txBody>
          <a:bodyPr>
            <a:normAutofit/>
          </a:bodyPr>
          <a:lstStyle/>
          <a:p>
            <a:pPr algn="just"/>
            <a:r>
              <a:rPr lang="fr-FR" dirty="0" smtClean="0">
                <a:latin typeface="Arial" panose="020B0604020202020204" pitchFamily="34" charset="0"/>
                <a:cs typeface="Arial" panose="020B0604020202020204" pitchFamily="34" charset="0"/>
              </a:rPr>
              <a:t>Infrastructure développé des </a:t>
            </a:r>
            <a:r>
              <a:rPr lang="mk-MK" dirty="0">
                <a:latin typeface="Arial" panose="020B0604020202020204" pitchFamily="34" charset="0"/>
                <a:cs typeface="Arial" panose="020B0604020202020204" pitchFamily="34" charset="0"/>
              </a:rPr>
              <a:t>Etats-Unis </a:t>
            </a:r>
            <a:r>
              <a:rPr lang="en-US" dirty="0" smtClean="0">
                <a:latin typeface="Arial" panose="020B0604020202020204" pitchFamily="34" charset="0"/>
                <a:cs typeface="Arial" panose="020B0604020202020204" pitchFamily="34" charset="0"/>
              </a:rPr>
              <a:t>(</a:t>
            </a:r>
            <a:r>
              <a:rPr lang="mk-MK" dirty="0" smtClean="0">
                <a:latin typeface="Arial" panose="020B0604020202020204" pitchFamily="34" charset="0"/>
                <a:cs typeface="Arial" panose="020B0604020202020204" pitchFamily="34" charset="0"/>
              </a:rPr>
              <a:t>milliers</a:t>
            </a:r>
            <a:r>
              <a:rPr lang="en-US" dirty="0" smtClean="0">
                <a:latin typeface="Arial" panose="020B0604020202020204" pitchFamily="34" charset="0"/>
                <a:cs typeface="Arial" panose="020B0604020202020204" pitchFamily="34" charset="0"/>
              </a:rPr>
              <a:t> </a:t>
            </a:r>
            <a:r>
              <a:rPr lang="mk-MK" dirty="0" smtClean="0">
                <a:latin typeface="Arial" panose="020B0604020202020204" pitchFamily="34" charset="0"/>
                <a:cs typeface="Arial" panose="020B0604020202020204" pitchFamily="34" charset="0"/>
              </a:rPr>
              <a:t>d</a:t>
            </a:r>
            <a:r>
              <a:rPr lang="fr-FR" dirty="0" smtClean="0">
                <a:latin typeface="Arial" panose="020B0604020202020204" pitchFamily="34" charset="0"/>
                <a:cs typeface="Arial" panose="020B0604020202020204" pitchFamily="34" charset="0"/>
              </a:rPr>
              <a:t>’</a:t>
            </a:r>
            <a:r>
              <a:rPr lang="en-US" dirty="0" err="1" smtClean="0">
                <a:latin typeface="Arial" panose="020B0604020202020204" pitchFamily="34" charset="0"/>
                <a:cs typeface="Arial" panose="020B0604020202020204" pitchFamily="34" charset="0"/>
              </a:rPr>
              <a:t>aéroports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civils </a:t>
            </a:r>
            <a:r>
              <a:rPr lang="en-US" dirty="0" smtClean="0">
                <a:latin typeface="Arial" panose="020B0604020202020204" pitchFamily="34" charset="0"/>
                <a:cs typeface="Arial" panose="020B0604020202020204" pitchFamily="34" charset="0"/>
              </a:rPr>
              <a:t>et </a:t>
            </a:r>
            <a:r>
              <a:rPr lang="en-US" dirty="0" err="1" smtClean="0">
                <a:latin typeface="Arial" panose="020B0604020202020204" pitchFamily="34" charset="0"/>
                <a:cs typeface="Arial" panose="020B0604020202020204" pitchFamily="34" charset="0"/>
              </a:rPr>
              <a:t>militaires</a:t>
            </a:r>
            <a:r>
              <a:rPr lang="en-US" dirty="0" smtClean="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les </a:t>
            </a:r>
            <a:r>
              <a:rPr lang="mk-MK" dirty="0">
                <a:latin typeface="Arial" panose="020B0604020202020204" pitchFamily="34" charset="0"/>
                <a:cs typeface="Arial" panose="020B0604020202020204" pitchFamily="34" charset="0"/>
              </a:rPr>
              <a:t>plus </a:t>
            </a:r>
            <a:r>
              <a:rPr lang="fr-FR" dirty="0">
                <a:latin typeface="Arial" panose="020B0604020202020204" pitchFamily="34" charset="0"/>
                <a:cs typeface="Arial" panose="020B0604020202020204" pitchFamily="34" charset="0"/>
              </a:rPr>
              <a:t>grands et les plus </a:t>
            </a:r>
            <a:r>
              <a:rPr lang="mk-MK" dirty="0">
                <a:latin typeface="Arial" panose="020B0604020202020204" pitchFamily="34" charset="0"/>
                <a:cs typeface="Arial" panose="020B0604020202020204" pitchFamily="34" charset="0"/>
              </a:rPr>
              <a:t>importants </a:t>
            </a:r>
            <a:r>
              <a:rPr lang="fr-FR" dirty="0">
                <a:latin typeface="Arial" panose="020B0604020202020204" pitchFamily="34" charset="0"/>
                <a:cs typeface="Arial" panose="020B0604020202020204" pitchFamily="34" charset="0"/>
              </a:rPr>
              <a:t>dans le </a:t>
            </a:r>
            <a:r>
              <a:rPr lang="mk-MK" dirty="0" smtClean="0">
                <a:latin typeface="Arial" panose="020B0604020202020204" pitchFamily="34" charset="0"/>
                <a:cs typeface="Arial" panose="020B0604020202020204" pitchFamily="34" charset="0"/>
              </a:rPr>
              <a:t>monde</a:t>
            </a:r>
            <a:r>
              <a:rPr lang="en-US" dirty="0" smtClean="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héliports </a:t>
            </a:r>
            <a:r>
              <a:rPr lang="fr-FR" dirty="0">
                <a:latin typeface="Arial" panose="020B0604020202020204" pitchFamily="34" charset="0"/>
                <a:cs typeface="Arial" panose="020B0604020202020204" pitchFamily="34" charset="0"/>
              </a:rPr>
              <a:t>(hélistations</a:t>
            </a:r>
            <a:r>
              <a:rPr lang="fr-FR" dirty="0" smtClean="0">
                <a:latin typeface="Arial" panose="020B0604020202020204" pitchFamily="34" charset="0"/>
                <a:cs typeface="Arial" panose="020B0604020202020204" pitchFamily="34" charset="0"/>
              </a:rPr>
              <a:t>))</a:t>
            </a:r>
            <a:r>
              <a:rPr lang="mk-MK" dirty="0" smtClean="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P</a:t>
            </a:r>
            <a:r>
              <a:rPr lang="mk-MK" dirty="0" smtClean="0">
                <a:latin typeface="Arial" panose="020B0604020202020204" pitchFamily="34" charset="0"/>
                <a:cs typeface="Arial" panose="020B0604020202020204" pitchFamily="34" charset="0"/>
              </a:rPr>
              <a:t>remière </a:t>
            </a:r>
            <a:r>
              <a:rPr lang="mk-MK" dirty="0">
                <a:latin typeface="Arial" panose="020B0604020202020204" pitchFamily="34" charset="0"/>
                <a:cs typeface="Arial" panose="020B0604020202020204" pitchFamily="34" charset="0"/>
              </a:rPr>
              <a:t>position au monde dans le domaine de l'industrie de l'aviation civile et </a:t>
            </a:r>
            <a:r>
              <a:rPr lang="mk-MK" dirty="0" smtClean="0">
                <a:latin typeface="Arial" panose="020B0604020202020204" pitchFamily="34" charset="0"/>
                <a:cs typeface="Arial" panose="020B0604020202020204" pitchFamily="34" charset="0"/>
              </a:rPr>
              <a:t>militaires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avant</a:t>
            </a:r>
            <a:r>
              <a:rPr lang="en-US" dirty="0" smtClean="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1990</a:t>
            </a:r>
          </a:p>
          <a:p>
            <a:endParaRPr lang="mk-MK" dirty="0"/>
          </a:p>
        </p:txBody>
      </p:sp>
    </p:spTree>
    <p:extLst>
      <p:ext uri="{BB962C8B-B14F-4D97-AF65-F5344CB8AC3E}">
        <p14:creationId xmlns:p14="http://schemas.microsoft.com/office/powerpoint/2010/main" val="390132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z="3100" b="1" dirty="0" smtClean="0"/>
              <a:t/>
            </a:r>
            <a:br>
              <a:rPr lang="fr-FR" sz="3100" b="1" dirty="0" smtClean="0"/>
            </a:br>
            <a:r>
              <a:rPr lang="fr-FR" sz="2800" b="1" dirty="0"/>
              <a:t>Raisons d’emprunter les anglicismes en </a:t>
            </a:r>
            <a:r>
              <a:rPr lang="fr-FR" sz="2800" b="1" i="1" dirty="0"/>
              <a:t>aéronautique et astronautique </a:t>
            </a:r>
            <a:r>
              <a:rPr lang="fr-FR" sz="2700" b="1" i="1" dirty="0" smtClean="0"/>
              <a:t>2</a:t>
            </a:r>
            <a:r>
              <a:rPr lang="mk-MK" sz="2700" dirty="0"/>
              <a:t/>
            </a:r>
            <a:br>
              <a:rPr lang="mk-MK" sz="2700" dirty="0"/>
            </a:br>
            <a:endParaRPr lang="mk-MK" sz="2700" dirty="0"/>
          </a:p>
        </p:txBody>
      </p:sp>
      <p:sp>
        <p:nvSpPr>
          <p:cNvPr id="3" name="Content Placeholder 2"/>
          <p:cNvSpPr>
            <a:spLocks noGrp="1"/>
          </p:cNvSpPr>
          <p:nvPr>
            <p:ph idx="1"/>
          </p:nvPr>
        </p:nvSpPr>
        <p:spPr/>
        <p:txBody>
          <a:bodyPr>
            <a:normAutofit lnSpcReduction="10000"/>
          </a:bodyPr>
          <a:lstStyle/>
          <a:p>
            <a:pPr algn="just"/>
            <a:r>
              <a:rPr lang="en-US" dirty="0" smtClean="0">
                <a:latin typeface="Arial" panose="020B0604020202020204" pitchFamily="34" charset="0"/>
                <a:cs typeface="Arial" panose="020B0604020202020204" pitchFamily="34" charset="0"/>
              </a:rPr>
              <a:t>S</a:t>
            </a:r>
            <a:r>
              <a:rPr lang="mk-MK" dirty="0" smtClean="0">
                <a:latin typeface="Arial" panose="020B0604020202020204" pitchFamily="34" charset="0"/>
                <a:cs typeface="Arial" panose="020B0604020202020204" pitchFamily="34" charset="0"/>
              </a:rPr>
              <a:t>uprématie </a:t>
            </a:r>
            <a:r>
              <a:rPr lang="mk-MK" dirty="0">
                <a:latin typeface="Arial" panose="020B0604020202020204" pitchFamily="34" charset="0"/>
                <a:cs typeface="Arial" panose="020B0604020202020204" pitchFamily="34" charset="0"/>
              </a:rPr>
              <a:t>économique </a:t>
            </a:r>
            <a:r>
              <a:rPr lang="mk-MK" dirty="0" smtClean="0">
                <a:latin typeface="Arial" panose="020B0604020202020204" pitchFamily="34" charset="0"/>
                <a:cs typeface="Arial" panose="020B0604020202020204" pitchFamily="34" charset="0"/>
              </a:rPr>
              <a:t>d</a:t>
            </a:r>
            <a:r>
              <a:rPr lang="en-US" dirty="0" err="1" smtClean="0">
                <a:latin typeface="Arial" panose="020B0604020202020204" pitchFamily="34" charset="0"/>
                <a:cs typeface="Arial" panose="020B0604020202020204" pitchFamily="34" charset="0"/>
              </a:rPr>
              <a:t>es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Etats</a:t>
            </a:r>
            <a:r>
              <a:rPr lang="en-US" dirty="0" smtClean="0">
                <a:latin typeface="Arial" panose="020B0604020202020204" pitchFamily="34" charset="0"/>
                <a:cs typeface="Arial" panose="020B0604020202020204" pitchFamily="34" charset="0"/>
              </a:rPr>
              <a:t>-Unis</a:t>
            </a:r>
          </a:p>
          <a:p>
            <a:pPr algn="just"/>
            <a:r>
              <a:rPr lang="en-US" dirty="0" smtClean="0">
                <a:latin typeface="Arial" panose="020B0604020202020204" pitchFamily="34" charset="0"/>
                <a:cs typeface="Arial" panose="020B0604020202020204" pitchFamily="34" charset="0"/>
              </a:rPr>
              <a:t>P</a:t>
            </a:r>
            <a:r>
              <a:rPr lang="mk-MK" dirty="0" smtClean="0">
                <a:latin typeface="Arial" panose="020B0604020202020204" pitchFamily="34" charset="0"/>
                <a:cs typeface="Arial" panose="020B0604020202020204" pitchFamily="34" charset="0"/>
              </a:rPr>
              <a:t>rogrès </a:t>
            </a:r>
            <a:r>
              <a:rPr lang="mk-MK" dirty="0">
                <a:latin typeface="Arial" panose="020B0604020202020204" pitchFamily="34" charset="0"/>
                <a:cs typeface="Arial" panose="020B0604020202020204" pitchFamily="34" charset="0"/>
              </a:rPr>
              <a:t>technologique </a:t>
            </a:r>
            <a:r>
              <a:rPr lang="mk-MK" dirty="0" smtClean="0">
                <a:latin typeface="Arial" panose="020B0604020202020204" pitchFamily="34" charset="0"/>
                <a:cs typeface="Arial" panose="020B0604020202020204" pitchFamily="34" charset="0"/>
              </a:rPr>
              <a:t>rapide </a:t>
            </a:r>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G</a:t>
            </a:r>
            <a:r>
              <a:rPr lang="mk-MK" dirty="0" smtClean="0">
                <a:latin typeface="Arial" panose="020B0604020202020204" pitchFamily="34" charset="0"/>
                <a:cs typeface="Arial" panose="020B0604020202020204" pitchFamily="34" charset="0"/>
              </a:rPr>
              <a:t>rand </a:t>
            </a:r>
            <a:r>
              <a:rPr lang="mk-MK" dirty="0">
                <a:latin typeface="Arial" panose="020B0604020202020204" pitchFamily="34" charset="0"/>
                <a:cs typeface="Arial" panose="020B0604020202020204" pitchFamily="34" charset="0"/>
              </a:rPr>
              <a:t>marché intérieur de l'aviation </a:t>
            </a:r>
            <a:r>
              <a:rPr lang="en-US" dirty="0" err="1" smtClean="0">
                <a:latin typeface="Arial" panose="020B0604020202020204" pitchFamily="34" charset="0"/>
                <a:cs typeface="Arial" panose="020B0604020202020204" pitchFamily="34" charset="0"/>
              </a:rPr>
              <a:t>amortissant</a:t>
            </a:r>
            <a:r>
              <a:rPr lang="mk-MK" dirty="0" smtClean="0">
                <a:latin typeface="Arial" panose="020B0604020202020204" pitchFamily="34" charset="0"/>
                <a:cs typeface="Arial" panose="020B0604020202020204" pitchFamily="34" charset="0"/>
              </a:rPr>
              <a:t> </a:t>
            </a:r>
            <a:r>
              <a:rPr lang="mk-MK" dirty="0">
                <a:latin typeface="Arial" panose="020B0604020202020204" pitchFamily="34" charset="0"/>
                <a:cs typeface="Arial" panose="020B0604020202020204" pitchFamily="34" charset="0"/>
              </a:rPr>
              <a:t>rapidement les coûts de production des avions et </a:t>
            </a:r>
            <a:r>
              <a:rPr lang="fr-FR" dirty="0">
                <a:latin typeface="Arial" panose="020B0604020202020204" pitchFamily="34" charset="0"/>
                <a:cs typeface="Arial" panose="020B0604020202020204" pitchFamily="34" charset="0"/>
              </a:rPr>
              <a:t>d</a:t>
            </a:r>
            <a:r>
              <a:rPr lang="mk-MK" dirty="0">
                <a:latin typeface="Arial" panose="020B0604020202020204" pitchFamily="34" charset="0"/>
                <a:cs typeface="Arial" panose="020B0604020202020204" pitchFamily="34" charset="0"/>
              </a:rPr>
              <a:t>es projets </a:t>
            </a:r>
            <a:r>
              <a:rPr lang="mk-MK" dirty="0" smtClean="0">
                <a:latin typeface="Arial" panose="020B0604020202020204" pitchFamily="34" charset="0"/>
                <a:cs typeface="Arial" panose="020B0604020202020204" pitchFamily="34" charset="0"/>
              </a:rPr>
              <a:t>coûteux</a:t>
            </a:r>
            <a:endParaRPr lang="en-US" dirty="0" smtClean="0">
              <a:latin typeface="Arial" panose="020B0604020202020204" pitchFamily="34" charset="0"/>
              <a:cs typeface="Arial" panose="020B0604020202020204" pitchFamily="34" charset="0"/>
            </a:endParaRPr>
          </a:p>
          <a:p>
            <a:pPr algn="just"/>
            <a:r>
              <a:rPr lang="fr-FR" dirty="0">
                <a:latin typeface="Arial" panose="020B0604020202020204" pitchFamily="34" charset="0"/>
                <a:cs typeface="Arial" panose="020B0604020202020204" pitchFamily="34" charset="0"/>
              </a:rPr>
              <a:t>Compétition et concurrence constante des deux superpuissances (Union soviétique et États-Unis) au cours de la Guerre froide dans </a:t>
            </a:r>
            <a:r>
              <a:rPr lang="fr-FR" dirty="0" smtClean="0">
                <a:latin typeface="Arial" panose="020B0604020202020204" pitchFamily="34" charset="0"/>
                <a:cs typeface="Arial" panose="020B0604020202020204" pitchFamily="34" charset="0"/>
              </a:rPr>
              <a:t>ce domaine</a:t>
            </a:r>
            <a:endParaRPr lang="fr-FR" dirty="0">
              <a:latin typeface="Arial" panose="020B0604020202020204" pitchFamily="34" charset="0"/>
              <a:cs typeface="Arial" panose="020B0604020202020204" pitchFamily="34" charset="0"/>
            </a:endParaRPr>
          </a:p>
          <a:p>
            <a:endParaRPr lang="mk-MK" dirty="0">
              <a:latin typeface="Arial" panose="020B0604020202020204" pitchFamily="34" charset="0"/>
              <a:cs typeface="Arial" panose="020B0604020202020204" pitchFamily="34" charset="0"/>
            </a:endParaRPr>
          </a:p>
          <a:p>
            <a:endParaRPr lang="mk-M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16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z="3100" b="1" dirty="0" smtClean="0"/>
              <a:t/>
            </a:r>
            <a:br>
              <a:rPr lang="fr-FR" sz="3100" b="1" dirty="0" smtClean="0"/>
            </a:br>
            <a:r>
              <a:rPr lang="fr-FR" sz="3100" b="1" dirty="0"/>
              <a:t>Raisons d’emprunter les anglicismes en </a:t>
            </a:r>
            <a:r>
              <a:rPr lang="fr-FR" sz="3100" b="1" i="1" dirty="0"/>
              <a:t>aéronautique et astronautique 3</a:t>
            </a:r>
            <a:r>
              <a:rPr lang="mk-MK" dirty="0"/>
              <a:t/>
            </a:r>
            <a:br>
              <a:rPr lang="mk-MK" dirty="0"/>
            </a:br>
            <a:endParaRPr lang="mk-MK" dirty="0"/>
          </a:p>
        </p:txBody>
      </p:sp>
      <p:sp>
        <p:nvSpPr>
          <p:cNvPr id="3" name="Content Placeholder 2"/>
          <p:cNvSpPr>
            <a:spLocks noGrp="1"/>
          </p:cNvSpPr>
          <p:nvPr>
            <p:ph idx="1"/>
          </p:nvPr>
        </p:nvSpPr>
        <p:spPr/>
        <p:txBody>
          <a:bodyPr>
            <a:normAutofit fontScale="92500"/>
          </a:bodyPr>
          <a:lstStyle/>
          <a:p>
            <a:pPr algn="just"/>
            <a:r>
              <a:rPr lang="fr-FR" dirty="0" smtClean="0"/>
              <a:t>Amélioration perpétuelle des </a:t>
            </a:r>
            <a:r>
              <a:rPr lang="fr-FR" dirty="0"/>
              <a:t>performances des avions militaires dont la vitesse excède le mur du </a:t>
            </a:r>
            <a:r>
              <a:rPr lang="fr-FR" dirty="0" smtClean="0"/>
              <a:t>son, augmentation de l’invisibilité </a:t>
            </a:r>
            <a:r>
              <a:rPr lang="fr-FR" dirty="0"/>
              <a:t>des avions par rapport au </a:t>
            </a:r>
            <a:r>
              <a:rPr lang="fr-FR" dirty="0" smtClean="0"/>
              <a:t>radar, amélioration des </a:t>
            </a:r>
            <a:r>
              <a:rPr lang="fr-FR" dirty="0"/>
              <a:t>performances du radar pour </a:t>
            </a:r>
            <a:r>
              <a:rPr lang="fr-FR" dirty="0" smtClean="0"/>
              <a:t>détecter des missiles </a:t>
            </a:r>
            <a:r>
              <a:rPr lang="fr-FR" dirty="0"/>
              <a:t>et </a:t>
            </a:r>
            <a:r>
              <a:rPr lang="fr-FR" dirty="0" smtClean="0"/>
              <a:t>d'avions</a:t>
            </a:r>
          </a:p>
          <a:p>
            <a:pPr algn="just"/>
            <a:r>
              <a:rPr lang="fr-FR" dirty="0" err="1">
                <a:cs typeface="Arial" panose="020B0604020202020204" pitchFamily="34" charset="0"/>
              </a:rPr>
              <a:t>Cré</a:t>
            </a:r>
            <a:r>
              <a:rPr lang="en-US" dirty="0" err="1">
                <a:cs typeface="Arial" panose="020B0604020202020204" pitchFamily="34" charset="0"/>
              </a:rPr>
              <a:t>ation</a:t>
            </a:r>
            <a:r>
              <a:rPr lang="en-US" dirty="0">
                <a:cs typeface="Arial" panose="020B0604020202020204" pitchFamily="34" charset="0"/>
              </a:rPr>
              <a:t> de l</a:t>
            </a:r>
            <a:r>
              <a:rPr lang="fr-FR" dirty="0">
                <a:cs typeface="Arial" panose="020B0604020202020204" pitchFamily="34" charset="0"/>
              </a:rPr>
              <a:t>a NASA</a:t>
            </a:r>
            <a:r>
              <a:rPr lang="en-US" dirty="0">
                <a:cs typeface="Arial" panose="020B0604020202020204" pitchFamily="34" charset="0"/>
              </a:rPr>
              <a:t>, </a:t>
            </a:r>
            <a:r>
              <a:rPr lang="fr-FR" dirty="0">
                <a:cs typeface="Arial" panose="020B0604020202020204" pitchFamily="34" charset="0"/>
              </a:rPr>
              <a:t>responsable du programme spatial des États-Unis, jouant un rôle de premier plan dans le monde, rivalisant avec les programmes spatiaux de l'Union soviétique</a:t>
            </a:r>
            <a:r>
              <a:rPr lang="mk-MK" dirty="0">
                <a:cs typeface="Arial" panose="020B0604020202020204" pitchFamily="34" charset="0"/>
              </a:rPr>
              <a:t> </a:t>
            </a:r>
          </a:p>
          <a:p>
            <a:endParaRPr lang="fr-FR" dirty="0" smtClean="0"/>
          </a:p>
          <a:p>
            <a:endParaRPr lang="mk-MK" dirty="0"/>
          </a:p>
        </p:txBody>
      </p:sp>
    </p:spTree>
    <p:extLst>
      <p:ext uri="{BB962C8B-B14F-4D97-AF65-F5344CB8AC3E}">
        <p14:creationId xmlns:p14="http://schemas.microsoft.com/office/powerpoint/2010/main" val="165328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2800" b="1" dirty="0" smtClean="0"/>
              <a:t/>
            </a:r>
            <a:br>
              <a:rPr lang="fr-FR" sz="2800" b="1" dirty="0" smtClean="0"/>
            </a:br>
            <a:r>
              <a:rPr lang="fr-FR" sz="2800" b="1" dirty="0"/>
              <a:t>Raisons d’emprunter les anglicismes en </a:t>
            </a:r>
            <a:r>
              <a:rPr lang="fr-FR" sz="2800" b="1" i="1" dirty="0"/>
              <a:t>aéronautique et astronautique 4</a:t>
            </a:r>
            <a:r>
              <a:rPr lang="mk-MK" sz="2800" dirty="0" smtClean="0"/>
              <a:t/>
            </a:r>
            <a:br>
              <a:rPr lang="mk-MK" sz="2800" dirty="0" smtClean="0"/>
            </a:br>
            <a:endParaRPr lang="mk-MK" sz="2800" dirty="0"/>
          </a:p>
        </p:txBody>
      </p:sp>
      <p:sp>
        <p:nvSpPr>
          <p:cNvPr id="3" name="Content Placeholder 2"/>
          <p:cNvSpPr>
            <a:spLocks noGrp="1"/>
          </p:cNvSpPr>
          <p:nvPr>
            <p:ph idx="1"/>
          </p:nvPr>
        </p:nvSpPr>
        <p:spPr/>
        <p:txBody>
          <a:bodyPr>
            <a:normAutofit/>
          </a:bodyPr>
          <a:lstStyle/>
          <a:p>
            <a:r>
              <a:rPr lang="fr-FR" dirty="0" smtClean="0"/>
              <a:t>P</a:t>
            </a:r>
            <a:r>
              <a:rPr lang="mk-MK" dirty="0" smtClean="0">
                <a:latin typeface="Franklin Gothic Book" panose="020B0503020102020204" pitchFamily="34" charset="0"/>
              </a:rPr>
              <a:t>erfectionne</a:t>
            </a:r>
            <a:r>
              <a:rPr lang="fr-FR" dirty="0"/>
              <a:t>m</a:t>
            </a:r>
            <a:r>
              <a:rPr lang="fr-FR" dirty="0" smtClean="0"/>
              <a:t>ent</a:t>
            </a:r>
            <a:r>
              <a:rPr lang="mk-MK" dirty="0" smtClean="0"/>
              <a:t> </a:t>
            </a:r>
            <a:r>
              <a:rPr lang="en-US" dirty="0" smtClean="0"/>
              <a:t>des </a:t>
            </a:r>
            <a:r>
              <a:rPr lang="mk-MK" dirty="0" smtClean="0">
                <a:latin typeface="Franklin Gothic Book" panose="020B0503020102020204" pitchFamily="34" charset="0"/>
              </a:rPr>
              <a:t>hélicoptères</a:t>
            </a:r>
            <a:r>
              <a:rPr lang="mk-MK" dirty="0" smtClean="0"/>
              <a:t> </a:t>
            </a:r>
            <a:r>
              <a:rPr lang="en-US" dirty="0" smtClean="0"/>
              <a:t>am</a:t>
            </a:r>
            <a:r>
              <a:rPr lang="fr-FR" dirty="0" smtClean="0"/>
              <a:t>é</a:t>
            </a:r>
            <a:r>
              <a:rPr lang="en-US" dirty="0" err="1" smtClean="0"/>
              <a:t>ricains</a:t>
            </a:r>
            <a:r>
              <a:rPr lang="en-US" dirty="0" smtClean="0"/>
              <a:t>, </a:t>
            </a:r>
            <a:r>
              <a:rPr lang="mk-MK" dirty="0" smtClean="0">
                <a:latin typeface="Franklin Gothic Book" panose="020B0503020102020204" pitchFamily="34" charset="0"/>
              </a:rPr>
              <a:t>équipés </a:t>
            </a:r>
            <a:r>
              <a:rPr lang="mk-MK" dirty="0">
                <a:latin typeface="Franklin Gothic Book" panose="020B0503020102020204" pitchFamily="34" charset="0"/>
              </a:rPr>
              <a:t>d'armes </a:t>
            </a:r>
            <a:r>
              <a:rPr lang="mk-MK" dirty="0" smtClean="0">
                <a:latin typeface="Franklin Gothic Book" panose="020B0503020102020204" pitchFamily="34" charset="0"/>
              </a:rPr>
              <a:t>modernes</a:t>
            </a:r>
            <a:r>
              <a:rPr lang="en-US" dirty="0" smtClean="0">
                <a:latin typeface="Franklin Gothic Book" panose="020B0503020102020204" pitchFamily="34" charset="0"/>
              </a:rPr>
              <a:t>, </a:t>
            </a:r>
            <a:r>
              <a:rPr lang="mk-MK" dirty="0" smtClean="0">
                <a:latin typeface="Franklin Gothic Book" panose="020B0503020102020204" pitchFamily="34" charset="0"/>
              </a:rPr>
              <a:t>engagés </a:t>
            </a:r>
            <a:r>
              <a:rPr lang="mk-MK" dirty="0">
                <a:latin typeface="Franklin Gothic Book" panose="020B0503020102020204" pitchFamily="34" charset="0"/>
              </a:rPr>
              <a:t>dans diverses opérations de </a:t>
            </a:r>
            <a:r>
              <a:rPr lang="mk-MK" dirty="0" smtClean="0">
                <a:latin typeface="Franklin Gothic Book" panose="020B0503020102020204" pitchFamily="34" charset="0"/>
              </a:rPr>
              <a:t>combat</a:t>
            </a:r>
            <a:r>
              <a:rPr lang="en-US" dirty="0" smtClean="0"/>
              <a:t>, </a:t>
            </a:r>
            <a:r>
              <a:rPr lang="fr-FR" dirty="0" smtClean="0"/>
              <a:t>à </a:t>
            </a:r>
            <a:r>
              <a:rPr lang="fr-FR" dirty="0"/>
              <a:t>des fins </a:t>
            </a:r>
            <a:r>
              <a:rPr lang="fr-FR" dirty="0" smtClean="0"/>
              <a:t>civiles </a:t>
            </a:r>
            <a:r>
              <a:rPr lang="fr-FR" dirty="0"/>
              <a:t>et </a:t>
            </a:r>
            <a:r>
              <a:rPr lang="fr-FR" dirty="0" smtClean="0"/>
              <a:t>militaires, pour le transport </a:t>
            </a:r>
            <a:r>
              <a:rPr lang="fr-FR" dirty="0"/>
              <a:t>et </a:t>
            </a:r>
            <a:r>
              <a:rPr lang="fr-FR" dirty="0" smtClean="0"/>
              <a:t>l’évacuation </a:t>
            </a:r>
            <a:r>
              <a:rPr lang="fr-FR" dirty="0"/>
              <a:t>rapide des blessés à partir des endroits difficilement </a:t>
            </a:r>
            <a:r>
              <a:rPr lang="fr-FR" dirty="0" smtClean="0"/>
              <a:t>accessibles, ainsi que comme un </a:t>
            </a:r>
            <a:r>
              <a:rPr lang="fr-FR" dirty="0"/>
              <a:t>soutien important aux troupes au sol </a:t>
            </a:r>
            <a:r>
              <a:rPr lang="fr-FR" dirty="0" smtClean="0"/>
              <a:t>dans </a:t>
            </a:r>
            <a:r>
              <a:rPr lang="fr-FR" dirty="0"/>
              <a:t>les luttes </a:t>
            </a:r>
            <a:r>
              <a:rPr lang="fr-FR" dirty="0" smtClean="0"/>
              <a:t>antichar </a:t>
            </a:r>
            <a:endParaRPr lang="mk-MK" dirty="0"/>
          </a:p>
        </p:txBody>
      </p:sp>
    </p:spTree>
    <p:extLst>
      <p:ext uri="{BB962C8B-B14F-4D97-AF65-F5344CB8AC3E}">
        <p14:creationId xmlns:p14="http://schemas.microsoft.com/office/powerpoint/2010/main" val="9007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Corpus de </a:t>
            </a:r>
            <a:r>
              <a:rPr lang="en-US" sz="2800" dirty="0" err="1" smtClean="0"/>
              <a:t>recherche</a:t>
            </a:r>
            <a:r>
              <a:rPr lang="en-US" sz="2800" dirty="0" smtClean="0"/>
              <a:t>: </a:t>
            </a:r>
            <a:br>
              <a:rPr lang="en-US" sz="2800" dirty="0" smtClean="0"/>
            </a:br>
            <a:r>
              <a:rPr lang="fr-FR" sz="2800" i="1" dirty="0" smtClean="0"/>
              <a:t>aéronautique</a:t>
            </a:r>
            <a:r>
              <a:rPr lang="fr-FR" sz="2800" dirty="0" smtClean="0"/>
              <a:t> </a:t>
            </a:r>
            <a:r>
              <a:rPr lang="fr-FR" sz="2800" dirty="0"/>
              <a:t>et </a:t>
            </a:r>
            <a:r>
              <a:rPr lang="fr-FR" sz="2800" i="1" dirty="0" smtClean="0"/>
              <a:t>astronautique</a:t>
            </a:r>
            <a:endParaRPr lang="mk-MK" sz="2800" dirty="0"/>
          </a:p>
        </p:txBody>
      </p:sp>
      <p:sp>
        <p:nvSpPr>
          <p:cNvPr id="3" name="Content Placeholder 2"/>
          <p:cNvSpPr>
            <a:spLocks noGrp="1"/>
          </p:cNvSpPr>
          <p:nvPr>
            <p:ph idx="1"/>
          </p:nvPr>
        </p:nvSpPr>
        <p:spPr/>
        <p:txBody>
          <a:bodyPr>
            <a:normAutofit/>
          </a:bodyPr>
          <a:lstStyle/>
          <a:p>
            <a:r>
              <a:rPr lang="fr-FR" dirty="0" smtClean="0"/>
              <a:t>35 unités, apparues </a:t>
            </a:r>
            <a:r>
              <a:rPr lang="fr-FR" dirty="0"/>
              <a:t>en français après la Deuxième Guerre </a:t>
            </a:r>
            <a:r>
              <a:rPr lang="fr-FR" dirty="0" smtClean="0"/>
              <a:t>mondiale-période de fort </a:t>
            </a:r>
            <a:r>
              <a:rPr lang="fr-FR" dirty="0"/>
              <a:t>développement de ces </a:t>
            </a:r>
            <a:r>
              <a:rPr lang="fr-FR" dirty="0" smtClean="0"/>
              <a:t>sciences</a:t>
            </a:r>
          </a:p>
          <a:p>
            <a:r>
              <a:rPr lang="fr-FR" dirty="0" smtClean="0"/>
              <a:t>2</a:t>
            </a:r>
            <a:r>
              <a:rPr lang="fr-FR" dirty="0"/>
              <a:t>, 99% de toutes les unités </a:t>
            </a:r>
            <a:r>
              <a:rPr lang="fr-FR" dirty="0" smtClean="0"/>
              <a:t>du corpus de </a:t>
            </a:r>
            <a:r>
              <a:rPr lang="fr-FR" dirty="0"/>
              <a:t>notre projet « Les emprunts lexicaux anglais dans la langue française de 1945 à 2005 (aspect linguistique et socioculturel) </a:t>
            </a:r>
            <a:r>
              <a:rPr lang="fr-FR" dirty="0" smtClean="0"/>
              <a:t>- 1170 unités </a:t>
            </a:r>
            <a:endParaRPr lang="mk-MK" dirty="0"/>
          </a:p>
        </p:txBody>
      </p:sp>
    </p:spTree>
    <p:extLst>
      <p:ext uri="{BB962C8B-B14F-4D97-AF65-F5344CB8AC3E}">
        <p14:creationId xmlns:p14="http://schemas.microsoft.com/office/powerpoint/2010/main" val="26644120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1008</TotalTime>
  <Words>1105</Words>
  <Application>Microsoft Office PowerPoint</Application>
  <PresentationFormat>On-screen Show (4:3)</PresentationFormat>
  <Paragraphs>123</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Pushpin</vt:lpstr>
      <vt:lpstr>Zoran Nikolovski Université « Saint-Clément d’Ohrid » de Bitola,  République de Macédoine zorannikolovski@yahoo.fr</vt:lpstr>
      <vt:lpstr>Оbjectif de cette intervention</vt:lpstr>
      <vt:lpstr>Anglicisme-Le Dictionnaire des anglicismes – Le Robert  </vt:lpstr>
      <vt:lpstr>L'emprunt lexical -Humbley</vt:lpstr>
      <vt:lpstr> Raisons d’emprunter les anglicismes en aéronautique et astronautique 1 </vt:lpstr>
      <vt:lpstr> Raisons d’emprunter les anglicismes en aéronautique et astronautique 2 </vt:lpstr>
      <vt:lpstr> Raisons d’emprunter les anglicismes en aéronautique et astronautique 3 </vt:lpstr>
      <vt:lpstr> Raisons d’emprunter les anglicismes en aéronautique et astronautique 4 </vt:lpstr>
      <vt:lpstr>Corpus de recherche:  aéronautique et astronautique</vt:lpstr>
      <vt:lpstr>Aéronautique: 28 unités </vt:lpstr>
      <vt:lpstr>Astronautique: 8 unités </vt:lpstr>
      <vt:lpstr>L’aéronautique et à l’Astronautique: 1 unité </vt:lpstr>
      <vt:lpstr>Changement de graphie: 1 unité  </vt:lpstr>
      <vt:lpstr>4 unités à deux prononciations </vt:lpstr>
      <vt:lpstr>3 formes francisées </vt:lpstr>
      <vt:lpstr>une marque déposée: link-trainer </vt:lpstr>
      <vt:lpstr>un nom propre: karman </vt:lpstr>
      <vt:lpstr>5 dérivations:  </vt:lpstr>
      <vt:lpstr>3 unités à plusieurs sens et définitions </vt:lpstr>
      <vt:lpstr>Crash- 3 sens </vt:lpstr>
      <vt:lpstr>Le Journal officiel de la République française: 21 unités </vt:lpstr>
      <vt:lpstr>Le Grand dictionnaire terminologique (GDT): 8 unités </vt:lpstr>
      <vt:lpstr>anti-skid </vt:lpstr>
      <vt:lpstr>awacs n. m.</vt:lpstr>
      <vt:lpstr>check-list n. f.,</vt:lpstr>
      <vt:lpstr>G.P.W.S., GPWS n. m.,</vt:lpstr>
      <vt:lpstr>jumbo-jet n. m.</vt:lpstr>
      <vt:lpstr>Nasa n. f.</vt:lpstr>
      <vt:lpstr>STOL n. m.</vt:lpstr>
      <vt:lpstr>UFO n. m.</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Zoran Nikolovski Université « Saint-Clément d’Ohrid » de Bitola,  République de Macédoine  zorannikolovski@yahoo.fr</dc:title>
  <dc:creator>Zoran</dc:creator>
  <cp:lastModifiedBy>Zoran</cp:lastModifiedBy>
  <cp:revision>190</cp:revision>
  <dcterms:created xsi:type="dcterms:W3CDTF">2014-09-19T20:48:57Z</dcterms:created>
  <dcterms:modified xsi:type="dcterms:W3CDTF">2014-10-04T00:55:47Z</dcterms:modified>
</cp:coreProperties>
</file>