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71" r:id="rId4"/>
    <p:sldId id="258" r:id="rId5"/>
    <p:sldId id="259" r:id="rId6"/>
    <p:sldId id="260" r:id="rId7"/>
    <p:sldId id="261" r:id="rId8"/>
    <p:sldId id="262" r:id="rId9"/>
    <p:sldId id="263" r:id="rId10"/>
    <p:sldId id="264" r:id="rId11"/>
    <p:sldId id="265" r:id="rId12"/>
    <p:sldId id="266" r:id="rId13"/>
    <p:sldId id="270" r:id="rId14"/>
    <p:sldId id="267" r:id="rId15"/>
    <p:sldId id="268" r:id="rId16"/>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5CD1066-8387-4D8E-8099-598A161B79F7}" type="datetimeFigureOut">
              <a:rPr lang="mk-MK" smtClean="0"/>
              <a:t>17.03.2013</a:t>
            </a:fld>
            <a:endParaRPr lang="mk-MK"/>
          </a:p>
        </p:txBody>
      </p:sp>
      <p:sp>
        <p:nvSpPr>
          <p:cNvPr id="8" name="Slide Number Placeholder 7"/>
          <p:cNvSpPr>
            <a:spLocks noGrp="1"/>
          </p:cNvSpPr>
          <p:nvPr>
            <p:ph type="sldNum" sz="quarter" idx="11"/>
          </p:nvPr>
        </p:nvSpPr>
        <p:spPr/>
        <p:txBody>
          <a:bodyPr/>
          <a:lstStyle/>
          <a:p>
            <a:fld id="{10C6B1C2-880A-4B6D-9912-6471941A4284}" type="slidenum">
              <a:rPr lang="mk-MK" smtClean="0"/>
              <a:t>‹#›</a:t>
            </a:fld>
            <a:endParaRPr lang="mk-MK"/>
          </a:p>
        </p:txBody>
      </p:sp>
      <p:sp>
        <p:nvSpPr>
          <p:cNvPr id="9" name="Footer Placeholder 8"/>
          <p:cNvSpPr>
            <a:spLocks noGrp="1"/>
          </p:cNvSpPr>
          <p:nvPr>
            <p:ph type="ftr" sz="quarter" idx="12"/>
          </p:nvPr>
        </p:nvSpPr>
        <p:spPr/>
        <p:txBody>
          <a:bodyPr/>
          <a:lstStyle/>
          <a:p>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D1066-8387-4D8E-8099-598A161B79F7}" type="datetimeFigureOut">
              <a:rPr lang="mk-MK" smtClean="0"/>
              <a:t>17.03.2013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10C6B1C2-880A-4B6D-9912-6471941A4284}" type="slidenum">
              <a:rPr lang="mk-MK" smtClean="0"/>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D1066-8387-4D8E-8099-598A161B79F7}" type="datetimeFigureOut">
              <a:rPr lang="mk-MK" smtClean="0"/>
              <a:t>17.03.2013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10C6B1C2-880A-4B6D-9912-6471941A4284}" type="slidenum">
              <a:rPr lang="mk-MK" smtClean="0"/>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5CD1066-8387-4D8E-8099-598A161B79F7}" type="datetimeFigureOut">
              <a:rPr lang="mk-MK" smtClean="0"/>
              <a:t>17.03.2013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10C6B1C2-880A-4B6D-9912-6471941A4284}" type="slidenum">
              <a:rPr lang="mk-MK" smtClean="0"/>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CD1066-8387-4D8E-8099-598A161B79F7}" type="datetimeFigureOut">
              <a:rPr lang="mk-MK" smtClean="0"/>
              <a:t>17.03.2013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10C6B1C2-880A-4B6D-9912-6471941A4284}" type="slidenum">
              <a:rPr lang="mk-MK" smtClean="0"/>
              <a:t>‹#›</a:t>
            </a:fld>
            <a:endParaRPr lang="mk-MK"/>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25CD1066-8387-4D8E-8099-598A161B79F7}" type="datetimeFigureOut">
              <a:rPr lang="mk-MK" smtClean="0"/>
              <a:t>17.03.2013</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10C6B1C2-880A-4B6D-9912-6471941A4284}" type="slidenum">
              <a:rPr lang="mk-MK" smtClean="0"/>
              <a:t>‹#›</a:t>
            </a:fld>
            <a:endParaRPr lang="mk-MK"/>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5CD1066-8387-4D8E-8099-598A161B79F7}" type="datetimeFigureOut">
              <a:rPr lang="mk-MK" smtClean="0"/>
              <a:t>17.03.2013</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10C6B1C2-880A-4B6D-9912-6471941A4284}" type="slidenum">
              <a:rPr lang="mk-MK" smtClean="0"/>
              <a:t>‹#›</a:t>
            </a:fld>
            <a:endParaRPr lang="mk-MK"/>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CD1066-8387-4D8E-8099-598A161B79F7}" type="datetimeFigureOut">
              <a:rPr lang="mk-MK" smtClean="0"/>
              <a:t>17.03.2013</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10C6B1C2-880A-4B6D-9912-6471941A4284}" type="slidenum">
              <a:rPr lang="mk-MK" smtClean="0"/>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D1066-8387-4D8E-8099-598A161B79F7}" type="datetimeFigureOut">
              <a:rPr lang="mk-MK" smtClean="0"/>
              <a:t>17.03.2013</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10C6B1C2-880A-4B6D-9912-6471941A4284}" type="slidenum">
              <a:rPr lang="mk-MK" smtClean="0"/>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CD1066-8387-4D8E-8099-598A161B79F7}" type="datetimeFigureOut">
              <a:rPr lang="mk-MK" smtClean="0"/>
              <a:t>17.03.2013</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10C6B1C2-880A-4B6D-9912-6471941A4284}" type="slidenum">
              <a:rPr lang="mk-MK" smtClean="0"/>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CD1066-8387-4D8E-8099-598A161B79F7}" type="datetimeFigureOut">
              <a:rPr lang="mk-MK" smtClean="0"/>
              <a:t>17.03.2013</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10C6B1C2-880A-4B6D-9912-6471941A4284}" type="slidenum">
              <a:rPr lang="mk-MK" smtClean="0"/>
              <a:t>‹#›</a:t>
            </a:fld>
            <a:endParaRPr lang="mk-M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5CD1066-8387-4D8E-8099-598A161B79F7}" type="datetimeFigureOut">
              <a:rPr lang="mk-MK" smtClean="0"/>
              <a:t>17.03.2013</a:t>
            </a:fld>
            <a:endParaRPr lang="mk-MK"/>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mk-MK"/>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0C6B1C2-880A-4B6D-9912-6471941A4284}" type="slidenum">
              <a:rPr lang="mk-MK" smtClean="0"/>
              <a:t>‹#›</a:t>
            </a:fld>
            <a:endParaRPr lang="mk-MK"/>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035423"/>
          </a:xfrm>
        </p:spPr>
        <p:txBody>
          <a:bodyPr/>
          <a:lstStyle/>
          <a:p>
            <a:r>
              <a:rPr lang="en-US" sz="3600" dirty="0" err="1"/>
              <a:t>Zoran</a:t>
            </a:r>
            <a:r>
              <a:rPr lang="en-US" sz="3600" dirty="0"/>
              <a:t> </a:t>
            </a:r>
            <a:r>
              <a:rPr lang="en-US" sz="3600" dirty="0" err="1"/>
              <a:t>Nikolovski</a:t>
            </a:r>
            <a:r>
              <a:rPr lang="en-US" sz="3600" dirty="0"/>
              <a:t/>
            </a:r>
            <a:br>
              <a:rPr lang="en-US" sz="3600" dirty="0"/>
            </a:br>
            <a:r>
              <a:rPr lang="en-US" sz="3600" dirty="0" err="1"/>
              <a:t>Université</a:t>
            </a:r>
            <a:r>
              <a:rPr lang="en-US" sz="3600" dirty="0"/>
              <a:t> « Saint-Clément </a:t>
            </a:r>
            <a:r>
              <a:rPr lang="en-US" sz="3600" dirty="0" err="1"/>
              <a:t>d’Ohrid</a:t>
            </a:r>
            <a:r>
              <a:rPr lang="en-US" sz="3600" dirty="0"/>
              <a:t> » de </a:t>
            </a:r>
            <a:r>
              <a:rPr lang="en-US" sz="3600" dirty="0" smtClean="0"/>
              <a:t>Bitola</a:t>
            </a:r>
            <a:r>
              <a:rPr lang="en-US" sz="3600" dirty="0"/>
              <a:t>, </a:t>
            </a:r>
            <a:r>
              <a:rPr lang="en-US" sz="3600" dirty="0" smtClean="0"/>
              <a:t/>
            </a:r>
            <a:br>
              <a:rPr lang="en-US" sz="3600" dirty="0" smtClean="0"/>
            </a:br>
            <a:r>
              <a:rPr lang="en-US" sz="3600" dirty="0" err="1" smtClean="0"/>
              <a:t>République</a:t>
            </a:r>
            <a:r>
              <a:rPr lang="en-US" sz="3600" dirty="0" smtClean="0"/>
              <a:t> </a:t>
            </a:r>
            <a:r>
              <a:rPr lang="en-US" sz="3600" dirty="0"/>
              <a:t>de </a:t>
            </a:r>
            <a:r>
              <a:rPr lang="en-US" sz="3600" dirty="0" err="1" smtClean="0"/>
              <a:t>Macédoine</a:t>
            </a:r>
            <a:r>
              <a:rPr lang="en-US" sz="3600" dirty="0" smtClean="0"/>
              <a:t/>
            </a:r>
            <a:br>
              <a:rPr lang="en-US" sz="3600" dirty="0" smtClean="0"/>
            </a:br>
            <a:endParaRPr lang="mk-MK" sz="3600" dirty="0"/>
          </a:p>
        </p:txBody>
      </p:sp>
      <p:sp>
        <p:nvSpPr>
          <p:cNvPr id="3" name="Subtitle 2"/>
          <p:cNvSpPr>
            <a:spLocks noGrp="1"/>
          </p:cNvSpPr>
          <p:nvPr>
            <p:ph type="subTitle" idx="1"/>
          </p:nvPr>
        </p:nvSpPr>
        <p:spPr>
          <a:xfrm>
            <a:off x="1043608" y="3717032"/>
            <a:ext cx="7128792" cy="2455168"/>
          </a:xfrm>
        </p:spPr>
        <p:txBody>
          <a:bodyPr>
            <a:noAutofit/>
          </a:bodyPr>
          <a:lstStyle/>
          <a:p>
            <a:r>
              <a:rPr lang="fr-FR" sz="3200" dirty="0"/>
              <a:t>Contribution de la Commission générale de terminologie et de néologie à la traduction de certains anglicismes dans la langue française </a:t>
            </a:r>
            <a:endParaRPr lang="mk-MK" sz="3200" dirty="0"/>
          </a:p>
        </p:txBody>
      </p:sp>
    </p:spTree>
    <p:extLst>
      <p:ext uri="{BB962C8B-B14F-4D97-AF65-F5344CB8AC3E}">
        <p14:creationId xmlns:p14="http://schemas.microsoft.com/office/powerpoint/2010/main" val="160986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b="1" i="1" dirty="0" smtClean="0">
                <a:effectLst/>
              </a:rPr>
              <a:t/>
            </a:r>
            <a:br>
              <a:rPr lang="fr-FR" sz="4000" b="1" i="1" dirty="0" smtClean="0">
                <a:effectLst/>
              </a:rPr>
            </a:br>
            <a:r>
              <a:rPr lang="fr-FR" sz="4000" b="1" i="1" dirty="0" smtClean="0">
                <a:effectLst/>
              </a:rPr>
              <a:t/>
            </a:r>
            <a:br>
              <a:rPr lang="fr-FR" sz="4000" b="1" i="1" dirty="0" smtClean="0">
                <a:effectLst/>
              </a:rPr>
            </a:br>
            <a:r>
              <a:rPr lang="mk-MK" dirty="0" smtClean="0">
                <a:effectLst/>
              </a:rPr>
              <a:t/>
            </a:r>
            <a:br>
              <a:rPr lang="mk-MK" dirty="0" smtClean="0">
                <a:effectLst/>
              </a:rPr>
            </a:br>
            <a:r>
              <a:rPr lang="fr-FR" sz="2000" i="1" dirty="0" smtClean="0">
                <a:effectLst/>
              </a:rPr>
              <a:t>e</a:t>
            </a:r>
            <a:r>
              <a:rPr lang="fr-FR" sz="2000" dirty="0">
                <a:effectLst/>
              </a:rPr>
              <a:t>)</a:t>
            </a:r>
            <a:r>
              <a:rPr lang="mk-MK" dirty="0" smtClean="0">
                <a:effectLst/>
              </a:rPr>
              <a:t/>
            </a:r>
            <a:br>
              <a:rPr lang="mk-MK" dirty="0" smtClean="0">
                <a:effectLst/>
              </a:rPr>
            </a:br>
            <a:r>
              <a:rPr lang="fr-FR" sz="3600" b="1" i="1" dirty="0" err="1">
                <a:effectLst/>
              </a:rPr>
              <a:t>duty</a:t>
            </a:r>
            <a:r>
              <a:rPr lang="fr-FR" sz="3600" b="1" i="1" dirty="0">
                <a:effectLst/>
              </a:rPr>
              <a:t>-free</a:t>
            </a:r>
            <a:r>
              <a:rPr lang="fr-FR" sz="3600" dirty="0">
                <a:effectLst/>
              </a:rPr>
              <a:t> - </a:t>
            </a:r>
            <a:r>
              <a:rPr lang="fr-FR" sz="3600" i="1" dirty="0">
                <a:effectLst/>
              </a:rPr>
              <a:t>commerce</a:t>
            </a:r>
            <a:r>
              <a:rPr lang="fr-FR" sz="3600" dirty="0">
                <a:effectLst/>
              </a:rPr>
              <a:t> (</a:t>
            </a:r>
            <a:r>
              <a:rPr lang="fr-FR" sz="3600" i="1" dirty="0">
                <a:effectLst/>
              </a:rPr>
              <a:t>commerce extérieur</a:t>
            </a:r>
            <a:r>
              <a:rPr lang="fr-FR" sz="3600" dirty="0">
                <a:effectLst/>
              </a:rPr>
              <a:t>) et </a:t>
            </a:r>
            <a:r>
              <a:rPr lang="fr-FR" sz="3600" i="1" dirty="0">
                <a:effectLst/>
              </a:rPr>
              <a:t>économie</a:t>
            </a:r>
            <a:r>
              <a:rPr lang="fr-FR" sz="3600" dirty="0">
                <a:effectLst/>
              </a:rPr>
              <a:t> (</a:t>
            </a:r>
            <a:r>
              <a:rPr lang="fr-FR" sz="3600" i="1" dirty="0">
                <a:effectLst/>
              </a:rPr>
              <a:t>douane</a:t>
            </a:r>
            <a:r>
              <a:rPr lang="fr-FR" sz="3600" dirty="0">
                <a:effectLst/>
              </a:rPr>
              <a:t> et </a:t>
            </a:r>
            <a:r>
              <a:rPr lang="fr-FR" sz="3600" i="1" dirty="0" err="1">
                <a:effectLst/>
              </a:rPr>
              <a:t>accis</a:t>
            </a:r>
            <a:endParaRPr lang="mk-MK" sz="3600" dirty="0"/>
          </a:p>
        </p:txBody>
      </p:sp>
      <p:sp>
        <p:nvSpPr>
          <p:cNvPr id="3" name="Content Placeholder 2"/>
          <p:cNvSpPr>
            <a:spLocks noGrp="1"/>
          </p:cNvSpPr>
          <p:nvPr>
            <p:ph idx="1"/>
          </p:nvPr>
        </p:nvSpPr>
        <p:spPr/>
        <p:txBody>
          <a:bodyPr>
            <a:normAutofit fontScale="70000" lnSpcReduction="20000"/>
          </a:bodyPr>
          <a:lstStyle/>
          <a:p>
            <a:pPr algn="just"/>
            <a:r>
              <a:rPr lang="fr-FR" b="1" dirty="0" err="1"/>
              <a:t>duty</a:t>
            </a:r>
            <a:r>
              <a:rPr lang="fr-FR" b="1" dirty="0"/>
              <a:t>-free</a:t>
            </a:r>
            <a:r>
              <a:rPr lang="fr-FR" dirty="0"/>
              <a:t> [</a:t>
            </a:r>
            <a:r>
              <a:rPr lang="fr-FR" dirty="0" err="1"/>
              <a:t>djutifʀi</a:t>
            </a:r>
            <a:r>
              <a:rPr lang="fr-FR" dirty="0"/>
              <a:t>] </a:t>
            </a:r>
            <a:r>
              <a:rPr lang="fr-FR" b="1" dirty="0"/>
              <a:t>adj.</a:t>
            </a:r>
            <a:r>
              <a:rPr lang="fr-FR" dirty="0"/>
              <a:t> et </a:t>
            </a:r>
            <a:r>
              <a:rPr lang="fr-FR" b="1" dirty="0"/>
              <a:t>n. m.</a:t>
            </a:r>
            <a:r>
              <a:rPr lang="fr-FR" dirty="0"/>
              <a:t>, 1947 en anglais (DADG, MAF), 1689 comme adjectif, 1958 comme nom (MW, OED), de </a:t>
            </a:r>
            <a:r>
              <a:rPr lang="fr-FR" i="1" dirty="0" err="1"/>
              <a:t>duty</a:t>
            </a:r>
            <a:r>
              <a:rPr lang="fr-FR" i="1" dirty="0"/>
              <a:t> free</a:t>
            </a:r>
            <a:r>
              <a:rPr lang="fr-FR" dirty="0"/>
              <a:t>, littéralement « exempt de droits, libre de toute taxe », de </a:t>
            </a:r>
            <a:r>
              <a:rPr lang="fr-FR" i="1" dirty="0" err="1"/>
              <a:t>duty</a:t>
            </a:r>
            <a:r>
              <a:rPr lang="fr-FR" dirty="0"/>
              <a:t> « devoir, droit, obligation » et </a:t>
            </a:r>
            <a:r>
              <a:rPr lang="fr-FR" i="1" dirty="0"/>
              <a:t>free</a:t>
            </a:r>
            <a:r>
              <a:rPr lang="fr-FR" dirty="0"/>
              <a:t> « exempt, libre », 1. adj. </a:t>
            </a:r>
            <a:r>
              <a:rPr lang="fr-FR" b="1" dirty="0">
                <a:latin typeface="+mn-lt"/>
              </a:rPr>
              <a:t>Hors taxe, dans les aéroports ou les lieux de passage international, pour les personnes justifiant d’un titre de transport pour l’étranger </a:t>
            </a:r>
            <a:r>
              <a:rPr lang="fr-FR" dirty="0"/>
              <a:t>(DADG), </a:t>
            </a:r>
            <a:r>
              <a:rPr lang="fr-FR" i="1" dirty="0"/>
              <a:t>Deux jeunes femmes entrent dans l’un des nombreux magasins </a:t>
            </a:r>
            <a:r>
              <a:rPr lang="fr-FR" dirty="0"/>
              <a:t>« </a:t>
            </a:r>
            <a:r>
              <a:rPr lang="fr-FR" dirty="0" err="1"/>
              <a:t>duty</a:t>
            </a:r>
            <a:r>
              <a:rPr lang="fr-FR" dirty="0"/>
              <a:t> free »</a:t>
            </a:r>
            <a:r>
              <a:rPr lang="fr-FR" i="1" dirty="0"/>
              <a:t> qui jalonnent l’artère</a:t>
            </a:r>
            <a:r>
              <a:rPr lang="fr-FR" dirty="0"/>
              <a:t> (</a:t>
            </a:r>
            <a:r>
              <a:rPr lang="fr-FR" i="1" dirty="0"/>
              <a:t>L’Express</a:t>
            </a:r>
            <a:r>
              <a:rPr lang="fr-FR" dirty="0"/>
              <a:t>, 24 novembre 1979, p. 122) (DADG), 2. n. m., forme réduite en français de </a:t>
            </a:r>
            <a:r>
              <a:rPr lang="fr-FR" i="1" dirty="0" err="1"/>
              <a:t>duty</a:t>
            </a:r>
            <a:r>
              <a:rPr lang="fr-FR" i="1" dirty="0"/>
              <a:t>-free shop</a:t>
            </a:r>
            <a:r>
              <a:rPr lang="fr-FR" dirty="0"/>
              <a:t> (parfois emprunté intégralement), littéralement « boutique exempt de droits », de </a:t>
            </a:r>
            <a:r>
              <a:rPr lang="fr-FR" i="1" dirty="0"/>
              <a:t>shop</a:t>
            </a:r>
            <a:r>
              <a:rPr lang="fr-FR" dirty="0"/>
              <a:t> « magasin », </a:t>
            </a:r>
            <a:r>
              <a:rPr lang="fr-FR" b="1" dirty="0">
                <a:latin typeface="+mn-lt"/>
              </a:rPr>
              <a:t>Magasin vendant des produits hors taxes</a:t>
            </a:r>
            <a:r>
              <a:rPr lang="fr-FR" dirty="0">
                <a:latin typeface="+mn-lt"/>
              </a:rPr>
              <a:t> </a:t>
            </a:r>
            <a:r>
              <a:rPr lang="fr-FR" dirty="0"/>
              <a:t>(MAF), </a:t>
            </a:r>
            <a:r>
              <a:rPr lang="fr-FR" i="1" dirty="0"/>
              <a:t>La compagnie, en échange, délivre en </a:t>
            </a:r>
            <a:r>
              <a:rPr lang="fr-FR" dirty="0" err="1"/>
              <a:t>duty</a:t>
            </a:r>
            <a:r>
              <a:rPr lang="fr-FR" dirty="0"/>
              <a:t> free</a:t>
            </a:r>
            <a:r>
              <a:rPr lang="fr-FR" i="1" dirty="0"/>
              <a:t> des paquets contenant du riz, du sucre, du lait condensé, du savon, des cigarettes à leurs parents, qui revendent ensuite le tout </a:t>
            </a:r>
            <a:r>
              <a:rPr lang="fr-FR" dirty="0"/>
              <a:t>(</a:t>
            </a:r>
            <a:r>
              <a:rPr lang="fr-FR" i="1" dirty="0"/>
              <a:t>Le Point</a:t>
            </a:r>
            <a:r>
              <a:rPr lang="fr-FR" dirty="0"/>
              <a:t>, 27 avril 1981, p. 83) (DADG), Emprunt intégré mais un peu snob et inutile. On dit généralement </a:t>
            </a:r>
            <a:r>
              <a:rPr lang="fr-FR" i="1" dirty="0"/>
              <a:t>hors taxe</a:t>
            </a:r>
            <a:r>
              <a:rPr lang="fr-FR" dirty="0"/>
              <a:t>, mais </a:t>
            </a:r>
            <a:r>
              <a:rPr lang="fr-FR" i="1" dirty="0"/>
              <a:t>prix hors taxe</a:t>
            </a:r>
            <a:r>
              <a:rPr lang="fr-FR" dirty="0"/>
              <a:t> est plus général et se dit aussi bien hors du contexte international. </a:t>
            </a:r>
            <a:r>
              <a:rPr lang="fr-FR" u="sng" dirty="0"/>
              <a:t>Le </a:t>
            </a:r>
            <a:r>
              <a:rPr lang="fr-FR" i="1" u="sng" dirty="0"/>
              <a:t>Journal Officiel de la République française</a:t>
            </a:r>
            <a:r>
              <a:rPr lang="fr-FR" u="sng" dirty="0"/>
              <a:t> du 12 août 1989 recommande </a:t>
            </a:r>
            <a:r>
              <a:rPr lang="fr-FR" i="1" u="sng" dirty="0"/>
              <a:t>boutique </a:t>
            </a:r>
            <a:r>
              <a:rPr lang="fr-FR" b="1" i="1" u="sng" dirty="0"/>
              <a:t>hors taxes</a:t>
            </a:r>
            <a:r>
              <a:rPr lang="fr-FR" u="sng" dirty="0"/>
              <a:t>, n. f., et remplace </a:t>
            </a:r>
            <a:r>
              <a:rPr lang="fr-FR" i="1" u="sng" dirty="0"/>
              <a:t>boutique franche</a:t>
            </a:r>
            <a:r>
              <a:rPr lang="fr-FR" u="sng" dirty="0"/>
              <a:t>, n. f., recommandé par le </a:t>
            </a:r>
            <a:r>
              <a:rPr lang="fr-FR" i="1" u="sng" dirty="0"/>
              <a:t>Journal Officiel de la République française</a:t>
            </a:r>
            <a:r>
              <a:rPr lang="fr-FR" u="sng" dirty="0"/>
              <a:t> du 18 janvier 1973</a:t>
            </a:r>
            <a:r>
              <a:rPr lang="fr-FR" dirty="0"/>
              <a:t>. </a:t>
            </a:r>
            <a:r>
              <a:rPr lang="en-GB" i="1" dirty="0"/>
              <a:t>Duty-free</a:t>
            </a:r>
            <a:r>
              <a:rPr lang="en-GB" dirty="0"/>
              <a:t> </a:t>
            </a:r>
            <a:r>
              <a:rPr lang="en-GB" dirty="0" err="1"/>
              <a:t>est</a:t>
            </a:r>
            <a:r>
              <a:rPr lang="en-US" dirty="0"/>
              <a:t> </a:t>
            </a:r>
            <a:r>
              <a:rPr lang="en-US" dirty="0" err="1"/>
              <a:t>synonyme</a:t>
            </a:r>
            <a:r>
              <a:rPr lang="en-GB" dirty="0"/>
              <a:t> de </a:t>
            </a:r>
            <a:r>
              <a:rPr lang="en-GB" i="1" dirty="0"/>
              <a:t>tax-free</a:t>
            </a:r>
            <a:r>
              <a:rPr lang="en-GB" dirty="0"/>
              <a:t>, (DADG, DAC, AA, ASF, MAF, PL). </a:t>
            </a:r>
            <a:endParaRPr lang="mk-MK" dirty="0"/>
          </a:p>
          <a:p>
            <a:endParaRPr lang="mk-MK" dirty="0"/>
          </a:p>
        </p:txBody>
      </p:sp>
    </p:spTree>
    <p:extLst>
      <p:ext uri="{BB962C8B-B14F-4D97-AF65-F5344CB8AC3E}">
        <p14:creationId xmlns:p14="http://schemas.microsoft.com/office/powerpoint/2010/main" val="4803674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r-FR" sz="4000" b="1" i="1" dirty="0">
                <a:effectLst/>
              </a:rPr>
              <a:t>franchising</a:t>
            </a:r>
            <a:r>
              <a:rPr lang="fr-FR" sz="4000" dirty="0">
                <a:effectLst/>
              </a:rPr>
              <a:t> </a:t>
            </a:r>
            <a:r>
              <a:rPr lang="fr-FR" sz="4000" dirty="0" smtClean="0">
                <a:effectLst/>
              </a:rPr>
              <a:t>- </a:t>
            </a:r>
            <a:r>
              <a:rPr lang="fr-FR" sz="4000" i="1" dirty="0" smtClean="0">
                <a:effectLst/>
              </a:rPr>
              <a:t>commerce</a:t>
            </a:r>
            <a:r>
              <a:rPr lang="fr-FR" sz="4000" dirty="0" smtClean="0">
                <a:effectLst/>
              </a:rPr>
              <a:t> </a:t>
            </a:r>
            <a:r>
              <a:rPr lang="fr-FR" sz="4000" dirty="0">
                <a:effectLst/>
              </a:rPr>
              <a:t>et du </a:t>
            </a:r>
            <a:r>
              <a:rPr lang="fr-FR" sz="4000" i="1" dirty="0">
                <a:effectLst/>
              </a:rPr>
              <a:t>droit</a:t>
            </a:r>
            <a:r>
              <a:rPr lang="fr-FR" sz="4000" dirty="0">
                <a:effectLst/>
              </a:rPr>
              <a:t> (</a:t>
            </a:r>
            <a:r>
              <a:rPr lang="fr-FR" sz="4000" i="1" dirty="0">
                <a:effectLst/>
              </a:rPr>
              <a:t>droit commercial</a:t>
            </a:r>
            <a:r>
              <a:rPr lang="fr-FR" sz="4000" dirty="0" smtClean="0">
                <a:effectLst/>
              </a:rPr>
              <a:t>)</a:t>
            </a:r>
            <a:endParaRPr lang="mk-MK" sz="4000" dirty="0"/>
          </a:p>
        </p:txBody>
      </p:sp>
      <p:sp>
        <p:nvSpPr>
          <p:cNvPr id="3" name="Content Placeholder 2"/>
          <p:cNvSpPr>
            <a:spLocks noGrp="1"/>
          </p:cNvSpPr>
          <p:nvPr>
            <p:ph idx="1"/>
          </p:nvPr>
        </p:nvSpPr>
        <p:spPr/>
        <p:txBody>
          <a:bodyPr>
            <a:normAutofit fontScale="85000" lnSpcReduction="20000"/>
          </a:bodyPr>
          <a:lstStyle/>
          <a:p>
            <a:pPr algn="just"/>
            <a:r>
              <a:rPr lang="fr-FR" b="1" dirty="0"/>
              <a:t>franchising </a:t>
            </a:r>
            <a:r>
              <a:rPr lang="fr-FR" dirty="0"/>
              <a:t>[</a:t>
            </a:r>
            <a:r>
              <a:rPr lang="fr-FR" dirty="0" err="1"/>
              <a:t>fʀᾶʃiziŋ</a:t>
            </a:r>
            <a:r>
              <a:rPr lang="fr-FR" dirty="0"/>
              <a:t>] </a:t>
            </a:r>
            <a:r>
              <a:rPr lang="fr-FR" b="1" dirty="0"/>
              <a:t>n. m.</a:t>
            </a:r>
            <a:r>
              <a:rPr lang="fr-FR" dirty="0"/>
              <a:t>, 1969 (DADG, MAF), 1570 en anglais, 1966 dans ce sens (MW, OED), du verbe anglo-américain </a:t>
            </a:r>
            <a:r>
              <a:rPr lang="fr-FR" i="1" dirty="0"/>
              <a:t>to franchise</a:t>
            </a:r>
            <a:r>
              <a:rPr lang="fr-FR" dirty="0"/>
              <a:t> « donner une franchise, investir avec privilège », du français et </a:t>
            </a:r>
            <a:r>
              <a:rPr lang="fr-FR" i="1" dirty="0"/>
              <a:t>-</a:t>
            </a:r>
            <a:r>
              <a:rPr lang="fr-FR" i="1" dirty="0" err="1"/>
              <a:t>ing</a:t>
            </a:r>
            <a:r>
              <a:rPr lang="fr-FR" dirty="0"/>
              <a:t>, 1. </a:t>
            </a:r>
            <a:r>
              <a:rPr lang="fr-FR" b="1" dirty="0"/>
              <a:t>Contrat d’importation qui exempte l’exportateur de payer certains droits </a:t>
            </a:r>
            <a:r>
              <a:rPr lang="fr-FR" dirty="0"/>
              <a:t>(DADG), </a:t>
            </a:r>
            <a:r>
              <a:rPr lang="fr-FR" i="1" dirty="0"/>
              <a:t>Cet accord de </a:t>
            </a:r>
            <a:r>
              <a:rPr lang="fr-FR" dirty="0"/>
              <a:t>franchising</a:t>
            </a:r>
            <a:r>
              <a:rPr lang="fr-FR" i="1" dirty="0"/>
              <a:t> […] prévoit la fourniture des procédés de fabrication, du matériel industriel et des méthodes de commercialisation par la </a:t>
            </a:r>
            <a:r>
              <a:rPr lang="fr-FR" i="1" dirty="0" err="1"/>
              <a:t>Sodima</a:t>
            </a:r>
            <a:r>
              <a:rPr lang="fr-FR" dirty="0"/>
              <a:t> (</a:t>
            </a:r>
            <a:r>
              <a:rPr lang="fr-FR" i="1" dirty="0"/>
              <a:t>L’Express</a:t>
            </a:r>
            <a:r>
              <a:rPr lang="fr-FR" dirty="0"/>
              <a:t>, 31 juin 1971, p. 83) (DADG), 2. </a:t>
            </a:r>
            <a:r>
              <a:rPr lang="fr-FR" b="1" dirty="0"/>
              <a:t>Contrat par lequel un fabricant (franchiseur) concède, moyennant redevances, à un commerçant indépendant (franchisé), l’exploitation d’une marque ou d’un brevet en s’engageant à lui fournir son assistance</a:t>
            </a:r>
            <a:r>
              <a:rPr lang="fr-FR" dirty="0">
                <a:latin typeface="Georgia" pitchFamily="18" charset="0"/>
              </a:rPr>
              <a:t> </a:t>
            </a:r>
            <a:r>
              <a:rPr lang="fr-FR" dirty="0"/>
              <a:t>(DADG), </a:t>
            </a:r>
            <a:r>
              <a:rPr lang="fr-FR" dirty="0" err="1"/>
              <a:t>Réemprunt</a:t>
            </a:r>
            <a:r>
              <a:rPr lang="fr-FR" dirty="0"/>
              <a:t> partiel, remplacé par </a:t>
            </a:r>
            <a:r>
              <a:rPr lang="fr-FR" b="1" i="1" u="sng" dirty="0"/>
              <a:t>franchisage</a:t>
            </a:r>
            <a:r>
              <a:rPr lang="fr-FR" u="sng" dirty="0"/>
              <a:t>, n. m. recommandé par le </a:t>
            </a:r>
            <a:r>
              <a:rPr lang="fr-FR" i="1" u="sng" dirty="0"/>
              <a:t>Journal Officiel de la République française</a:t>
            </a:r>
            <a:r>
              <a:rPr lang="fr-FR" u="sng" dirty="0"/>
              <a:t> du 22 septembre 2000</a:t>
            </a:r>
            <a:r>
              <a:rPr lang="fr-FR" dirty="0"/>
              <a:t>. Comme nom, l’anglais utilise beaucoup plus fréquemment </a:t>
            </a:r>
            <a:r>
              <a:rPr lang="fr-FR" i="1" dirty="0"/>
              <a:t>franchise</a:t>
            </a:r>
            <a:r>
              <a:rPr lang="fr-FR" dirty="0"/>
              <a:t> que </a:t>
            </a:r>
            <a:r>
              <a:rPr lang="fr-FR" i="1" dirty="0"/>
              <a:t>franchising</a:t>
            </a:r>
            <a:r>
              <a:rPr lang="fr-FR" dirty="0"/>
              <a:t>, (DADG, DAH, MAF, ASF, AA, TLF).</a:t>
            </a:r>
            <a:endParaRPr lang="mk-MK" dirty="0"/>
          </a:p>
          <a:p>
            <a:endParaRPr lang="mk-MK" dirty="0"/>
          </a:p>
        </p:txBody>
      </p:sp>
    </p:spTree>
    <p:extLst>
      <p:ext uri="{BB962C8B-B14F-4D97-AF65-F5344CB8AC3E}">
        <p14:creationId xmlns:p14="http://schemas.microsoft.com/office/powerpoint/2010/main" val="2322787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i="1" dirty="0" err="1" smtClean="0">
                <a:effectLst/>
              </a:rPr>
              <a:t>Teasing</a:t>
            </a:r>
            <a:r>
              <a:rPr lang="fr-FR" i="1" dirty="0" smtClean="0">
                <a:effectLst/>
              </a:rPr>
              <a:t>-publicité</a:t>
            </a:r>
            <a:endParaRPr lang="mk-MK" dirty="0"/>
          </a:p>
        </p:txBody>
      </p:sp>
      <p:sp>
        <p:nvSpPr>
          <p:cNvPr id="3" name="Content Placeholder 2"/>
          <p:cNvSpPr>
            <a:spLocks noGrp="1"/>
          </p:cNvSpPr>
          <p:nvPr>
            <p:ph idx="1"/>
          </p:nvPr>
        </p:nvSpPr>
        <p:spPr/>
        <p:txBody>
          <a:bodyPr>
            <a:normAutofit fontScale="92500" lnSpcReduction="10000"/>
          </a:bodyPr>
          <a:lstStyle/>
          <a:p>
            <a:pPr algn="just"/>
            <a:r>
              <a:rPr lang="fr-FR" b="1" dirty="0" err="1"/>
              <a:t>teasing</a:t>
            </a:r>
            <a:r>
              <a:rPr lang="fr-FR" dirty="0"/>
              <a:t> [</a:t>
            </a:r>
            <a:r>
              <a:rPr lang="fr-FR" dirty="0" err="1"/>
              <a:t>tiziŋ</a:t>
            </a:r>
            <a:r>
              <a:rPr lang="fr-FR" dirty="0"/>
              <a:t>] </a:t>
            </a:r>
            <a:r>
              <a:rPr lang="fr-FR" b="1" dirty="0"/>
              <a:t>n. m.</a:t>
            </a:r>
            <a:r>
              <a:rPr lang="fr-FR" dirty="0"/>
              <a:t>, 1983 (PR), littéralement « taquinerie, taquineries, vexation », de </a:t>
            </a:r>
            <a:r>
              <a:rPr lang="fr-FR" i="1" dirty="0"/>
              <a:t>to </a:t>
            </a:r>
            <a:r>
              <a:rPr lang="fr-FR" i="1" dirty="0" err="1"/>
              <a:t>tease</a:t>
            </a:r>
            <a:r>
              <a:rPr lang="fr-FR" dirty="0"/>
              <a:t> « taquiner, aguicher, chercher à séduire, exciter l’envie, plaisanter », </a:t>
            </a:r>
            <a:r>
              <a:rPr lang="fr-FR" b="1" dirty="0"/>
              <a:t>Procédé publicitaire qui cherche à éveiller la curiosité du public par un message plus ou moins mystérieux</a:t>
            </a:r>
            <a:r>
              <a:rPr lang="fr-FR" dirty="0"/>
              <a:t> (PR), </a:t>
            </a:r>
            <a:r>
              <a:rPr lang="fr-FR" i="1" dirty="0"/>
              <a:t>Du coup, </a:t>
            </a:r>
            <a:r>
              <a:rPr lang="fr-FR" i="1" dirty="0" err="1"/>
              <a:t>Tayeb</a:t>
            </a:r>
            <a:r>
              <a:rPr lang="fr-FR" i="1" dirty="0"/>
              <a:t> pratique le </a:t>
            </a:r>
            <a:r>
              <a:rPr lang="fr-FR" dirty="0" err="1"/>
              <a:t>teasing</a:t>
            </a:r>
            <a:r>
              <a:rPr lang="fr-FR" dirty="0"/>
              <a:t>:</a:t>
            </a:r>
            <a:r>
              <a:rPr lang="fr-FR" i="1" dirty="0"/>
              <a:t> « Pour qu'un jeune apprenne à se servir d'un moteur de recherche, je lui explique comment trouver les résultats des basketteurs du Los Angeles </a:t>
            </a:r>
            <a:r>
              <a:rPr lang="fr-FR" i="1" dirty="0" err="1"/>
              <a:t>Lakers</a:t>
            </a:r>
            <a:r>
              <a:rPr lang="fr-FR" i="1" dirty="0"/>
              <a:t> ou du dernier match du Paris-Saint-Germain. » </a:t>
            </a:r>
            <a:r>
              <a:rPr lang="fr-FR" dirty="0"/>
              <a:t>(</a:t>
            </a:r>
            <a:r>
              <a:rPr lang="fr-FR" i="1" dirty="0"/>
              <a:t>Internet rame dans les cités</a:t>
            </a:r>
            <a:r>
              <a:rPr lang="fr-FR" dirty="0"/>
              <a:t>, 23 août 2001, </a:t>
            </a:r>
            <a:r>
              <a:rPr lang="fr-FR" i="1" dirty="0"/>
              <a:t>L’Express</a:t>
            </a:r>
            <a:r>
              <a:rPr lang="fr-FR" dirty="0"/>
              <a:t>), </a:t>
            </a:r>
            <a:r>
              <a:rPr lang="fr-FR" u="sng" dirty="0"/>
              <a:t>Le </a:t>
            </a:r>
            <a:r>
              <a:rPr lang="fr-FR" i="1" u="sng" dirty="0"/>
              <a:t>Journal Officiel de la République française</a:t>
            </a:r>
            <a:r>
              <a:rPr lang="fr-FR" u="sng" dirty="0"/>
              <a:t> du 22 septembre 2000 et GDT recommandent </a:t>
            </a:r>
            <a:r>
              <a:rPr lang="fr-FR" b="1" i="1" u="sng" dirty="0"/>
              <a:t>aguichage</a:t>
            </a:r>
            <a:r>
              <a:rPr lang="fr-FR" dirty="0"/>
              <a:t>, n. m., (PR, MAF, GDT, PL, L’Express). </a:t>
            </a:r>
            <a:endParaRPr lang="mk-MK" dirty="0"/>
          </a:p>
          <a:p>
            <a:r>
              <a:rPr lang="fr-FR" dirty="0"/>
              <a:t> </a:t>
            </a:r>
            <a:endParaRPr lang="mk-MK" dirty="0"/>
          </a:p>
          <a:p>
            <a:endParaRPr lang="mk-MK" dirty="0"/>
          </a:p>
        </p:txBody>
      </p:sp>
    </p:spTree>
    <p:extLst>
      <p:ext uri="{BB962C8B-B14F-4D97-AF65-F5344CB8AC3E}">
        <p14:creationId xmlns:p14="http://schemas.microsoft.com/office/powerpoint/2010/main" val="4200518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200" dirty="0">
                <a:effectLst/>
              </a:rPr>
              <a:t>Recommandations du </a:t>
            </a:r>
            <a:r>
              <a:rPr lang="fr-FR" sz="3200" i="1" dirty="0">
                <a:effectLst/>
              </a:rPr>
              <a:t>Journal officiel</a:t>
            </a:r>
            <a:r>
              <a:rPr lang="fr-FR" sz="3200" dirty="0">
                <a:effectLst/>
              </a:rPr>
              <a:t> de la République française </a:t>
            </a:r>
            <a:r>
              <a:rPr lang="fr-FR" sz="3200" dirty="0" smtClean="0">
                <a:effectLst/>
              </a:rPr>
              <a:t>:</a:t>
            </a:r>
            <a:endParaRPr lang="mk-MK" sz="3200" dirty="0"/>
          </a:p>
        </p:txBody>
      </p:sp>
      <p:sp>
        <p:nvSpPr>
          <p:cNvPr id="3" name="Content Placeholder 2"/>
          <p:cNvSpPr>
            <a:spLocks noGrp="1"/>
          </p:cNvSpPr>
          <p:nvPr>
            <p:ph idx="1"/>
          </p:nvPr>
        </p:nvSpPr>
        <p:spPr/>
        <p:txBody>
          <a:bodyPr>
            <a:normAutofit fontScale="85000" lnSpcReduction="10000"/>
          </a:bodyPr>
          <a:lstStyle/>
          <a:p>
            <a:pPr algn="just"/>
            <a:r>
              <a:rPr lang="fr-FR" b="1" i="1" dirty="0"/>
              <a:t>b</a:t>
            </a:r>
            <a:r>
              <a:rPr lang="mk-MK" b="1" i="1" dirty="0"/>
              <a:t>rainstorming</a:t>
            </a:r>
            <a:r>
              <a:rPr lang="fr-FR" dirty="0"/>
              <a:t> n. m., (</a:t>
            </a:r>
            <a:r>
              <a:rPr lang="fr-FR" i="1" dirty="0"/>
              <a:t>remue-méninges</a:t>
            </a:r>
            <a:r>
              <a:rPr lang="fr-FR" dirty="0"/>
              <a:t> n. m.), </a:t>
            </a:r>
            <a:r>
              <a:rPr lang="fr-FR" b="1" i="1" dirty="0"/>
              <a:t>Kennedy round</a:t>
            </a:r>
            <a:r>
              <a:rPr lang="fr-FR" dirty="0"/>
              <a:t> n. m. (</a:t>
            </a:r>
            <a:r>
              <a:rPr lang="fr-FR" i="1" dirty="0"/>
              <a:t>Négociations Kennedy</a:t>
            </a:r>
            <a:r>
              <a:rPr lang="fr-FR" dirty="0"/>
              <a:t> n. f. pl.), </a:t>
            </a:r>
            <a:r>
              <a:rPr lang="fr-FR" b="1" i="1" dirty="0"/>
              <a:t>V. I. P.</a:t>
            </a:r>
            <a:r>
              <a:rPr lang="fr-FR" dirty="0"/>
              <a:t> ou </a:t>
            </a:r>
            <a:r>
              <a:rPr lang="fr-FR" b="1" i="1" dirty="0"/>
              <a:t>VIP</a:t>
            </a:r>
            <a:r>
              <a:rPr lang="fr-FR" dirty="0"/>
              <a:t> n., (</a:t>
            </a:r>
            <a:r>
              <a:rPr lang="fr-FR" i="1" dirty="0"/>
              <a:t>client privilégié</a:t>
            </a:r>
            <a:r>
              <a:rPr lang="fr-FR" dirty="0"/>
              <a:t>, n. m.), </a:t>
            </a:r>
            <a:r>
              <a:rPr lang="fr-FR" b="1" i="1" dirty="0" err="1"/>
              <a:t>incentive</a:t>
            </a:r>
            <a:r>
              <a:rPr lang="fr-FR" dirty="0"/>
              <a:t> n. m., (</a:t>
            </a:r>
            <a:r>
              <a:rPr lang="fr-FR" i="1" dirty="0"/>
              <a:t>voyage de stimulation</a:t>
            </a:r>
            <a:r>
              <a:rPr lang="fr-FR" dirty="0"/>
              <a:t>, n. m., </a:t>
            </a:r>
            <a:r>
              <a:rPr lang="fr-FR" i="1" dirty="0"/>
              <a:t>stimulation</a:t>
            </a:r>
            <a:r>
              <a:rPr lang="fr-FR" dirty="0"/>
              <a:t>, n. f.), </a:t>
            </a:r>
            <a:r>
              <a:rPr lang="fr-FR" b="1" i="1" dirty="0" err="1"/>
              <a:t>mobbing</a:t>
            </a:r>
            <a:r>
              <a:rPr lang="fr-FR" dirty="0"/>
              <a:t> n. m. (</a:t>
            </a:r>
            <a:r>
              <a:rPr lang="fr-FR" i="1" dirty="0"/>
              <a:t>harcèlement</a:t>
            </a:r>
            <a:r>
              <a:rPr lang="fr-FR" dirty="0"/>
              <a:t>, n. m.), </a:t>
            </a:r>
            <a:r>
              <a:rPr lang="fr-FR" b="1" i="1" dirty="0" err="1"/>
              <a:t>benchmarking</a:t>
            </a:r>
            <a:r>
              <a:rPr lang="fr-FR" dirty="0"/>
              <a:t> n. m. (</a:t>
            </a:r>
            <a:r>
              <a:rPr lang="fr-FR" i="1" dirty="0" err="1"/>
              <a:t>référenciation</a:t>
            </a:r>
            <a:r>
              <a:rPr lang="fr-FR" dirty="0"/>
              <a:t>, n. f., </a:t>
            </a:r>
            <a:r>
              <a:rPr lang="fr-FR" i="1" dirty="0"/>
              <a:t>étalonnage</a:t>
            </a:r>
            <a:r>
              <a:rPr lang="fr-FR" dirty="0"/>
              <a:t>, n. m., ou </a:t>
            </a:r>
            <a:r>
              <a:rPr lang="fr-FR" i="1" dirty="0"/>
              <a:t>parangonnage</a:t>
            </a:r>
            <a:r>
              <a:rPr lang="fr-FR" dirty="0"/>
              <a:t>, n. m.), </a:t>
            </a:r>
            <a:r>
              <a:rPr lang="fr-FR" b="1" dirty="0"/>
              <a:t>broker</a:t>
            </a:r>
            <a:r>
              <a:rPr lang="fr-FR" dirty="0"/>
              <a:t> n. m. (</a:t>
            </a:r>
            <a:r>
              <a:rPr lang="fr-FR" i="1" dirty="0"/>
              <a:t>courtier</a:t>
            </a:r>
            <a:r>
              <a:rPr lang="fr-FR" dirty="0"/>
              <a:t>, n. m.), </a:t>
            </a:r>
            <a:r>
              <a:rPr lang="fr-FR" b="1" i="1" dirty="0"/>
              <a:t>factoring</a:t>
            </a:r>
            <a:r>
              <a:rPr lang="fr-FR" dirty="0"/>
              <a:t> n. m. (</a:t>
            </a:r>
            <a:r>
              <a:rPr lang="fr-FR" i="1" dirty="0"/>
              <a:t>affacturage</a:t>
            </a:r>
            <a:r>
              <a:rPr lang="fr-FR" dirty="0"/>
              <a:t>, n. m), </a:t>
            </a:r>
            <a:r>
              <a:rPr lang="fr-FR" b="1" i="1" dirty="0"/>
              <a:t>factor</a:t>
            </a:r>
            <a:r>
              <a:rPr lang="fr-FR" dirty="0"/>
              <a:t> n. m. (</a:t>
            </a:r>
            <a:r>
              <a:rPr lang="fr-FR" i="1" dirty="0"/>
              <a:t>affactureur</a:t>
            </a:r>
            <a:r>
              <a:rPr lang="fr-FR" dirty="0"/>
              <a:t>, n. m.), </a:t>
            </a:r>
            <a:r>
              <a:rPr lang="fr-FR" b="1" i="1" dirty="0"/>
              <a:t>gap</a:t>
            </a:r>
            <a:r>
              <a:rPr lang="fr-FR" dirty="0"/>
              <a:t> n. m. (</a:t>
            </a:r>
            <a:r>
              <a:rPr lang="fr-FR" i="1" dirty="0"/>
              <a:t>écart</a:t>
            </a:r>
            <a:r>
              <a:rPr lang="fr-FR" dirty="0"/>
              <a:t>, n. m.), </a:t>
            </a:r>
            <a:r>
              <a:rPr lang="fr-FR" b="1" i="1" dirty="0" err="1"/>
              <a:t>lease</a:t>
            </a:r>
            <a:r>
              <a:rPr lang="fr-FR" b="1" i="1" dirty="0"/>
              <a:t>-back</a:t>
            </a:r>
            <a:r>
              <a:rPr lang="fr-FR" dirty="0"/>
              <a:t> n. m. (</a:t>
            </a:r>
            <a:r>
              <a:rPr lang="fr-FR" i="1" dirty="0" err="1"/>
              <a:t>cession-bail</a:t>
            </a:r>
            <a:r>
              <a:rPr lang="fr-FR" dirty="0"/>
              <a:t>, n. f.), </a:t>
            </a:r>
            <a:r>
              <a:rPr lang="fr-FR" i="1" dirty="0"/>
              <a:t>leasing</a:t>
            </a:r>
            <a:r>
              <a:rPr lang="fr-FR" dirty="0"/>
              <a:t> n. m. (</a:t>
            </a:r>
            <a:r>
              <a:rPr lang="fr-FR" i="1" dirty="0"/>
              <a:t>location avec option d’achat</a:t>
            </a:r>
            <a:r>
              <a:rPr lang="fr-FR" dirty="0"/>
              <a:t>, ou </a:t>
            </a:r>
            <a:r>
              <a:rPr lang="fr-FR" i="1" dirty="0"/>
              <a:t>L.O.A.</a:t>
            </a:r>
            <a:r>
              <a:rPr lang="fr-FR" dirty="0"/>
              <a:t>), </a:t>
            </a:r>
            <a:r>
              <a:rPr lang="fr-FR" b="1" i="1" dirty="0"/>
              <a:t>outplacement</a:t>
            </a:r>
            <a:r>
              <a:rPr lang="fr-FR" dirty="0"/>
              <a:t> n. m. (</a:t>
            </a:r>
            <a:r>
              <a:rPr lang="fr-FR" i="1" dirty="0"/>
              <a:t>replacement externe</a:t>
            </a:r>
            <a:r>
              <a:rPr lang="fr-FR" dirty="0"/>
              <a:t>, n. m.), </a:t>
            </a:r>
            <a:r>
              <a:rPr lang="fr-FR" b="1" i="1" dirty="0"/>
              <a:t>revolving</a:t>
            </a:r>
            <a:r>
              <a:rPr lang="fr-FR" dirty="0"/>
              <a:t> adj. (</a:t>
            </a:r>
            <a:r>
              <a:rPr lang="fr-FR" i="1" dirty="0"/>
              <a:t>crédit permanent</a:t>
            </a:r>
            <a:r>
              <a:rPr lang="fr-FR" dirty="0"/>
              <a:t>, n. m.), </a:t>
            </a:r>
            <a:r>
              <a:rPr lang="fr-FR" b="1" i="1" dirty="0"/>
              <a:t>soft landing</a:t>
            </a:r>
            <a:r>
              <a:rPr lang="fr-FR" dirty="0"/>
              <a:t> n. m. (</a:t>
            </a:r>
            <a:r>
              <a:rPr lang="fr-FR" i="1" dirty="0"/>
              <a:t>atterrissage en douceur</a:t>
            </a:r>
            <a:r>
              <a:rPr lang="fr-FR" dirty="0"/>
              <a:t>, n. m.), </a:t>
            </a:r>
            <a:r>
              <a:rPr lang="fr-FR" b="1" i="1" dirty="0"/>
              <a:t>start-up</a:t>
            </a:r>
            <a:r>
              <a:rPr lang="fr-FR" dirty="0"/>
              <a:t> n. f. (</a:t>
            </a:r>
            <a:r>
              <a:rPr lang="fr-FR" i="1" dirty="0"/>
              <a:t>jeune pousse</a:t>
            </a:r>
            <a:r>
              <a:rPr lang="fr-FR" dirty="0"/>
              <a:t>, n. f.), </a:t>
            </a:r>
            <a:r>
              <a:rPr lang="fr-FR" b="1" i="1" dirty="0"/>
              <a:t>couponing</a:t>
            </a:r>
            <a:r>
              <a:rPr lang="fr-FR" dirty="0"/>
              <a:t> n. m. (</a:t>
            </a:r>
            <a:r>
              <a:rPr lang="fr-FR" i="1" dirty="0"/>
              <a:t>couponnage</a:t>
            </a:r>
            <a:r>
              <a:rPr lang="fr-FR" dirty="0"/>
              <a:t>, n. m.), </a:t>
            </a:r>
            <a:r>
              <a:rPr lang="fr-FR" b="1" i="1" dirty="0" err="1"/>
              <a:t>duty</a:t>
            </a:r>
            <a:r>
              <a:rPr lang="fr-FR" b="1" i="1" dirty="0"/>
              <a:t>-free</a:t>
            </a:r>
            <a:r>
              <a:rPr lang="fr-FR" dirty="0"/>
              <a:t> adj. et n. m. (</a:t>
            </a:r>
            <a:r>
              <a:rPr lang="fr-FR" i="1" dirty="0"/>
              <a:t>boutique hors taxes</a:t>
            </a:r>
            <a:r>
              <a:rPr lang="fr-FR" dirty="0"/>
              <a:t>, n. f.), </a:t>
            </a:r>
            <a:r>
              <a:rPr lang="fr-FR" b="1" i="1" dirty="0"/>
              <a:t>franchising</a:t>
            </a:r>
            <a:r>
              <a:rPr lang="fr-FR" dirty="0"/>
              <a:t> n. m. (</a:t>
            </a:r>
            <a:r>
              <a:rPr lang="fr-FR" i="1" dirty="0"/>
              <a:t>franchisage</a:t>
            </a:r>
            <a:r>
              <a:rPr lang="fr-FR" dirty="0"/>
              <a:t>, n. m.), </a:t>
            </a:r>
            <a:r>
              <a:rPr lang="fr-FR" b="1" i="1" dirty="0"/>
              <a:t>free </a:t>
            </a:r>
            <a:r>
              <a:rPr lang="fr-FR" b="1" i="1" dirty="0" err="1"/>
              <a:t>alongside</a:t>
            </a:r>
            <a:r>
              <a:rPr lang="fr-FR" b="1" i="1" dirty="0"/>
              <a:t> </a:t>
            </a:r>
            <a:r>
              <a:rPr lang="fr-FR" b="1" i="1" dirty="0" err="1"/>
              <a:t>ship</a:t>
            </a:r>
            <a:r>
              <a:rPr lang="fr-FR" dirty="0"/>
              <a:t> n. m. (</a:t>
            </a:r>
            <a:r>
              <a:rPr lang="fr-FR" i="1" dirty="0"/>
              <a:t>franco long du bord</a:t>
            </a:r>
            <a:r>
              <a:rPr lang="fr-FR" dirty="0"/>
              <a:t> ou </a:t>
            </a:r>
            <a:r>
              <a:rPr lang="fr-FR" i="1" dirty="0"/>
              <a:t>F. L. B.</a:t>
            </a:r>
            <a:r>
              <a:rPr lang="fr-FR" dirty="0"/>
              <a:t>), </a:t>
            </a:r>
            <a:r>
              <a:rPr lang="fr-FR" b="1" i="1" dirty="0" err="1"/>
              <a:t>teasing</a:t>
            </a:r>
            <a:r>
              <a:rPr lang="fr-FR" dirty="0"/>
              <a:t> n. m. (</a:t>
            </a:r>
            <a:r>
              <a:rPr lang="fr-FR" i="1" dirty="0"/>
              <a:t>aguichage</a:t>
            </a:r>
            <a:r>
              <a:rPr lang="fr-FR" dirty="0"/>
              <a:t>, n. m.)</a:t>
            </a:r>
            <a:endParaRPr lang="mk-MK" dirty="0"/>
          </a:p>
        </p:txBody>
      </p:sp>
    </p:spTree>
    <p:extLst>
      <p:ext uri="{BB962C8B-B14F-4D97-AF65-F5344CB8AC3E}">
        <p14:creationId xmlns:p14="http://schemas.microsoft.com/office/powerpoint/2010/main" val="3418069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effectLst/>
              </a:rPr>
              <a:t>Conclusion</a:t>
            </a:r>
            <a:endParaRPr lang="mk-MK" dirty="0"/>
          </a:p>
        </p:txBody>
      </p:sp>
      <p:sp>
        <p:nvSpPr>
          <p:cNvPr id="3" name="Content Placeholder 2"/>
          <p:cNvSpPr>
            <a:spLocks noGrp="1"/>
          </p:cNvSpPr>
          <p:nvPr>
            <p:ph idx="1"/>
          </p:nvPr>
        </p:nvSpPr>
        <p:spPr/>
        <p:txBody>
          <a:bodyPr>
            <a:normAutofit/>
          </a:bodyPr>
          <a:lstStyle/>
          <a:p>
            <a:pPr algn="just"/>
            <a:r>
              <a:rPr lang="fr-FR" sz="3200" dirty="0"/>
              <a:t>Nous espérons que nous avons réussi a présenter la contribution de la Commission générale de terminologie et de néologie à l’aide </a:t>
            </a:r>
            <a:r>
              <a:rPr lang="fr-FR" sz="3200" dirty="0" smtClean="0"/>
              <a:t>d’un </a:t>
            </a:r>
            <a:r>
              <a:rPr lang="fr-FR" sz="3200" dirty="0"/>
              <a:t>échantillon </a:t>
            </a:r>
            <a:r>
              <a:rPr lang="fr-FR" sz="3200" dirty="0" smtClean="0"/>
              <a:t>représentatif de </a:t>
            </a:r>
            <a:r>
              <a:rPr lang="fr-FR" sz="3200" dirty="0"/>
              <a:t>20 anglicismes de notre corpus qui dénombre 1170 unités, c’est-à-dire, 232 unités qui font parties des domaines sociaux et humaines</a:t>
            </a:r>
            <a:r>
              <a:rPr lang="fr-FR" sz="3200" dirty="0" smtClean="0"/>
              <a:t>.</a:t>
            </a:r>
            <a:endParaRPr lang="mk-MK" sz="3200" dirty="0"/>
          </a:p>
        </p:txBody>
      </p:sp>
    </p:spTree>
    <p:extLst>
      <p:ext uri="{BB962C8B-B14F-4D97-AF65-F5344CB8AC3E}">
        <p14:creationId xmlns:p14="http://schemas.microsoft.com/office/powerpoint/2010/main" val="180263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k-MK"/>
          </a:p>
        </p:txBody>
      </p:sp>
      <p:sp>
        <p:nvSpPr>
          <p:cNvPr id="3" name="Content Placeholder 2"/>
          <p:cNvSpPr>
            <a:spLocks noGrp="1"/>
          </p:cNvSpPr>
          <p:nvPr>
            <p:ph idx="1"/>
          </p:nvPr>
        </p:nvSpPr>
        <p:spPr/>
        <p:txBody>
          <a:bodyPr>
            <a:normAutofit/>
          </a:bodyPr>
          <a:lstStyle/>
          <a:p>
            <a:pPr algn="ctr"/>
            <a:r>
              <a:rPr lang="fr-FR" sz="5400" dirty="0"/>
              <a:t>Je vous remercie vivement pour votre attention !</a:t>
            </a:r>
            <a:endParaRPr lang="mk-MK" sz="5400" dirty="0"/>
          </a:p>
        </p:txBody>
      </p:sp>
    </p:spTree>
    <p:extLst>
      <p:ext uri="{BB962C8B-B14F-4D97-AF65-F5344CB8AC3E}">
        <p14:creationId xmlns:p14="http://schemas.microsoft.com/office/powerpoint/2010/main" val="321815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effectLst/>
              </a:rPr>
              <a:t>L’objectif de cet article </a:t>
            </a:r>
            <a:endParaRPr lang="mk-MK" dirty="0"/>
          </a:p>
        </p:txBody>
      </p:sp>
      <p:sp>
        <p:nvSpPr>
          <p:cNvPr id="3" name="Content Placeholder 2"/>
          <p:cNvSpPr>
            <a:spLocks noGrp="1"/>
          </p:cNvSpPr>
          <p:nvPr>
            <p:ph idx="1"/>
          </p:nvPr>
        </p:nvSpPr>
        <p:spPr/>
        <p:txBody>
          <a:bodyPr>
            <a:normAutofit fontScale="92500"/>
          </a:bodyPr>
          <a:lstStyle/>
          <a:p>
            <a:r>
              <a:rPr lang="fr-FR" dirty="0" smtClean="0"/>
              <a:t>Présenter  la </a:t>
            </a:r>
            <a:r>
              <a:rPr lang="fr-FR" dirty="0"/>
              <a:t>contribution de la Commission générale de terminologie et de néologie en tant que moyen de correction de certains termes étrangers, anglicismes, pénétrés dans la langue française. </a:t>
            </a:r>
            <a:r>
              <a:rPr lang="fr-FR" dirty="0" smtClean="0"/>
              <a:t>Les </a:t>
            </a:r>
            <a:r>
              <a:rPr lang="fr-FR" dirty="0"/>
              <a:t>anglicismes que nous allons analyser sont aperçus en français après la Deuxième Guerre mondiale et font partie des domaines sociaux. Nous allons aussi exposer les propositions de cette commission, publiées dans les listes de termes annoncés au </a:t>
            </a:r>
            <a:r>
              <a:rPr lang="fr-FR" i="1" dirty="0"/>
              <a:t>Journal officiel</a:t>
            </a:r>
            <a:r>
              <a:rPr lang="fr-FR" dirty="0"/>
              <a:t> de la République française. De telle sorte, nous allons montrer l’influence de la langue et de la culture anglo-américaine sur la langue et la société française et l’intervention de l’État français dans certains domaines sociaux. </a:t>
            </a:r>
            <a:endParaRPr lang="mk-MK" dirty="0"/>
          </a:p>
          <a:p>
            <a:endParaRPr lang="mk-MK" dirty="0"/>
          </a:p>
        </p:txBody>
      </p:sp>
    </p:spTree>
    <p:extLst>
      <p:ext uri="{BB962C8B-B14F-4D97-AF65-F5344CB8AC3E}">
        <p14:creationId xmlns:p14="http://schemas.microsoft.com/office/powerpoint/2010/main" val="3902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400" dirty="0">
                <a:effectLst/>
              </a:rPr>
              <a:t>Echantillon </a:t>
            </a:r>
            <a:r>
              <a:rPr lang="fr-FR" sz="4400" dirty="0" smtClean="0">
                <a:effectLst/>
              </a:rPr>
              <a:t>représentatif</a:t>
            </a:r>
            <a:br>
              <a:rPr lang="fr-FR" sz="4400" dirty="0" smtClean="0">
                <a:effectLst/>
              </a:rPr>
            </a:br>
            <a:r>
              <a:rPr lang="fr-FR" sz="4400" dirty="0" smtClean="0">
                <a:effectLst/>
              </a:rPr>
              <a:t>des anglicismes</a:t>
            </a:r>
            <a:endParaRPr lang="mk-MK" sz="4400" dirty="0"/>
          </a:p>
        </p:txBody>
      </p:sp>
      <p:sp>
        <p:nvSpPr>
          <p:cNvPr id="3" name="Content Placeholder 2"/>
          <p:cNvSpPr>
            <a:spLocks noGrp="1"/>
          </p:cNvSpPr>
          <p:nvPr>
            <p:ph idx="1"/>
          </p:nvPr>
        </p:nvSpPr>
        <p:spPr/>
        <p:txBody>
          <a:bodyPr/>
          <a:lstStyle/>
          <a:p>
            <a:pPr algn="just"/>
            <a:r>
              <a:rPr lang="fr-FR" i="1" dirty="0"/>
              <a:t>brainstorming</a:t>
            </a:r>
            <a:r>
              <a:rPr lang="fr-FR" dirty="0"/>
              <a:t> (gestion, société), </a:t>
            </a:r>
            <a:r>
              <a:rPr lang="fr-FR" i="1" dirty="0"/>
              <a:t>Kennedy round</a:t>
            </a:r>
            <a:r>
              <a:rPr lang="fr-FR" dirty="0"/>
              <a:t> (politique, économie</a:t>
            </a:r>
            <a:r>
              <a:rPr lang="fr-FR" dirty="0" smtClean="0"/>
              <a:t>), </a:t>
            </a:r>
            <a:r>
              <a:rPr lang="fr-FR" i="1" dirty="0" err="1" smtClean="0"/>
              <a:t>incentive</a:t>
            </a:r>
            <a:r>
              <a:rPr lang="fr-FR" dirty="0" smtClean="0"/>
              <a:t> </a:t>
            </a:r>
            <a:r>
              <a:rPr lang="fr-FR" dirty="0"/>
              <a:t>(économie, tourisme et psychologie), </a:t>
            </a:r>
            <a:r>
              <a:rPr lang="fr-FR" i="1" dirty="0" err="1"/>
              <a:t>mobbing</a:t>
            </a:r>
            <a:r>
              <a:rPr lang="fr-FR" dirty="0"/>
              <a:t> (psychologie), </a:t>
            </a:r>
            <a:r>
              <a:rPr lang="fr-FR" i="1" dirty="0" err="1"/>
              <a:t>benchmarking</a:t>
            </a:r>
            <a:r>
              <a:rPr lang="fr-FR" dirty="0"/>
              <a:t> (économie, gestion d'entreprise), </a:t>
            </a:r>
            <a:r>
              <a:rPr lang="fr-FR" i="1" dirty="0"/>
              <a:t>broker</a:t>
            </a:r>
            <a:r>
              <a:rPr lang="fr-FR" dirty="0"/>
              <a:t> (finances), </a:t>
            </a:r>
            <a:r>
              <a:rPr lang="fr-FR" i="1" dirty="0"/>
              <a:t>factoring</a:t>
            </a:r>
            <a:r>
              <a:rPr lang="fr-FR" dirty="0"/>
              <a:t> (finances), </a:t>
            </a:r>
            <a:r>
              <a:rPr lang="fr-FR" i="1" dirty="0"/>
              <a:t>gap</a:t>
            </a:r>
            <a:r>
              <a:rPr lang="fr-FR" dirty="0"/>
              <a:t> (économie), </a:t>
            </a:r>
            <a:r>
              <a:rPr lang="fr-FR" i="1" dirty="0" err="1"/>
              <a:t>lease</a:t>
            </a:r>
            <a:r>
              <a:rPr lang="fr-FR" i="1" dirty="0"/>
              <a:t>-back</a:t>
            </a:r>
            <a:r>
              <a:rPr lang="fr-FR" dirty="0"/>
              <a:t> (finances), </a:t>
            </a:r>
            <a:r>
              <a:rPr lang="fr-FR" i="1" dirty="0"/>
              <a:t>leasing</a:t>
            </a:r>
            <a:r>
              <a:rPr lang="fr-FR" dirty="0"/>
              <a:t> (finances), </a:t>
            </a:r>
            <a:r>
              <a:rPr lang="fr-FR" i="1" dirty="0"/>
              <a:t>outplacement</a:t>
            </a:r>
            <a:r>
              <a:rPr lang="fr-FR" dirty="0"/>
              <a:t> (économie), </a:t>
            </a:r>
            <a:r>
              <a:rPr lang="fr-FR" i="1" dirty="0"/>
              <a:t>revolving</a:t>
            </a:r>
            <a:r>
              <a:rPr lang="fr-FR" dirty="0"/>
              <a:t> (finances), </a:t>
            </a:r>
            <a:r>
              <a:rPr lang="fr-FR" i="1" dirty="0"/>
              <a:t>soft landing</a:t>
            </a:r>
            <a:r>
              <a:rPr lang="fr-FR" dirty="0"/>
              <a:t> (économie), </a:t>
            </a:r>
            <a:r>
              <a:rPr lang="fr-FR" i="1" dirty="0"/>
              <a:t>start-up</a:t>
            </a:r>
            <a:r>
              <a:rPr lang="fr-FR" dirty="0"/>
              <a:t> (économie, gestion d'entreprise), </a:t>
            </a:r>
            <a:r>
              <a:rPr lang="fr-FR" i="1" dirty="0"/>
              <a:t>couponing</a:t>
            </a:r>
            <a:r>
              <a:rPr lang="fr-FR" dirty="0"/>
              <a:t> (commerce, publicité), </a:t>
            </a:r>
            <a:r>
              <a:rPr lang="fr-FR" i="1" dirty="0" err="1"/>
              <a:t>duty</a:t>
            </a:r>
            <a:r>
              <a:rPr lang="fr-FR" i="1" dirty="0"/>
              <a:t>-free</a:t>
            </a:r>
            <a:r>
              <a:rPr lang="fr-FR" dirty="0"/>
              <a:t> (commerce, économie), </a:t>
            </a:r>
            <a:r>
              <a:rPr lang="fr-FR" i="1" dirty="0"/>
              <a:t>franchising</a:t>
            </a:r>
            <a:r>
              <a:rPr lang="fr-FR" dirty="0"/>
              <a:t> (commerce, droit), </a:t>
            </a:r>
            <a:r>
              <a:rPr lang="fr-FR" i="1" dirty="0" err="1"/>
              <a:t>teasing</a:t>
            </a:r>
            <a:r>
              <a:rPr lang="fr-FR" dirty="0"/>
              <a:t> (publicité).</a:t>
            </a:r>
            <a:endParaRPr lang="mk-MK" dirty="0"/>
          </a:p>
        </p:txBody>
      </p:sp>
    </p:spTree>
    <p:extLst>
      <p:ext uri="{BB962C8B-B14F-4D97-AF65-F5344CB8AC3E}">
        <p14:creationId xmlns:p14="http://schemas.microsoft.com/office/powerpoint/2010/main" val="1089945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400" dirty="0"/>
              <a:t>Le Rôle de la Commission générale de terminologie et de néologie</a:t>
            </a:r>
            <a:endParaRPr lang="mk-MK" sz="2400" dirty="0"/>
          </a:p>
        </p:txBody>
      </p:sp>
      <p:sp>
        <p:nvSpPr>
          <p:cNvPr id="3" name="Content Placeholder 2"/>
          <p:cNvSpPr>
            <a:spLocks noGrp="1"/>
          </p:cNvSpPr>
          <p:nvPr>
            <p:ph idx="1"/>
          </p:nvPr>
        </p:nvSpPr>
        <p:spPr/>
        <p:txBody>
          <a:bodyPr>
            <a:normAutofit fontScale="77500" lnSpcReduction="20000"/>
          </a:bodyPr>
          <a:lstStyle/>
          <a:p>
            <a:pPr algn="just"/>
            <a:r>
              <a:rPr lang="fr-FR" dirty="0" smtClean="0"/>
              <a:t>Enrichir </a:t>
            </a:r>
            <a:r>
              <a:rPr lang="fr-FR" dirty="0"/>
              <a:t>le </a:t>
            </a:r>
            <a:r>
              <a:rPr lang="mk-MK" dirty="0"/>
              <a:t>vocabulaire spécialisé par la création terminologique et la </a:t>
            </a:r>
            <a:r>
              <a:rPr lang="mk-MK" dirty="0" smtClean="0"/>
              <a:t>néologie</a:t>
            </a:r>
            <a:r>
              <a:rPr lang="en-US" dirty="0" smtClean="0"/>
              <a:t>.</a:t>
            </a:r>
            <a:r>
              <a:rPr lang="mk-MK" dirty="0" smtClean="0"/>
              <a:t> </a:t>
            </a:r>
            <a:endParaRPr lang="en-US" dirty="0" smtClean="0"/>
          </a:p>
          <a:p>
            <a:pPr algn="just"/>
            <a:r>
              <a:rPr lang="en-US" dirty="0" smtClean="0"/>
              <a:t>F</a:t>
            </a:r>
            <a:r>
              <a:rPr lang="mk-MK" dirty="0" smtClean="0"/>
              <a:t>avoriser </a:t>
            </a:r>
            <a:r>
              <a:rPr lang="mk-MK" dirty="0"/>
              <a:t>l'utilisation de la langue française dans </a:t>
            </a:r>
            <a:r>
              <a:rPr lang="fr-FR" dirty="0"/>
              <a:t>certains </a:t>
            </a:r>
            <a:r>
              <a:rPr lang="mk-MK" dirty="0" smtClean="0"/>
              <a:t>domaines</a:t>
            </a:r>
            <a:r>
              <a:rPr lang="en-US" dirty="0" smtClean="0"/>
              <a:t>.</a:t>
            </a:r>
          </a:p>
          <a:p>
            <a:pPr algn="just"/>
            <a:r>
              <a:rPr lang="en-US" dirty="0" smtClean="0"/>
              <a:t>P</a:t>
            </a:r>
            <a:r>
              <a:rPr lang="mk-MK" dirty="0" smtClean="0"/>
              <a:t>articiper </a:t>
            </a:r>
            <a:r>
              <a:rPr lang="mk-MK" dirty="0"/>
              <a:t>au développement de la francophonie</a:t>
            </a:r>
            <a:r>
              <a:rPr lang="mk-MK" dirty="0" smtClean="0"/>
              <a:t>.</a:t>
            </a:r>
            <a:endParaRPr lang="en-US" dirty="0" smtClean="0"/>
          </a:p>
          <a:p>
            <a:pPr algn="just"/>
            <a:r>
              <a:rPr lang="fr-FR" dirty="0" smtClean="0"/>
              <a:t>Confirmer</a:t>
            </a:r>
            <a:r>
              <a:rPr lang="mk-MK" dirty="0"/>
              <a:t>, en liaison avec l'Académie française, les termes nouveaux proposés par les commissions spécialisées de terminologie et de </a:t>
            </a:r>
            <a:r>
              <a:rPr lang="mk-MK" dirty="0" smtClean="0"/>
              <a:t>néologie</a:t>
            </a:r>
            <a:r>
              <a:rPr lang="en-US" dirty="0" smtClean="0"/>
              <a:t>.</a:t>
            </a:r>
          </a:p>
          <a:p>
            <a:pPr algn="just"/>
            <a:r>
              <a:rPr lang="en-US" dirty="0" smtClean="0"/>
              <a:t>V</a:t>
            </a:r>
            <a:r>
              <a:rPr lang="mk-MK" dirty="0" smtClean="0"/>
              <a:t>eille</a:t>
            </a:r>
            <a:r>
              <a:rPr lang="en-US" dirty="0" smtClean="0"/>
              <a:t>r</a:t>
            </a:r>
            <a:r>
              <a:rPr lang="mk-MK" dirty="0" smtClean="0"/>
              <a:t> </a:t>
            </a:r>
            <a:r>
              <a:rPr lang="mk-MK" dirty="0"/>
              <a:t>à mettre en cohérence et à harmoniser les termes, dont elle est responsable de la publication. </a:t>
            </a:r>
            <a:endParaRPr lang="en-US" dirty="0" smtClean="0"/>
          </a:p>
          <a:p>
            <a:pPr algn="just"/>
            <a:r>
              <a:rPr lang="fr-FR" dirty="0" smtClean="0"/>
              <a:t>Etudier</a:t>
            </a:r>
            <a:r>
              <a:rPr lang="mk-MK" dirty="0" smtClean="0"/>
              <a:t>, </a:t>
            </a:r>
            <a:r>
              <a:rPr lang="mk-MK" dirty="0"/>
              <a:t>en réunion, les termes en présence des présidents des commissions spécialisées accompagnés des experts de leur choix</a:t>
            </a:r>
            <a:r>
              <a:rPr lang="mk-MK" dirty="0" smtClean="0"/>
              <a:t>.</a:t>
            </a:r>
            <a:endParaRPr lang="en-US" dirty="0" smtClean="0"/>
          </a:p>
          <a:p>
            <a:pPr algn="just"/>
            <a:r>
              <a:rPr lang="fr-FR" dirty="0" smtClean="0"/>
              <a:t>Travailler </a:t>
            </a:r>
            <a:r>
              <a:rPr lang="mk-MK" dirty="0"/>
              <a:t>en étroite concertation avec les dispositifs institutionnels des autres pays</a:t>
            </a:r>
            <a:r>
              <a:rPr lang="fr-FR" dirty="0"/>
              <a:t>-</a:t>
            </a:r>
            <a:r>
              <a:rPr lang="mk-MK" dirty="0"/>
              <a:t>partenaires francophones. </a:t>
            </a:r>
            <a:endParaRPr lang="en-US" dirty="0" smtClean="0"/>
          </a:p>
          <a:p>
            <a:pPr algn="just"/>
            <a:r>
              <a:rPr lang="fr-FR" dirty="0" smtClean="0"/>
              <a:t>Etre en </a:t>
            </a:r>
            <a:r>
              <a:rPr lang="fr-FR" dirty="0"/>
              <a:t>accord avec ses </a:t>
            </a:r>
            <a:r>
              <a:rPr lang="mk-MK" dirty="0"/>
              <a:t>partenaires scientifiques et </a:t>
            </a:r>
            <a:r>
              <a:rPr lang="mk-MK" dirty="0" smtClean="0"/>
              <a:t>techniques</a:t>
            </a:r>
            <a:r>
              <a:rPr lang="en-US" dirty="0" smtClean="0"/>
              <a:t>.</a:t>
            </a:r>
            <a:endParaRPr lang="mk-MK" dirty="0"/>
          </a:p>
        </p:txBody>
      </p:sp>
    </p:spTree>
    <p:extLst>
      <p:ext uri="{BB962C8B-B14F-4D97-AF65-F5344CB8AC3E}">
        <p14:creationId xmlns:p14="http://schemas.microsoft.com/office/powerpoint/2010/main" val="194497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80">
                                          <p:stCondLst>
                                            <p:cond delay="0"/>
                                          </p:stCondLst>
                                        </p:cTn>
                                        <p:tgtEl>
                                          <p:spTgt spid="3">
                                            <p:txEl>
                                              <p:pRg st="5" end="5"/>
                                            </p:txEl>
                                          </p:spTgt>
                                        </p:tgtEl>
                                      </p:cBhvr>
                                    </p:animEffect>
                                    <p:anim calcmode="lin" valueType="num">
                                      <p:cBhvr>
                                        <p:cTn id="3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5" end="5"/>
                                            </p:txEl>
                                          </p:spTgt>
                                        </p:tgtEl>
                                      </p:cBhvr>
                                      <p:to x="100000" y="60000"/>
                                    </p:animScale>
                                    <p:animScale>
                                      <p:cBhvr>
                                        <p:cTn id="39" dur="166" decel="50000">
                                          <p:stCondLst>
                                            <p:cond delay="676"/>
                                          </p:stCondLst>
                                        </p:cTn>
                                        <p:tgtEl>
                                          <p:spTgt spid="3">
                                            <p:txEl>
                                              <p:pRg st="5" end="5"/>
                                            </p:txEl>
                                          </p:spTgt>
                                        </p:tgtEl>
                                      </p:cBhvr>
                                      <p:to x="100000" y="100000"/>
                                    </p:animScale>
                                    <p:animScale>
                                      <p:cBhvr>
                                        <p:cTn id="40" dur="26">
                                          <p:stCondLst>
                                            <p:cond delay="1312"/>
                                          </p:stCondLst>
                                        </p:cTn>
                                        <p:tgtEl>
                                          <p:spTgt spid="3">
                                            <p:txEl>
                                              <p:pRg st="5" end="5"/>
                                            </p:txEl>
                                          </p:spTgt>
                                        </p:tgtEl>
                                      </p:cBhvr>
                                      <p:to x="100000" y="80000"/>
                                    </p:animScale>
                                    <p:animScale>
                                      <p:cBhvr>
                                        <p:cTn id="41" dur="166" decel="50000">
                                          <p:stCondLst>
                                            <p:cond delay="1338"/>
                                          </p:stCondLst>
                                        </p:cTn>
                                        <p:tgtEl>
                                          <p:spTgt spid="3">
                                            <p:txEl>
                                              <p:pRg st="5" end="5"/>
                                            </p:txEl>
                                          </p:spTgt>
                                        </p:tgtEl>
                                      </p:cBhvr>
                                      <p:to x="100000" y="100000"/>
                                    </p:animScale>
                                    <p:animScale>
                                      <p:cBhvr>
                                        <p:cTn id="42" dur="26">
                                          <p:stCondLst>
                                            <p:cond delay="1642"/>
                                          </p:stCondLst>
                                        </p:cTn>
                                        <p:tgtEl>
                                          <p:spTgt spid="3">
                                            <p:txEl>
                                              <p:pRg st="5" end="5"/>
                                            </p:txEl>
                                          </p:spTgt>
                                        </p:tgtEl>
                                      </p:cBhvr>
                                      <p:to x="100000" y="90000"/>
                                    </p:animScale>
                                    <p:animScale>
                                      <p:cBhvr>
                                        <p:cTn id="43" dur="166" decel="50000">
                                          <p:stCondLst>
                                            <p:cond delay="1668"/>
                                          </p:stCondLst>
                                        </p:cTn>
                                        <p:tgtEl>
                                          <p:spTgt spid="3">
                                            <p:txEl>
                                              <p:pRg st="5" end="5"/>
                                            </p:txEl>
                                          </p:spTgt>
                                        </p:tgtEl>
                                      </p:cBhvr>
                                      <p:to x="100000" y="100000"/>
                                    </p:animScale>
                                    <p:animScale>
                                      <p:cBhvr>
                                        <p:cTn id="44" dur="26">
                                          <p:stCondLst>
                                            <p:cond delay="1808"/>
                                          </p:stCondLst>
                                        </p:cTn>
                                        <p:tgtEl>
                                          <p:spTgt spid="3">
                                            <p:txEl>
                                              <p:pRg st="5" end="5"/>
                                            </p:txEl>
                                          </p:spTgt>
                                        </p:tgtEl>
                                      </p:cBhvr>
                                      <p:to x="100000" y="95000"/>
                                    </p:animScale>
                                    <p:animScale>
                                      <p:cBhvr>
                                        <p:cTn id="45" dur="166" decel="50000">
                                          <p:stCondLst>
                                            <p:cond delay="1834"/>
                                          </p:stCondLst>
                                        </p:cTn>
                                        <p:tgtEl>
                                          <p:spTgt spid="3">
                                            <p:txEl>
                                              <p:pRg st="5" end="5"/>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mph" presetSubtype="0" fill="hold" nodeType="clickEffect">
                                  <p:stCondLst>
                                    <p:cond delay="0"/>
                                  </p:stCondLst>
                                  <p:childTnLst>
                                    <p:animEffect transition="out" filter="fade">
                                      <p:cBhvr>
                                        <p:cTn id="49" dur="500" tmFilter="0, 0; .2, .5; .8, .5; 1, 0"/>
                                        <p:tgtEl>
                                          <p:spTgt spid="3">
                                            <p:txEl>
                                              <p:pRg st="6" end="6"/>
                                            </p:txEl>
                                          </p:spTgt>
                                        </p:tgtEl>
                                      </p:cBhvr>
                                    </p:animEffect>
                                    <p:animScale>
                                      <p:cBhvr>
                                        <p:cTn id="50" dur="250" autoRev="1" fill="hold"/>
                                        <p:tgtEl>
                                          <p:spTgt spid="3">
                                            <p:txEl>
                                              <p:pRg st="6" end="6"/>
                                            </p:txEl>
                                          </p:spTgt>
                                        </p:tgtEl>
                                      </p:cBhvr>
                                      <p:by x="105000" y="105000"/>
                                    </p:animScale>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barn(inVertical)">
                                      <p:cBhvr>
                                        <p:cTn id="5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t>Anglicismes</a:t>
            </a:r>
            <a:r>
              <a:rPr lang="en-US" sz="3600" dirty="0" smtClean="0"/>
              <a:t>-</a:t>
            </a:r>
            <a:r>
              <a:rPr lang="fr-FR" sz="3600" dirty="0" smtClean="0">
                <a:effectLst/>
              </a:rPr>
              <a:t>Définition</a:t>
            </a:r>
            <a:r>
              <a:rPr lang="fr-FR" sz="3600" i="1" dirty="0" smtClean="0">
                <a:effectLst/>
              </a:rPr>
              <a:t/>
            </a:r>
            <a:br>
              <a:rPr lang="fr-FR" sz="3600" i="1" dirty="0" smtClean="0">
                <a:effectLst/>
              </a:rPr>
            </a:br>
            <a:r>
              <a:rPr lang="fr-FR" sz="3600" i="1" dirty="0" smtClean="0">
                <a:effectLst/>
              </a:rPr>
              <a:t>Dictionnaire </a:t>
            </a:r>
            <a:r>
              <a:rPr lang="fr-FR" sz="3600" i="1" dirty="0">
                <a:effectLst/>
              </a:rPr>
              <a:t>des </a:t>
            </a:r>
            <a:r>
              <a:rPr lang="fr-FR" sz="3600" i="1" dirty="0" smtClean="0">
                <a:effectLst/>
              </a:rPr>
              <a:t>anglicismes</a:t>
            </a:r>
            <a:r>
              <a:rPr lang="fr-FR" sz="3600" i="1" dirty="0">
                <a:effectLst/>
              </a:rPr>
              <a:t>, Le </a:t>
            </a:r>
            <a:r>
              <a:rPr lang="fr-FR" sz="3600" i="1" dirty="0" smtClean="0">
                <a:effectLst/>
              </a:rPr>
              <a:t>Robert</a:t>
            </a:r>
            <a:endParaRPr lang="mk-MK" sz="3600" dirty="0"/>
          </a:p>
        </p:txBody>
      </p:sp>
      <p:sp>
        <p:nvSpPr>
          <p:cNvPr id="3" name="Content Placeholder 2"/>
          <p:cNvSpPr>
            <a:spLocks noGrp="1"/>
          </p:cNvSpPr>
          <p:nvPr>
            <p:ph idx="1"/>
          </p:nvPr>
        </p:nvSpPr>
        <p:spPr/>
        <p:txBody>
          <a:bodyPr>
            <a:normAutofit/>
          </a:bodyPr>
          <a:lstStyle/>
          <a:p>
            <a:pPr algn="just"/>
            <a:r>
              <a:rPr lang="fr-FR" sz="2800" i="1" dirty="0"/>
              <a:t>« … un mot qui appartient à la langue anglaise (d'Angleterre ou d'Amérique) et qui est passé en français, où il est employé au même titre que les autres mots, d'abord timidement, avec des guillemets, de l'italique ou des commentaires, par quelques personnes, puis sans précautions et plus ou moins massivement </a:t>
            </a:r>
            <a:r>
              <a:rPr lang="fr-FR" sz="2800" i="1" dirty="0" smtClean="0"/>
              <a:t>».</a:t>
            </a:r>
            <a:endParaRPr lang="mk-MK" sz="2800" i="1" dirty="0"/>
          </a:p>
        </p:txBody>
      </p:sp>
    </p:spTree>
    <p:extLst>
      <p:ext uri="{BB962C8B-B14F-4D97-AF65-F5344CB8AC3E}">
        <p14:creationId xmlns:p14="http://schemas.microsoft.com/office/powerpoint/2010/main" val="87796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mk-MK" dirty="0" smtClean="0">
                <a:effectLst/>
              </a:rPr>
              <a:t/>
            </a:r>
            <a:br>
              <a:rPr lang="mk-MK" dirty="0" smtClean="0">
                <a:effectLst/>
              </a:rPr>
            </a:br>
            <a:r>
              <a:rPr lang="fr-FR" sz="3600" b="1" i="1" dirty="0">
                <a:effectLst/>
              </a:rPr>
              <a:t>brainstorming</a:t>
            </a:r>
            <a:r>
              <a:rPr lang="fr-FR" sz="3600" dirty="0">
                <a:effectLst/>
              </a:rPr>
              <a:t> </a:t>
            </a:r>
            <a:r>
              <a:rPr lang="fr-FR" sz="3600" dirty="0" smtClean="0">
                <a:effectLst/>
              </a:rPr>
              <a:t>- </a:t>
            </a:r>
            <a:r>
              <a:rPr lang="fr-FR" sz="3600" i="1" dirty="0" smtClean="0">
                <a:effectLst/>
              </a:rPr>
              <a:t>gestion</a:t>
            </a:r>
            <a:r>
              <a:rPr lang="fr-FR" sz="3600" dirty="0" smtClean="0">
                <a:effectLst/>
              </a:rPr>
              <a:t> </a:t>
            </a:r>
            <a:r>
              <a:rPr lang="fr-FR" sz="3600" dirty="0">
                <a:effectLst/>
              </a:rPr>
              <a:t>(technique de gestion) et </a:t>
            </a:r>
            <a:r>
              <a:rPr lang="fr-FR" sz="3600" i="1" dirty="0" smtClean="0">
                <a:effectLst/>
              </a:rPr>
              <a:t> </a:t>
            </a:r>
            <a:r>
              <a:rPr lang="fr-FR" sz="3600" i="1" dirty="0">
                <a:effectLst/>
              </a:rPr>
              <a:t>société</a:t>
            </a:r>
            <a:r>
              <a:rPr lang="fr-FR" sz="3600" dirty="0">
                <a:effectLst/>
              </a:rPr>
              <a:t>. </a:t>
            </a:r>
            <a:endParaRPr lang="mk-MK" sz="3600" dirty="0"/>
          </a:p>
        </p:txBody>
      </p:sp>
      <p:sp>
        <p:nvSpPr>
          <p:cNvPr id="3" name="Content Placeholder 2"/>
          <p:cNvSpPr>
            <a:spLocks noGrp="1"/>
          </p:cNvSpPr>
          <p:nvPr>
            <p:ph idx="1"/>
          </p:nvPr>
        </p:nvSpPr>
        <p:spPr/>
        <p:txBody>
          <a:bodyPr>
            <a:normAutofit fontScale="92500" lnSpcReduction="10000"/>
          </a:bodyPr>
          <a:lstStyle/>
          <a:p>
            <a:pPr algn="just"/>
            <a:r>
              <a:rPr lang="fr-FR" b="1" dirty="0"/>
              <a:t>brainstorming</a:t>
            </a:r>
            <a:r>
              <a:rPr lang="fr-FR" dirty="0"/>
              <a:t> [bʀɛnstɔʀmiŋ] </a:t>
            </a:r>
            <a:r>
              <a:rPr lang="fr-FR" b="1" dirty="0"/>
              <a:t>n. m.</a:t>
            </a:r>
            <a:r>
              <a:rPr lang="fr-FR" dirty="0"/>
              <a:t>, </a:t>
            </a:r>
            <a:r>
              <a:rPr lang="fr-FR" i="1" dirty="0"/>
              <a:t>pl. brainstormings,</a:t>
            </a:r>
            <a:r>
              <a:rPr lang="fr-FR" dirty="0"/>
              <a:t> 1958 (PR), 1953 en anglo-américain (MW), littéralement « tempête, assaut des cerveaux », de </a:t>
            </a:r>
            <a:r>
              <a:rPr lang="fr-FR" i="1" dirty="0"/>
              <a:t>brain</a:t>
            </a:r>
            <a:r>
              <a:rPr lang="fr-FR" dirty="0"/>
              <a:t> « cerveau » et </a:t>
            </a:r>
            <a:r>
              <a:rPr lang="fr-FR" i="1" dirty="0"/>
              <a:t>storming</a:t>
            </a:r>
            <a:r>
              <a:rPr lang="fr-FR" dirty="0"/>
              <a:t> « tempête, assaut, irruption », </a:t>
            </a:r>
            <a:r>
              <a:rPr lang="fr-FR" b="1" dirty="0"/>
              <a:t>Recherche d'idées originales dans un groupe, par la libre expression, sur un sujet donné, de tout ce qui vient à l'esprit de chacun </a:t>
            </a:r>
            <a:r>
              <a:rPr lang="fr-FR" dirty="0"/>
              <a:t>(PL), </a:t>
            </a:r>
            <a:r>
              <a:rPr lang="fr-FR" i="1" dirty="0"/>
              <a:t>Ils « s'offrirent une petite séance de </a:t>
            </a:r>
            <a:r>
              <a:rPr lang="fr-FR" dirty="0"/>
              <a:t>brain-storming</a:t>
            </a:r>
            <a:r>
              <a:rPr lang="fr-FR" i="1" dirty="0"/>
              <a:t> d'où émergea cette lumineuse idée » </a:t>
            </a:r>
            <a:r>
              <a:rPr lang="fr-FR" dirty="0"/>
              <a:t>(Perec) (PR), Emprunt intégré un peu snob. </a:t>
            </a:r>
            <a:r>
              <a:rPr lang="fr-FR" u="sng" dirty="0"/>
              <a:t>Le </a:t>
            </a:r>
            <a:r>
              <a:rPr lang="fr-FR" i="1" u="sng" dirty="0"/>
              <a:t>Journal Officiel de la République française</a:t>
            </a:r>
            <a:r>
              <a:rPr lang="fr-FR" u="sng" dirty="0"/>
              <a:t> du 22 septembre 2000 recommande</a:t>
            </a:r>
            <a:r>
              <a:rPr lang="fr-FR" b="1" u="sng" dirty="0"/>
              <a:t> </a:t>
            </a:r>
            <a:r>
              <a:rPr lang="fr-FR" b="1" i="1" u="sng" dirty="0"/>
              <a:t>remue-méninges</a:t>
            </a:r>
            <a:r>
              <a:rPr lang="fr-FR" u="sng" dirty="0"/>
              <a:t>, n. m. dans tous domaines</a:t>
            </a:r>
            <a:r>
              <a:rPr lang="fr-FR" dirty="0"/>
              <a:t>. On peut aussi proposer </a:t>
            </a:r>
            <a:r>
              <a:rPr lang="fr-FR" i="1" dirty="0"/>
              <a:t>presse-citron</a:t>
            </a:r>
            <a:r>
              <a:rPr lang="fr-FR" dirty="0"/>
              <a:t>, n. m. On trouve parfois </a:t>
            </a:r>
            <a:r>
              <a:rPr lang="fr-FR" i="1" dirty="0"/>
              <a:t>pool d’idées</a:t>
            </a:r>
            <a:r>
              <a:rPr lang="fr-FR" dirty="0"/>
              <a:t>, n. m., (PR, GDA, DAC, DAH, MAF, AA, DADG, PL). </a:t>
            </a:r>
            <a:endParaRPr lang="mk-MK" dirty="0"/>
          </a:p>
          <a:p>
            <a:endParaRPr lang="mk-MK" dirty="0"/>
          </a:p>
        </p:txBody>
      </p:sp>
    </p:spTree>
    <p:extLst>
      <p:ext uri="{BB962C8B-B14F-4D97-AF65-F5344CB8AC3E}">
        <p14:creationId xmlns:p14="http://schemas.microsoft.com/office/powerpoint/2010/main" val="3860690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b="1" i="1" dirty="0" err="1">
                <a:effectLst/>
              </a:rPr>
              <a:t>mobbing</a:t>
            </a:r>
            <a:r>
              <a:rPr lang="fr-FR" sz="4000" dirty="0">
                <a:effectLst/>
              </a:rPr>
              <a:t> </a:t>
            </a:r>
            <a:r>
              <a:rPr lang="fr-FR" sz="4000" dirty="0" smtClean="0">
                <a:effectLst/>
              </a:rPr>
              <a:t>- </a:t>
            </a:r>
            <a:r>
              <a:rPr lang="fr-FR" sz="4000" i="1" dirty="0">
                <a:effectLst/>
              </a:rPr>
              <a:t>la psychologie (psychologie industrielle)</a:t>
            </a:r>
            <a:r>
              <a:rPr lang="fr-FR" sz="4000" dirty="0">
                <a:effectLst/>
              </a:rPr>
              <a:t> </a:t>
            </a:r>
            <a:endParaRPr lang="mk-MK" sz="4000" dirty="0"/>
          </a:p>
        </p:txBody>
      </p:sp>
      <p:sp>
        <p:nvSpPr>
          <p:cNvPr id="3" name="Content Placeholder 2"/>
          <p:cNvSpPr>
            <a:spLocks noGrp="1"/>
          </p:cNvSpPr>
          <p:nvPr>
            <p:ph idx="1"/>
          </p:nvPr>
        </p:nvSpPr>
        <p:spPr/>
        <p:txBody>
          <a:bodyPr>
            <a:normAutofit fontScale="92500" lnSpcReduction="20000"/>
          </a:bodyPr>
          <a:lstStyle/>
          <a:p>
            <a:pPr algn="just"/>
            <a:r>
              <a:rPr lang="fr-FR" b="1" dirty="0" err="1"/>
              <a:t>mobbing</a:t>
            </a:r>
            <a:r>
              <a:rPr lang="fr-FR" dirty="0"/>
              <a:t> [</a:t>
            </a:r>
            <a:r>
              <a:rPr lang="fr-FR" dirty="0" err="1"/>
              <a:t>mɔbiŋ</a:t>
            </a:r>
            <a:r>
              <a:rPr lang="fr-FR" dirty="0"/>
              <a:t>] </a:t>
            </a:r>
            <a:r>
              <a:rPr lang="fr-FR" b="1" dirty="0"/>
              <a:t>n. m.</a:t>
            </a:r>
            <a:r>
              <a:rPr lang="fr-FR" dirty="0"/>
              <a:t>, vers 1990 (MAF), de </a:t>
            </a:r>
            <a:r>
              <a:rPr lang="fr-FR" i="1" dirty="0"/>
              <a:t>to mob</a:t>
            </a:r>
            <a:r>
              <a:rPr lang="fr-FR" dirty="0"/>
              <a:t> « assaillir, molester, se masser » et n. « populace, foule, masse », forme tronquée du latin </a:t>
            </a:r>
            <a:r>
              <a:rPr lang="fr-FR" i="1" dirty="0"/>
              <a:t>mobile </a:t>
            </a:r>
            <a:r>
              <a:rPr lang="fr-FR" i="1" dirty="0" err="1"/>
              <a:t>vulgus</a:t>
            </a:r>
            <a:r>
              <a:rPr lang="fr-FR" dirty="0"/>
              <a:t> « foule excitée », </a:t>
            </a:r>
            <a:r>
              <a:rPr lang="fr-FR" b="1" dirty="0"/>
              <a:t>Harcèlement d’une personne par ses collègues ou ses supérieurs </a:t>
            </a:r>
            <a:r>
              <a:rPr lang="fr-FR" dirty="0"/>
              <a:t>(MAF), </a:t>
            </a:r>
            <a:r>
              <a:rPr lang="fr-FR" i="1" dirty="0"/>
              <a:t>Et le </a:t>
            </a:r>
            <a:r>
              <a:rPr lang="fr-FR" dirty="0"/>
              <a:t>« </a:t>
            </a:r>
            <a:r>
              <a:rPr lang="fr-FR" dirty="0" err="1"/>
              <a:t>mobbing</a:t>
            </a:r>
            <a:r>
              <a:rPr lang="fr-FR" dirty="0"/>
              <a:t> »</a:t>
            </a:r>
            <a:r>
              <a:rPr lang="fr-FR" i="1" dirty="0"/>
              <a:t>, comme l'appellent les Anglo-Saxons, sera bientôt mis à l'index par le Code du travail</a:t>
            </a:r>
            <a:r>
              <a:rPr lang="fr-FR" dirty="0"/>
              <a:t> (</a:t>
            </a:r>
            <a:r>
              <a:rPr lang="fr-FR" i="1" dirty="0"/>
              <a:t>Les nouveaux risques du travail</a:t>
            </a:r>
            <a:r>
              <a:rPr lang="fr-FR" dirty="0"/>
              <a:t>, 15 mars 2001, </a:t>
            </a:r>
            <a:r>
              <a:rPr lang="fr-FR" i="1" dirty="0"/>
              <a:t>L’Express</a:t>
            </a:r>
            <a:r>
              <a:rPr lang="fr-FR" dirty="0"/>
              <a:t>), Emprunt spécialisé et peu usité. </a:t>
            </a:r>
            <a:r>
              <a:rPr lang="fr-FR" u="sng" dirty="0"/>
              <a:t>Le Journal Officiel du 28 juillet 2001 recommande</a:t>
            </a:r>
            <a:r>
              <a:rPr lang="fr-FR" b="1" u="sng" dirty="0"/>
              <a:t> </a:t>
            </a:r>
            <a:r>
              <a:rPr lang="fr-FR" b="1" i="1" u="sng" dirty="0"/>
              <a:t>harcèlement</a:t>
            </a:r>
            <a:r>
              <a:rPr lang="fr-FR" u="sng" dirty="0"/>
              <a:t>, n. m.</a:t>
            </a:r>
            <a:r>
              <a:rPr lang="fr-FR" dirty="0"/>
              <a:t> GDT recommande </a:t>
            </a:r>
            <a:r>
              <a:rPr lang="fr-FR" i="1" dirty="0"/>
              <a:t>harcèlement professionnel</a:t>
            </a:r>
            <a:r>
              <a:rPr lang="fr-FR" dirty="0"/>
              <a:t>, n. m. et les synonymes </a:t>
            </a:r>
            <a:r>
              <a:rPr lang="fr-FR" i="1" dirty="0"/>
              <a:t>harcèlement psychologique au travail</a:t>
            </a:r>
            <a:r>
              <a:rPr lang="fr-FR" dirty="0"/>
              <a:t>, n. m., </a:t>
            </a:r>
            <a:r>
              <a:rPr lang="fr-FR" i="1" dirty="0"/>
              <a:t>harcèlement psychologique en milieu de travail</a:t>
            </a:r>
            <a:r>
              <a:rPr lang="fr-FR" dirty="0"/>
              <a:t>, n. m., </a:t>
            </a:r>
            <a:r>
              <a:rPr lang="fr-FR" i="1" dirty="0"/>
              <a:t>harcèlement en milieu de travail</a:t>
            </a:r>
            <a:r>
              <a:rPr lang="fr-FR" dirty="0"/>
              <a:t>, n. m., </a:t>
            </a:r>
            <a:r>
              <a:rPr lang="fr-FR" i="1" dirty="0"/>
              <a:t>harcèlement moral au travail</a:t>
            </a:r>
            <a:r>
              <a:rPr lang="fr-FR" dirty="0"/>
              <a:t>, n. m., (MAF, GDT, L’Express). </a:t>
            </a:r>
            <a:endParaRPr lang="mk-MK" dirty="0"/>
          </a:p>
          <a:p>
            <a:endParaRPr lang="mk-MK" dirty="0"/>
          </a:p>
        </p:txBody>
      </p:sp>
    </p:spTree>
    <p:extLst>
      <p:ext uri="{BB962C8B-B14F-4D97-AF65-F5344CB8AC3E}">
        <p14:creationId xmlns:p14="http://schemas.microsoft.com/office/powerpoint/2010/main" val="3436131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i="1" dirty="0">
                <a:effectLst/>
              </a:rPr>
              <a:t>broker</a:t>
            </a:r>
            <a:r>
              <a:rPr lang="fr-FR" dirty="0">
                <a:effectLst/>
              </a:rPr>
              <a:t> </a:t>
            </a:r>
            <a:r>
              <a:rPr lang="fr-FR" dirty="0" smtClean="0">
                <a:effectLst/>
              </a:rPr>
              <a:t>- </a:t>
            </a:r>
            <a:r>
              <a:rPr lang="fr-FR" i="1" dirty="0" smtClean="0">
                <a:effectLst/>
              </a:rPr>
              <a:t>finances</a:t>
            </a:r>
            <a:r>
              <a:rPr lang="fr-FR" dirty="0">
                <a:effectLst/>
              </a:rPr>
              <a:t> </a:t>
            </a:r>
            <a:endParaRPr lang="mk-MK" dirty="0"/>
          </a:p>
        </p:txBody>
      </p:sp>
      <p:sp>
        <p:nvSpPr>
          <p:cNvPr id="3" name="Content Placeholder 2"/>
          <p:cNvSpPr>
            <a:spLocks noGrp="1"/>
          </p:cNvSpPr>
          <p:nvPr>
            <p:ph idx="1"/>
          </p:nvPr>
        </p:nvSpPr>
        <p:spPr/>
        <p:txBody>
          <a:bodyPr>
            <a:normAutofit lnSpcReduction="10000"/>
          </a:bodyPr>
          <a:lstStyle/>
          <a:p>
            <a:pPr algn="just"/>
            <a:r>
              <a:rPr lang="fr-FR" b="1" dirty="0"/>
              <a:t>broker</a:t>
            </a:r>
            <a:r>
              <a:rPr lang="fr-FR" dirty="0"/>
              <a:t> [</a:t>
            </a:r>
            <a:r>
              <a:rPr lang="fr-FR" dirty="0" err="1"/>
              <a:t>bʀɔkœʀ</a:t>
            </a:r>
            <a:r>
              <a:rPr lang="fr-FR" dirty="0"/>
              <a:t>] </a:t>
            </a:r>
            <a:r>
              <a:rPr lang="fr-FR" b="1" dirty="0"/>
              <a:t>n. m.</a:t>
            </a:r>
            <a:r>
              <a:rPr lang="fr-FR" dirty="0"/>
              <a:t>, 1980 (PR) littéralement « courtier », 1. </a:t>
            </a:r>
            <a:r>
              <a:rPr lang="fr-FR" b="1" dirty="0"/>
              <a:t>Opérateur sur les places financières anglo-saxonnes</a:t>
            </a:r>
            <a:r>
              <a:rPr lang="fr-FR" dirty="0"/>
              <a:t> </a:t>
            </a:r>
            <a:r>
              <a:rPr lang="mk-MK" dirty="0"/>
              <a:t>2. </a:t>
            </a:r>
            <a:r>
              <a:rPr lang="fr-FR" i="1" dirty="0"/>
              <a:t>Par extension</a:t>
            </a:r>
            <a:r>
              <a:rPr lang="fr-FR" dirty="0"/>
              <a:t>, </a:t>
            </a:r>
            <a:r>
              <a:rPr lang="fr-FR" b="1" dirty="0"/>
              <a:t>Intermédiaire dans des opérations financières, commerciales </a:t>
            </a:r>
            <a:r>
              <a:rPr lang="fr-FR" dirty="0"/>
              <a:t>(PR), </a:t>
            </a:r>
            <a:r>
              <a:rPr lang="fr-FR" i="1" dirty="0"/>
              <a:t>Les Chinois n'ont, toutefois, pas encore pris pleinement conscience de leur capacité d'attirer des capitaux - encore que les mieux informés n'hésitent pas à tenter de se faire coter à New York, par l'entremise des grands </a:t>
            </a:r>
            <a:r>
              <a:rPr lang="fr-FR" dirty="0"/>
              <a:t>brokers</a:t>
            </a:r>
            <a:r>
              <a:rPr lang="fr-FR" i="1" dirty="0"/>
              <a:t> ou des cabinets d'audit américains</a:t>
            </a:r>
            <a:r>
              <a:rPr lang="fr-FR" dirty="0"/>
              <a:t> (</a:t>
            </a:r>
            <a:r>
              <a:rPr lang="fr-FR" i="1" dirty="0"/>
              <a:t>Le capital passe-muraille</a:t>
            </a:r>
            <a:r>
              <a:rPr lang="fr-FR" dirty="0"/>
              <a:t>, 22 juillet 1993, </a:t>
            </a:r>
            <a:r>
              <a:rPr lang="fr-FR" i="1" dirty="0"/>
              <a:t>L’Express</a:t>
            </a:r>
            <a:r>
              <a:rPr lang="fr-FR" dirty="0"/>
              <a:t>), Emprunt culturel peu utile. </a:t>
            </a:r>
            <a:r>
              <a:rPr lang="fr-FR" u="sng" dirty="0"/>
              <a:t>Le </a:t>
            </a:r>
            <a:r>
              <a:rPr lang="fr-FR" i="1" u="sng" dirty="0"/>
              <a:t>Journal Officiel</a:t>
            </a:r>
            <a:r>
              <a:rPr lang="fr-FR" u="sng" dirty="0"/>
              <a:t> du 28 juillet 2001 recommande </a:t>
            </a:r>
            <a:r>
              <a:rPr lang="fr-FR" b="1" i="1" u="sng" dirty="0"/>
              <a:t>courtier</a:t>
            </a:r>
            <a:r>
              <a:rPr lang="fr-FR" u="sng" dirty="0"/>
              <a:t>, n. m.</a:t>
            </a:r>
            <a:r>
              <a:rPr lang="fr-FR" dirty="0"/>
              <a:t>, (PR, MAF, DAC, GDA, PL, L’Express). </a:t>
            </a:r>
            <a:endParaRPr lang="mk-MK" dirty="0"/>
          </a:p>
        </p:txBody>
      </p:sp>
    </p:spTree>
    <p:extLst>
      <p:ext uri="{BB962C8B-B14F-4D97-AF65-F5344CB8AC3E}">
        <p14:creationId xmlns:p14="http://schemas.microsoft.com/office/powerpoint/2010/main" val="78312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i="1" dirty="0">
                <a:effectLst/>
              </a:rPr>
              <a:t>leasing</a:t>
            </a:r>
            <a:r>
              <a:rPr lang="fr-FR" dirty="0">
                <a:effectLst/>
              </a:rPr>
              <a:t> </a:t>
            </a:r>
            <a:r>
              <a:rPr lang="fr-FR" dirty="0" smtClean="0">
                <a:effectLst/>
              </a:rPr>
              <a:t>- </a:t>
            </a:r>
            <a:r>
              <a:rPr lang="fr-FR" i="1" dirty="0" smtClean="0">
                <a:effectLst/>
              </a:rPr>
              <a:t>finances</a:t>
            </a:r>
            <a:endParaRPr lang="mk-MK" dirty="0"/>
          </a:p>
        </p:txBody>
      </p:sp>
      <p:sp>
        <p:nvSpPr>
          <p:cNvPr id="3" name="Content Placeholder 2"/>
          <p:cNvSpPr>
            <a:spLocks noGrp="1"/>
          </p:cNvSpPr>
          <p:nvPr>
            <p:ph idx="1"/>
          </p:nvPr>
        </p:nvSpPr>
        <p:spPr/>
        <p:txBody>
          <a:bodyPr>
            <a:normAutofit fontScale="62500" lnSpcReduction="20000"/>
          </a:bodyPr>
          <a:lstStyle/>
          <a:p>
            <a:pPr algn="just"/>
            <a:r>
              <a:rPr lang="fr-FR" b="1" dirty="0"/>
              <a:t>leasing</a:t>
            </a:r>
            <a:r>
              <a:rPr lang="fr-FR" dirty="0"/>
              <a:t> [</a:t>
            </a:r>
            <a:r>
              <a:rPr lang="fr-FR" dirty="0" err="1"/>
              <a:t>liziŋ</a:t>
            </a:r>
            <a:r>
              <a:rPr lang="fr-FR" dirty="0"/>
              <a:t>] </a:t>
            </a:r>
            <a:r>
              <a:rPr lang="fr-FR" b="1" dirty="0"/>
              <a:t>n. m.</a:t>
            </a:r>
            <a:r>
              <a:rPr lang="fr-FR" dirty="0"/>
              <a:t>, 1963 (PR, RDHLF, DAH, TLF), emprunt d’un néologisme américain, apparu en 1952 dans la dénomination d’une société, </a:t>
            </a:r>
            <a:r>
              <a:rPr lang="fr-FR" i="1" dirty="0"/>
              <a:t>The U. S. Leasing Corporation</a:t>
            </a:r>
            <a:r>
              <a:rPr lang="fr-FR" dirty="0"/>
              <a:t> « Société de location des Etats-Unis », littéralement « location de bail, location à bail », de </a:t>
            </a:r>
            <a:r>
              <a:rPr lang="fr-FR" i="1" dirty="0"/>
              <a:t>to </a:t>
            </a:r>
            <a:r>
              <a:rPr lang="fr-FR" i="1" dirty="0" err="1"/>
              <a:t>lease</a:t>
            </a:r>
            <a:r>
              <a:rPr lang="fr-FR" dirty="0"/>
              <a:t> « louer, donner en location, donner à bail » qui est issu, dans un emploi spécialisé de l’anglo-normand correspondant à l’ancien français </a:t>
            </a:r>
            <a:r>
              <a:rPr lang="fr-FR" i="1" dirty="0" err="1"/>
              <a:t>lesser</a:t>
            </a:r>
            <a:r>
              <a:rPr lang="fr-FR" dirty="0"/>
              <a:t>, </a:t>
            </a:r>
            <a:r>
              <a:rPr lang="fr-FR" i="1" dirty="0" err="1"/>
              <a:t>laissier</a:t>
            </a:r>
            <a:r>
              <a:rPr lang="fr-FR" dirty="0"/>
              <a:t>, français moderne </a:t>
            </a:r>
            <a:r>
              <a:rPr lang="fr-FR" i="1" dirty="0"/>
              <a:t>laisser</a:t>
            </a:r>
            <a:r>
              <a:rPr lang="fr-FR" dirty="0"/>
              <a:t>, </a:t>
            </a:r>
            <a:r>
              <a:rPr lang="fr-FR" b="1" dirty="0"/>
              <a:t>Location (avec achat en option, au terme d'une période déterminée) de biens d'équipement à une société financière qui se charge de l'investissement </a:t>
            </a:r>
            <a:r>
              <a:rPr lang="fr-FR" dirty="0"/>
              <a:t>(PR), </a:t>
            </a:r>
            <a:r>
              <a:rPr lang="fr-FR" i="1" dirty="0"/>
              <a:t>Instauré en France à la fin de 1967, le crédit-bail complète les opérations de </a:t>
            </a:r>
            <a:r>
              <a:rPr lang="fr-FR" dirty="0"/>
              <a:t>« leasing » </a:t>
            </a:r>
            <a:r>
              <a:rPr lang="fr-FR" i="1" dirty="0"/>
              <a:t>location de matériel, qui depuis sept ans se sont fortement développées </a:t>
            </a:r>
            <a:r>
              <a:rPr lang="fr-FR" dirty="0"/>
              <a:t>(</a:t>
            </a:r>
            <a:r>
              <a:rPr lang="fr-FR" i="1" dirty="0"/>
              <a:t>Le monde, </a:t>
            </a:r>
            <a:r>
              <a:rPr lang="fr-FR" dirty="0"/>
              <a:t>25 mai 1969, p. 30, col. 2 </a:t>
            </a:r>
            <a:r>
              <a:rPr lang="fr-FR" dirty="0" err="1"/>
              <a:t>ds</a:t>
            </a:r>
            <a:r>
              <a:rPr lang="fr-FR" dirty="0"/>
              <a:t> GILB. 1971) (TLF), </a:t>
            </a:r>
            <a:r>
              <a:rPr lang="fr-FR" dirty="0" err="1"/>
              <a:t>Réemprunt</a:t>
            </a:r>
            <a:r>
              <a:rPr lang="fr-FR" dirty="0"/>
              <a:t> partiel, spécialisé, snob et inutile. Le </a:t>
            </a:r>
            <a:r>
              <a:rPr lang="fr-FR" i="1" dirty="0"/>
              <a:t>Journal Officiel</a:t>
            </a:r>
            <a:r>
              <a:rPr lang="fr-FR" dirty="0"/>
              <a:t> du 22 septembre 2000 recommande </a:t>
            </a:r>
            <a:r>
              <a:rPr lang="fr-FR" i="1" dirty="0"/>
              <a:t>crédit-bail</a:t>
            </a:r>
            <a:r>
              <a:rPr lang="fr-FR" dirty="0"/>
              <a:t> n. m. (« terme générique », qui recouvre diverses techniques de </a:t>
            </a:r>
            <a:r>
              <a:rPr lang="fr-FR" i="1" dirty="0"/>
              <a:t>leasing</a:t>
            </a:r>
            <a:r>
              <a:rPr lang="fr-FR" dirty="0"/>
              <a:t>). </a:t>
            </a:r>
            <a:r>
              <a:rPr lang="fr-FR" u="sng" dirty="0"/>
              <a:t>Le </a:t>
            </a:r>
            <a:r>
              <a:rPr lang="fr-FR" i="1" u="sng" dirty="0"/>
              <a:t>Journal Officiel</a:t>
            </a:r>
            <a:r>
              <a:rPr lang="fr-FR" u="sng" dirty="0"/>
              <a:t> du 31 janvier 1990 recommande </a:t>
            </a:r>
            <a:r>
              <a:rPr lang="fr-FR" i="1" u="sng" dirty="0"/>
              <a:t>location avec </a:t>
            </a:r>
            <a:r>
              <a:rPr lang="fr-FR" b="1" i="1" u="sng" dirty="0"/>
              <a:t>option d’achat</a:t>
            </a:r>
            <a:r>
              <a:rPr lang="fr-FR" u="sng" dirty="0"/>
              <a:t>, ou </a:t>
            </a:r>
            <a:r>
              <a:rPr lang="fr-FR" b="1" i="1" u="sng" dirty="0"/>
              <a:t>L.O.A.</a:t>
            </a:r>
            <a:r>
              <a:rPr lang="fr-FR" u="sng" dirty="0"/>
              <a:t>, pour bien à « usage non-professionnel » qui tend à reculer au profit de </a:t>
            </a:r>
            <a:r>
              <a:rPr lang="fr-FR" i="1" u="sng" dirty="0"/>
              <a:t>crédit bail</a:t>
            </a:r>
            <a:r>
              <a:rPr lang="fr-FR" u="sng" dirty="0"/>
              <a:t>, plus transparent et beaucoup plus parlant.</a:t>
            </a:r>
            <a:r>
              <a:rPr lang="fr-FR" dirty="0"/>
              <a:t> Le </a:t>
            </a:r>
            <a:r>
              <a:rPr lang="fr-FR" i="1" dirty="0"/>
              <a:t>Comité d'étude des Termes techniques français </a:t>
            </a:r>
            <a:r>
              <a:rPr lang="fr-FR" dirty="0"/>
              <a:t>propose comme équivalents français :</a:t>
            </a:r>
            <a:r>
              <a:rPr lang="fr-FR" i="1" dirty="0"/>
              <a:t> </a:t>
            </a:r>
            <a:r>
              <a:rPr lang="fr-FR" i="1" dirty="0" err="1"/>
              <a:t>prêt-bail</a:t>
            </a:r>
            <a:r>
              <a:rPr lang="fr-FR" dirty="0"/>
              <a:t>, n. m., </a:t>
            </a:r>
            <a:r>
              <a:rPr lang="fr-FR" i="1" dirty="0"/>
              <a:t>crédit-bail</a:t>
            </a:r>
            <a:r>
              <a:rPr lang="fr-FR" dirty="0"/>
              <a:t>, n. m. et</a:t>
            </a:r>
            <a:r>
              <a:rPr lang="fr-FR" i="1" dirty="0"/>
              <a:t> location-financement</a:t>
            </a:r>
            <a:r>
              <a:rPr lang="fr-FR" dirty="0"/>
              <a:t>, n. f. </a:t>
            </a:r>
            <a:r>
              <a:rPr lang="fr-FR" i="1" dirty="0"/>
              <a:t>Leasing</a:t>
            </a:r>
            <a:r>
              <a:rPr lang="fr-FR" dirty="0"/>
              <a:t>, terme superflu, auquel correspondait le substantif </a:t>
            </a:r>
            <a:r>
              <a:rPr lang="fr-FR" i="1" dirty="0" err="1"/>
              <a:t>lease</a:t>
            </a:r>
            <a:r>
              <a:rPr lang="fr-FR" dirty="0"/>
              <a:t>, n’a pas survécu en anglais. Il a été adopté en français où les emprunts de mots en </a:t>
            </a:r>
            <a:r>
              <a:rPr lang="fr-FR" i="1" dirty="0"/>
              <a:t>–</a:t>
            </a:r>
            <a:r>
              <a:rPr lang="fr-FR" i="1" dirty="0" err="1"/>
              <a:t>ing</a:t>
            </a:r>
            <a:r>
              <a:rPr lang="fr-FR" dirty="0"/>
              <a:t> sont fréquents, (PR, RDHLF, DADG, DAH, DAC, MAF, AA, PL, DMOE, TLF). </a:t>
            </a:r>
            <a:endParaRPr lang="mk-MK" dirty="0"/>
          </a:p>
          <a:p>
            <a:endParaRPr lang="mk-MK" dirty="0"/>
          </a:p>
        </p:txBody>
      </p:sp>
    </p:spTree>
    <p:extLst>
      <p:ext uri="{BB962C8B-B14F-4D97-AF65-F5344CB8AC3E}">
        <p14:creationId xmlns:p14="http://schemas.microsoft.com/office/powerpoint/2010/main" val="36455139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178</TotalTime>
  <Words>927</Words>
  <Application>Microsoft Office PowerPoint</Application>
  <PresentationFormat>On-screen Show (4:3)</PresentationFormat>
  <Paragraphs>37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Executive</vt:lpstr>
      <vt:lpstr>Zoran Nikolovski Université « Saint-Clément d’Ohrid » de Bitola,  République de Macédoine </vt:lpstr>
      <vt:lpstr>L’objectif de cet article </vt:lpstr>
      <vt:lpstr>Echantillon représentatif des anglicismes</vt:lpstr>
      <vt:lpstr>Le Rôle de la Commission générale de terminologie et de néologie</vt:lpstr>
      <vt:lpstr>Anglicismes-Définition Dictionnaire des anglicismes, Le Robert</vt:lpstr>
      <vt:lpstr> brainstorming - gestion (technique de gestion) et  société. </vt:lpstr>
      <vt:lpstr>mobbing - la psychologie (psychologie industrielle) </vt:lpstr>
      <vt:lpstr>broker - finances </vt:lpstr>
      <vt:lpstr>leasing - finances</vt:lpstr>
      <vt:lpstr>   e) duty-free - commerce (commerce extérieur) et économie (douane et accis</vt:lpstr>
      <vt:lpstr>franchising - commerce et du droit (droit commercial)</vt:lpstr>
      <vt:lpstr>Teasing-publicité</vt:lpstr>
      <vt:lpstr>Recommandations du Journal officiel de la République française :</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Zoran Nikolovski Université « Saint-Clément d’Ohrid » de Bitola, République de Macédoine</dc:title>
  <dc:creator>Zoran</dc:creator>
  <cp:lastModifiedBy>Zoran</cp:lastModifiedBy>
  <cp:revision>24</cp:revision>
  <dcterms:created xsi:type="dcterms:W3CDTF">2013-03-16T01:52:52Z</dcterms:created>
  <dcterms:modified xsi:type="dcterms:W3CDTF">2013-03-17T01:56:50Z</dcterms:modified>
</cp:coreProperties>
</file>