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71" r:id="rId11"/>
    <p:sldId id="264" r:id="rId12"/>
    <p:sldId id="272" r:id="rId13"/>
    <p:sldId id="266" r:id="rId14"/>
    <p:sldId id="267" r:id="rId15"/>
    <p:sldId id="268" r:id="rId16"/>
    <p:sldId id="269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trud%20za%20irska\tabeli%20irska%2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trud%20za%20irska\tabeli%20irska%2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trud%20za%20irska\tabeli%20irska%20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trud%20za%20irska\tabeli%20irska%20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trud%20za%20irska\tabeli%20irska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69685039370079"/>
          <c:y val="2.8252405949256341E-2"/>
          <c:w val="0.84241426071741032"/>
          <c:h val="0.7761147564887722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Sheet1!$A$22:$A$23</c:f>
              <c:strCache>
                <c:ptCount val="2"/>
                <c:pt idx="0">
                  <c:v>Value added average of the Western Balkans economies </c:v>
                </c:pt>
                <c:pt idx="1">
                  <c:v>Value added average of the EU economies </c:v>
                </c:pt>
              </c:strCache>
            </c:strRef>
          </c:cat>
          <c:val>
            <c:numRef>
              <c:f>Sheet1!$B$22:$B$23</c:f>
              <c:numCache>
                <c:formatCode>0.00%</c:formatCode>
                <c:ptCount val="2"/>
                <c:pt idx="0">
                  <c:v>0.51980000000000004</c:v>
                </c:pt>
                <c:pt idx="1">
                  <c:v>0.56799999999999995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62656"/>
        <c:axId val="91064192"/>
      </c:barChart>
      <c:catAx>
        <c:axId val="91062656"/>
        <c:scaling>
          <c:orientation val="minMax"/>
        </c:scaling>
        <c:delete val="0"/>
        <c:axPos val="b"/>
        <c:majorTickMark val="out"/>
        <c:minorTickMark val="none"/>
        <c:tickLblPos val="nextTo"/>
        <c:crossAx val="91064192"/>
        <c:crosses val="autoZero"/>
        <c:auto val="1"/>
        <c:lblAlgn val="ctr"/>
        <c:lblOffset val="100"/>
        <c:noMultiLvlLbl val="0"/>
      </c:catAx>
      <c:valAx>
        <c:axId val="9106419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91062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Sheet1!$A$25:$A$26</c:f>
              <c:strCache>
                <c:ptCount val="2"/>
                <c:pt idx="0">
                  <c:v>Policy implemented measured with EU throug SBA </c:v>
                </c:pt>
                <c:pt idx="1">
                  <c:v>Policy implemented measured with Western Balkans economies  throug SBA </c:v>
                </c:pt>
              </c:strCache>
            </c:strRef>
          </c:cat>
          <c:val>
            <c:numRef>
              <c:f>Sheet1!$B$25:$B$26</c:f>
              <c:numCache>
                <c:formatCode>0.00</c:formatCode>
                <c:ptCount val="2"/>
                <c:pt idx="0">
                  <c:v>3300</c:v>
                </c:pt>
                <c:pt idx="1">
                  <c:v>1900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86848"/>
        <c:axId val="91088384"/>
      </c:barChart>
      <c:catAx>
        <c:axId val="91086848"/>
        <c:scaling>
          <c:orientation val="minMax"/>
        </c:scaling>
        <c:delete val="0"/>
        <c:axPos val="b"/>
        <c:majorTickMark val="out"/>
        <c:minorTickMark val="none"/>
        <c:tickLblPos val="nextTo"/>
        <c:crossAx val="91088384"/>
        <c:crosses val="autoZero"/>
        <c:auto val="1"/>
        <c:lblAlgn val="ctr"/>
        <c:lblOffset val="100"/>
        <c:noMultiLvlLbl val="0"/>
      </c:catAx>
      <c:valAx>
        <c:axId val="9108838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1086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Sheet1!$A$25:$A$26</c:f>
              <c:strCache>
                <c:ptCount val="2"/>
                <c:pt idx="0">
                  <c:v>Policy implemented measured with EU throug SBA </c:v>
                </c:pt>
                <c:pt idx="1">
                  <c:v>Policy implemented measured with Western Balkans economies  throug SBA </c:v>
                </c:pt>
              </c:strCache>
            </c:strRef>
          </c:cat>
          <c:val>
            <c:numRef>
              <c:f>Sheet1!$B$25:$B$26</c:f>
              <c:numCache>
                <c:formatCode>0.00</c:formatCode>
                <c:ptCount val="2"/>
                <c:pt idx="0">
                  <c:v>3300</c:v>
                </c:pt>
                <c:pt idx="1">
                  <c:v>1900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003520"/>
        <c:axId val="91013504"/>
      </c:barChart>
      <c:catAx>
        <c:axId val="91003520"/>
        <c:scaling>
          <c:orientation val="minMax"/>
        </c:scaling>
        <c:delete val="0"/>
        <c:axPos val="b"/>
        <c:majorTickMark val="out"/>
        <c:minorTickMark val="none"/>
        <c:tickLblPos val="nextTo"/>
        <c:crossAx val="91013504"/>
        <c:crosses val="autoZero"/>
        <c:auto val="1"/>
        <c:lblAlgn val="ctr"/>
        <c:lblOffset val="100"/>
        <c:noMultiLvlLbl val="0"/>
      </c:catAx>
      <c:valAx>
        <c:axId val="9101350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1003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Sheet1!$A$3:$A$8</c:f>
              <c:strCache>
                <c:ptCount val="6"/>
                <c:pt idx="0">
                  <c:v>Serbia </c:v>
                </c:pt>
                <c:pt idx="1">
                  <c:v>Kosovo</c:v>
                </c:pt>
                <c:pt idx="2">
                  <c:v>Bosnia and Herzegovina </c:v>
                </c:pt>
                <c:pt idx="3">
                  <c:v>Albania </c:v>
                </c:pt>
                <c:pt idx="4">
                  <c:v>Macedonia </c:v>
                </c:pt>
                <c:pt idx="5">
                  <c:v>Montegenro </c:v>
                </c:pt>
              </c:strCache>
            </c:strRef>
          </c:cat>
          <c:val>
            <c:numRef>
              <c:f>Sheet1!$B$3:$B$8</c:f>
              <c:numCache>
                <c:formatCode>0.00%</c:formatCode>
                <c:ptCount val="6"/>
                <c:pt idx="0">
                  <c:v>0.57999999999999996</c:v>
                </c:pt>
                <c:pt idx="1">
                  <c:v>0.27</c:v>
                </c:pt>
                <c:pt idx="2">
                  <c:v>0.48</c:v>
                </c:pt>
                <c:pt idx="3">
                  <c:v>0.38</c:v>
                </c:pt>
                <c:pt idx="4">
                  <c:v>0.6</c:v>
                </c:pt>
                <c:pt idx="5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Sheet1!$A$14:$A$19</c:f>
              <c:strCache>
                <c:ptCount val="6"/>
                <c:pt idx="0">
                  <c:v>Serbia </c:v>
                </c:pt>
                <c:pt idx="1">
                  <c:v>Kosovo</c:v>
                </c:pt>
                <c:pt idx="2">
                  <c:v>Bosnia and Herzegovina </c:v>
                </c:pt>
                <c:pt idx="3">
                  <c:v>Albania </c:v>
                </c:pt>
                <c:pt idx="4">
                  <c:v>Macedonia </c:v>
                </c:pt>
                <c:pt idx="5">
                  <c:v>Montegenro </c:v>
                </c:pt>
              </c:strCache>
            </c:strRef>
          </c:cat>
          <c:val>
            <c:numRef>
              <c:f>Sheet1!$B$14:$B$19</c:f>
              <c:numCache>
                <c:formatCode>0.00%</c:formatCode>
                <c:ptCount val="6"/>
                <c:pt idx="0">
                  <c:v>0.6</c:v>
                </c:pt>
                <c:pt idx="1">
                  <c:v>0.81</c:v>
                </c:pt>
                <c:pt idx="2">
                  <c:v>0.7</c:v>
                </c:pt>
                <c:pt idx="3">
                  <c:v>0.63</c:v>
                </c:pt>
                <c:pt idx="4">
                  <c:v>0.65</c:v>
                </c:pt>
                <c:pt idx="5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874240"/>
        <c:axId val="90875776"/>
      </c:barChart>
      <c:catAx>
        <c:axId val="90874240"/>
        <c:scaling>
          <c:orientation val="minMax"/>
        </c:scaling>
        <c:delete val="0"/>
        <c:axPos val="b"/>
        <c:majorTickMark val="out"/>
        <c:minorTickMark val="none"/>
        <c:tickLblPos val="nextTo"/>
        <c:crossAx val="90875776"/>
        <c:crosses val="autoZero"/>
        <c:auto val="1"/>
        <c:lblAlgn val="ctr"/>
        <c:lblOffset val="100"/>
        <c:noMultiLvlLbl val="0"/>
      </c:catAx>
      <c:valAx>
        <c:axId val="9087577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908742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7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2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1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5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61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0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8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7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D6918-2A93-49B1-A2AF-D56FD0A7781B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EFF7B-64BE-40D5-8CD3-D7DE08495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3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Institutional environment, public finance spending and economic performance of SME's in the Western Balkans </a:t>
            </a:r>
            <a:r>
              <a:rPr lang="en-US" dirty="0" smtClean="0"/>
              <a:t>region, effect of corruption and how to deal with? </a:t>
            </a:r>
            <a:br>
              <a:rPr lang="en-US" dirty="0" smtClean="0"/>
            </a:br>
            <a:endParaRPr lang="en-US" dirty="0"/>
          </a:p>
          <a:p>
            <a:pPr marL="0" indent="0" algn="ctr">
              <a:buNone/>
            </a:pPr>
            <a:r>
              <a:rPr lang="en-US" sz="1800" dirty="0" err="1" smtClean="0"/>
              <a:t>Anastas</a:t>
            </a:r>
            <a:r>
              <a:rPr lang="en-US" sz="1800" dirty="0" smtClean="0"/>
              <a:t> </a:t>
            </a:r>
            <a:r>
              <a:rPr lang="en-US" sz="1800" dirty="0" err="1"/>
              <a:t>Djurovski</a:t>
            </a:r>
            <a:r>
              <a:rPr lang="en-US" sz="1800" dirty="0"/>
              <a:t> </a:t>
            </a:r>
            <a:r>
              <a:rPr lang="en-US" sz="1800" dirty="0" smtClean="0"/>
              <a:t>PhD, Professor </a:t>
            </a:r>
            <a:r>
              <a:rPr lang="en-US" sz="1800" dirty="0"/>
              <a:t>at the State University St Clemens of </a:t>
            </a:r>
            <a:r>
              <a:rPr lang="en-US" sz="1800" dirty="0" err="1"/>
              <a:t>Ohrid</a:t>
            </a:r>
            <a:r>
              <a:rPr lang="en-US" sz="1800" dirty="0"/>
              <a:t> Bitola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6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1"/>
    </mc:Choice>
    <mc:Fallback>
      <p:transition spd="slow" advTm="1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there control of corruption within the SME policy implementation of the Western Balkans countries - % of respondents who answered “yes”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506108"/>
              </p:ext>
            </p:extLst>
          </p:nvPr>
        </p:nvGraphicFramePr>
        <p:xfrm>
          <a:off x="381000" y="22974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8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88"/>
    </mc:Choice>
    <mc:Fallback>
      <p:transition spd="slow" advTm="10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r>
              <a:rPr lang="en-US" dirty="0" smtClean="0"/>
              <a:t>Reasons on </a:t>
            </a:r>
            <a:r>
              <a:rPr lang="en-US" dirty="0"/>
              <a:t>the side of the policy consumers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- Using </a:t>
            </a:r>
            <a:r>
              <a:rPr lang="en-US" dirty="0"/>
              <a:t>the corruption as a business model for development ;</a:t>
            </a:r>
          </a:p>
          <a:p>
            <a:r>
              <a:rPr lang="en-US" dirty="0" smtClean="0"/>
              <a:t>- Fear </a:t>
            </a:r>
            <a:r>
              <a:rPr lang="en-US" dirty="0"/>
              <a:t>from the exposure of the corruption 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5"/>
    </mc:Choice>
    <mc:Fallback>
      <p:transition spd="slow" advTm="52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Positive answer to question – is it effective business activity to illegally pay money for better </a:t>
            </a:r>
            <a:r>
              <a:rPr lang="en-US" dirty="0" err="1" smtClean="0"/>
              <a:t>acces</a:t>
            </a:r>
            <a:r>
              <a:rPr lang="en-US" dirty="0" smtClean="0"/>
              <a:t> to SME policy benefits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749253"/>
              </p:ext>
            </p:extLst>
          </p:nvPr>
        </p:nvGraphicFramePr>
        <p:xfrm>
          <a:off x="457200" y="19050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1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19"/>
    </mc:Choice>
    <mc:Fallback>
      <p:transition spd="slow" advTm="7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Effectiveness of the SME’ policy EU </a:t>
            </a:r>
            <a:r>
              <a:rPr lang="en-US" dirty="0" err="1" smtClean="0"/>
              <a:t>vs</a:t>
            </a:r>
            <a:r>
              <a:rPr lang="en-US" dirty="0" smtClean="0"/>
              <a:t> Western Balkans </a:t>
            </a:r>
            <a:br>
              <a:rPr lang="en-US" dirty="0" smtClean="0"/>
            </a:br>
            <a:r>
              <a:rPr lang="en-US" dirty="0" smtClean="0"/>
              <a:t>index comparison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35814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48724"/>
              </p:ext>
            </p:extLst>
          </p:nvPr>
        </p:nvGraphicFramePr>
        <p:xfrm>
          <a:off x="1219200" y="2459355"/>
          <a:ext cx="7010398" cy="3179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397"/>
                <a:gridCol w="3332813"/>
                <a:gridCol w="919396"/>
                <a:gridCol w="919396"/>
                <a:gridCol w="91939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Criteria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as per Small Business Act</a:t>
                      </a:r>
                    </a:p>
                    <a:p>
                      <a:pPr algn="l" fontAlgn="b"/>
                      <a:endParaRPr lang="en-US" sz="1100" b="0" i="0" u="none" strike="noStrike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Western Balkans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EU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Entrepreneurial learning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Bankruptcy </a:t>
                      </a:r>
                      <a:r>
                        <a:rPr lang="en-US" sz="1100" u="none" strike="noStrike" dirty="0">
                          <a:effectLst/>
                        </a:rPr>
                        <a:t>and second chance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Regulatory framework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Operational environment for SME's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Support services for SME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Public procurement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Access to Finance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Standards and tech regulations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Entreprise skills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Innovation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Green economy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internationalization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5638800"/>
            <a:ext cx="23469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* 5 =highest </a:t>
            </a:r>
            <a:r>
              <a:rPr lang="en-US" sz="1200" dirty="0" err="1" smtClean="0"/>
              <a:t>lewel</a:t>
            </a:r>
            <a:r>
              <a:rPr lang="en-US" sz="1200" dirty="0" smtClean="0"/>
              <a:t>  1 = lowest level</a:t>
            </a:r>
            <a:endParaRPr lang="en-US" sz="1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5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23"/>
    </mc:Choice>
    <mc:Fallback>
      <p:transition spd="slow" advTm="38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SME Policy implementation and corruption challenge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3581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-Western </a:t>
            </a:r>
            <a:r>
              <a:rPr lang="en-US" dirty="0" smtClean="0"/>
              <a:t>Balkans SME policy implementation  is 6.49% less effective than EU SME policy implementation </a:t>
            </a:r>
            <a:r>
              <a:rPr lang="en-US" dirty="0"/>
              <a:t>;</a:t>
            </a:r>
            <a:endParaRPr lang="en-US" dirty="0" smtClean="0"/>
          </a:p>
          <a:p>
            <a:r>
              <a:rPr lang="en-US" dirty="0" smtClean="0"/>
              <a:t>-1 </a:t>
            </a:r>
            <a:r>
              <a:rPr lang="en-US" dirty="0" smtClean="0"/>
              <a:t>EUR invested through Western Balkans SME policy implementation is 6.49% less effective than 1 EUR invested </a:t>
            </a:r>
            <a:r>
              <a:rPr lang="en-US" dirty="0" smtClean="0"/>
              <a:t>through </a:t>
            </a:r>
            <a:r>
              <a:rPr lang="en-US" dirty="0" smtClean="0"/>
              <a:t>EU SME policy </a:t>
            </a:r>
            <a:r>
              <a:rPr lang="en-US" dirty="0" smtClean="0"/>
              <a:t>implementation.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 it due to corruption ?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5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8"/>
    </mc:Choice>
    <mc:Fallback>
      <p:transition spd="slow" advTm="2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market incentives to deal with SME policy implementation </a:t>
            </a:r>
            <a:r>
              <a:rPr lang="en-US" dirty="0" smtClean="0"/>
              <a:t>within </a:t>
            </a:r>
            <a:r>
              <a:rPr lang="en-US" dirty="0" smtClean="0"/>
              <a:t>the Western Balkans region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43200"/>
            <a:ext cx="6400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-Higher </a:t>
            </a:r>
            <a:r>
              <a:rPr lang="en-US" dirty="0"/>
              <a:t>material incentives of the policy developers and </a:t>
            </a:r>
            <a:r>
              <a:rPr lang="en-US" dirty="0" smtClean="0"/>
              <a:t>implementers </a:t>
            </a:r>
            <a:r>
              <a:rPr lang="en-US" dirty="0" smtClean="0"/>
              <a:t>;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-Further </a:t>
            </a:r>
            <a:r>
              <a:rPr lang="en-US" dirty="0"/>
              <a:t>delegation of public services providing  to the private </a:t>
            </a:r>
            <a:r>
              <a:rPr lang="en-US" dirty="0" smtClean="0"/>
              <a:t>institutions.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13"/>
    </mc:Choice>
    <mc:Fallback>
      <p:transition spd="slow" advTm="4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political incentives to deal with SME policy implementation corruption within the Western Balkans region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43200"/>
            <a:ext cx="6400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dirty="0"/>
              <a:t>Strong democracy </a:t>
            </a:r>
            <a:r>
              <a:rPr lang="en-US" dirty="0" smtClean="0"/>
              <a:t>encouragement</a:t>
            </a:r>
            <a:r>
              <a:rPr lang="en-US" dirty="0"/>
              <a:t>;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-Better </a:t>
            </a:r>
            <a:r>
              <a:rPr lang="en-US" dirty="0"/>
              <a:t>monitoring of the EU </a:t>
            </a:r>
            <a:r>
              <a:rPr lang="en-US" dirty="0" smtClean="0"/>
              <a:t>;</a:t>
            </a:r>
            <a:endParaRPr lang="en-US" dirty="0" smtClean="0"/>
          </a:p>
          <a:p>
            <a:r>
              <a:rPr lang="en-US" dirty="0" smtClean="0"/>
              <a:t>-Transparency </a:t>
            </a:r>
            <a:r>
              <a:rPr lang="en-US" dirty="0"/>
              <a:t>and whistle blowing acts 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2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13"/>
    </mc:Choice>
    <mc:Fallback>
      <p:transition spd="slow" advTm="5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6000" dirty="0" smtClean="0"/>
              <a:t>Thank You! </a:t>
            </a:r>
            <a:endParaRPr lang="en-US" sz="6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1"/>
    </mc:Choice>
    <mc:Fallback>
      <p:transition spd="slow" advTm="1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r>
              <a:rPr lang="en-US" dirty="0" smtClean="0"/>
              <a:t>Performance </a:t>
            </a:r>
            <a:r>
              <a:rPr lang="en-US" dirty="0" smtClean="0"/>
              <a:t>of the SME’s EU </a:t>
            </a:r>
            <a:r>
              <a:rPr lang="en-US" dirty="0" err="1" smtClean="0"/>
              <a:t>vs</a:t>
            </a:r>
            <a:r>
              <a:rPr lang="en-US" dirty="0" smtClean="0"/>
              <a:t> Western Balkans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r>
              <a:rPr lang="en-US" dirty="0" smtClean="0"/>
              <a:t>GDP of Value added of SME’s 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187412"/>
              </p:ext>
            </p:extLst>
          </p:nvPr>
        </p:nvGraphicFramePr>
        <p:xfrm>
          <a:off x="2286000" y="3657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7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86"/>
    </mc:Choice>
    <mc:Fallback>
      <p:transition spd="slow" advTm="6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r>
              <a:rPr lang="en-US" dirty="0" smtClean="0"/>
              <a:t>Policy implementation </a:t>
            </a:r>
            <a:r>
              <a:rPr lang="en-US" dirty="0" smtClean="0"/>
              <a:t>of the SME’s EU </a:t>
            </a:r>
            <a:r>
              <a:rPr lang="en-US" dirty="0" err="1" smtClean="0"/>
              <a:t>vs</a:t>
            </a:r>
            <a:r>
              <a:rPr lang="en-US" dirty="0" smtClean="0"/>
              <a:t> Western Balkans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1752600"/>
          </a:xfrm>
        </p:spPr>
        <p:txBody>
          <a:bodyPr/>
          <a:lstStyle/>
          <a:p>
            <a:r>
              <a:rPr lang="en-US" dirty="0" smtClean="0"/>
              <a:t>Number of policies implemented </a:t>
            </a:r>
            <a:r>
              <a:rPr lang="en-US" dirty="0" smtClean="0"/>
              <a:t>within </a:t>
            </a:r>
            <a:r>
              <a:rPr lang="en-US" dirty="0" smtClean="0"/>
              <a:t>the period 2007-2016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809151"/>
              </p:ext>
            </p:extLst>
          </p:nvPr>
        </p:nvGraphicFramePr>
        <p:xfrm>
          <a:off x="2286000" y="3657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2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98"/>
    </mc:Choice>
    <mc:Fallback>
      <p:transition spd="slow" advTm="12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r>
              <a:rPr lang="en-US" dirty="0" smtClean="0"/>
              <a:t>Importance of the SME’s EU </a:t>
            </a:r>
            <a:r>
              <a:rPr lang="en-US" dirty="0" err="1" smtClean="0"/>
              <a:t>vs</a:t>
            </a:r>
            <a:r>
              <a:rPr lang="en-US" dirty="0" smtClean="0"/>
              <a:t> Western Balkans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1752600"/>
          </a:xfrm>
        </p:spPr>
        <p:txBody>
          <a:bodyPr/>
          <a:lstStyle/>
          <a:p>
            <a:r>
              <a:rPr lang="en-US" dirty="0" smtClean="0"/>
              <a:t>Number of policies implemented with the period 2007-2016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435939"/>
              </p:ext>
            </p:extLst>
          </p:nvPr>
        </p:nvGraphicFramePr>
        <p:xfrm>
          <a:off x="2286000" y="3657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8"/>
    </mc:Choice>
    <mc:Fallback>
      <p:transition spd="slow" advTm="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r>
              <a:rPr lang="en-US" dirty="0" smtClean="0"/>
              <a:t>Newly opened businesses </a:t>
            </a:r>
            <a:r>
              <a:rPr lang="en-US" dirty="0" err="1" smtClean="0"/>
              <a:t>vs</a:t>
            </a:r>
            <a:r>
              <a:rPr lang="en-US" dirty="0" smtClean="0"/>
              <a:t> others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-Businesses </a:t>
            </a:r>
            <a:r>
              <a:rPr lang="en-US" dirty="0" smtClean="0"/>
              <a:t>that are in growth phase are more vulnerable to corruption </a:t>
            </a:r>
            <a:r>
              <a:rPr lang="en-US" dirty="0"/>
              <a:t>;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-Furthermore </a:t>
            </a:r>
            <a:r>
              <a:rPr lang="en-US" dirty="0" smtClean="0"/>
              <a:t>not fighting but “playing with </a:t>
            </a:r>
            <a:r>
              <a:rPr lang="en-US" dirty="0" smtClean="0"/>
              <a:t>corruption” </a:t>
            </a:r>
            <a:r>
              <a:rPr lang="en-US" dirty="0" smtClean="0"/>
              <a:t>is seen as an “effective business model </a:t>
            </a:r>
            <a:r>
              <a:rPr lang="en-US" dirty="0" smtClean="0"/>
              <a:t>“.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7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27"/>
    </mc:Choice>
    <mc:Fallback>
      <p:transition spd="slow" advTm="57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r>
              <a:rPr lang="en-US" dirty="0" smtClean="0"/>
              <a:t>Western Balkan’s SME policy path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3581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SME policy of the Western Balkan’s countries is within most of the areas copied  by the same policy of the European </a:t>
            </a:r>
            <a:r>
              <a:rPr lang="en-US" dirty="0" smtClean="0"/>
              <a:t>union;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 smtClean="0"/>
              <a:t>cannot </a:t>
            </a:r>
            <a:r>
              <a:rPr lang="en-US" dirty="0" smtClean="0"/>
              <a:t>immediately </a:t>
            </a:r>
            <a:r>
              <a:rPr lang="en-US" dirty="0" smtClean="0"/>
              <a:t>agree that it fits best the needs of Balkan’s SME’s since their needs are still specific due to the underdeveloped economies environment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But since </a:t>
            </a:r>
            <a:r>
              <a:rPr lang="en-US" dirty="0" smtClean="0"/>
              <a:t>it is a replicated model of success already implemented within the EU it can be concluded that SME policy plans are not the issue for the moment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87"/>
    </mc:Choice>
    <mc:Fallback>
      <p:transition spd="slow" advTm="3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Major </a:t>
            </a:r>
            <a:r>
              <a:rPr lang="en-US" dirty="0" smtClean="0"/>
              <a:t>reasons </a:t>
            </a:r>
            <a:r>
              <a:rPr lang="en-US" dirty="0"/>
              <a:t>triggering the corruption of the SME’s policy development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Two sets of reasons can be </a:t>
            </a:r>
            <a:r>
              <a:rPr lang="en-US" dirty="0" smtClean="0"/>
              <a:t>identified: </a:t>
            </a:r>
            <a:endParaRPr lang="en-US" dirty="0" smtClean="0"/>
          </a:p>
          <a:p>
            <a:endParaRPr lang="en-US" dirty="0"/>
          </a:p>
          <a:p>
            <a:pPr marL="457200" indent="-457200">
              <a:buFontTx/>
              <a:buChar char="-"/>
            </a:pPr>
            <a:r>
              <a:rPr lang="en-US" dirty="0" smtClean="0"/>
              <a:t>Reasons on the side </a:t>
            </a:r>
            <a:r>
              <a:rPr lang="en-US" dirty="0"/>
              <a:t>of the policy makers and </a:t>
            </a:r>
            <a:r>
              <a:rPr lang="en-US" dirty="0" smtClean="0"/>
              <a:t>developers</a:t>
            </a:r>
            <a:r>
              <a:rPr lang="en-US" dirty="0"/>
              <a:t>;</a:t>
            </a:r>
            <a:r>
              <a:rPr lang="en-US" dirty="0" smtClean="0"/>
              <a:t> 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Reasons on the side of the policy consumers.</a:t>
            </a:r>
          </a:p>
          <a:p>
            <a:pPr marL="457200" indent="-457200">
              <a:buFontTx/>
              <a:buChar char="-"/>
            </a:pPr>
            <a:endParaRPr lang="en-US" dirty="0" smtClean="0"/>
          </a:p>
          <a:p>
            <a:pPr marL="457200" indent="-457200"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1"/>
    </mc:Choice>
    <mc:Fallback>
      <p:transition spd="slow" advTm="3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/>
          <a:p>
            <a:r>
              <a:rPr lang="en-US" dirty="0" smtClean="0"/>
              <a:t>Side </a:t>
            </a:r>
            <a:r>
              <a:rPr lang="en-US" dirty="0"/>
              <a:t>of the policy makers and </a:t>
            </a:r>
            <a:r>
              <a:rPr lang="en-US" dirty="0" smtClean="0"/>
              <a:t>developers and </a:t>
            </a:r>
            <a:r>
              <a:rPr lang="en-US" dirty="0" smtClean="0"/>
              <a:t>implementers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-Lack </a:t>
            </a:r>
            <a:r>
              <a:rPr lang="en-US" dirty="0"/>
              <a:t>of </a:t>
            </a:r>
            <a:r>
              <a:rPr lang="en-US" dirty="0" smtClean="0"/>
              <a:t>integrity;</a:t>
            </a:r>
            <a:endParaRPr lang="en-US" dirty="0"/>
          </a:p>
          <a:p>
            <a:r>
              <a:rPr lang="en-US" dirty="0" smtClean="0"/>
              <a:t>-Persistent </a:t>
            </a:r>
            <a:r>
              <a:rPr lang="en-US" dirty="0"/>
              <a:t>conflicts of </a:t>
            </a:r>
            <a:r>
              <a:rPr lang="en-US" dirty="0" smtClean="0"/>
              <a:t>interest; </a:t>
            </a:r>
            <a:endParaRPr lang="en-US" dirty="0"/>
          </a:p>
          <a:p>
            <a:r>
              <a:rPr lang="en-US" dirty="0" smtClean="0"/>
              <a:t>-Persistent existence </a:t>
            </a:r>
            <a:r>
              <a:rPr lang="en-US" dirty="0"/>
              <a:t>of  </a:t>
            </a:r>
            <a:r>
              <a:rPr lang="en-US" dirty="0" smtClean="0"/>
              <a:t>Political </a:t>
            </a:r>
            <a:r>
              <a:rPr lang="en-US" dirty="0"/>
              <a:t>elite corruption 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35"/>
    </mc:Choice>
    <mc:Fallback>
      <p:transition spd="slow" advTm="7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Side </a:t>
            </a:r>
            <a:r>
              <a:rPr lang="en-US" dirty="0"/>
              <a:t>of the policy makers and developers </a:t>
            </a:r>
            <a:r>
              <a:rPr lang="en-US" dirty="0" smtClean="0"/>
              <a:t>and </a:t>
            </a:r>
            <a:r>
              <a:rPr lang="en-US" dirty="0" smtClean="0"/>
              <a:t>implementers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38400"/>
            <a:ext cx="6400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-Extortion </a:t>
            </a:r>
            <a:r>
              <a:rPr lang="en-US" dirty="0"/>
              <a:t>of money for financing of the political </a:t>
            </a:r>
            <a:r>
              <a:rPr lang="en-US" dirty="0" smtClean="0"/>
              <a:t>parties;</a:t>
            </a:r>
            <a:endParaRPr lang="en-US" dirty="0"/>
          </a:p>
          <a:p>
            <a:r>
              <a:rPr lang="en-US" dirty="0" smtClean="0"/>
              <a:t>-Economy </a:t>
            </a:r>
            <a:r>
              <a:rPr lang="en-US" dirty="0"/>
              <a:t>of oligarchy and very high </a:t>
            </a:r>
            <a:r>
              <a:rPr lang="en-US" dirty="0" err="1" smtClean="0"/>
              <a:t>Gini</a:t>
            </a:r>
            <a:r>
              <a:rPr lang="en-US" dirty="0" smtClean="0"/>
              <a:t> </a:t>
            </a:r>
            <a:r>
              <a:rPr lang="en-US" dirty="0" smtClean="0"/>
              <a:t>index.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1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04"/>
    </mc:Choice>
    <mc:Fallback>
      <p:transition spd="slow" advTm="11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587</Words>
  <Application>Microsoft Office PowerPoint</Application>
  <PresentationFormat>On-screen Show (4:3)</PresentationFormat>
  <Paragraphs>130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Performance of the SME’s EU vs Western Balkans  </vt:lpstr>
      <vt:lpstr>Policy implementation of the SME’s EU vs Western Balkans  </vt:lpstr>
      <vt:lpstr>Importance of the SME’s EU vs Western Balkans  </vt:lpstr>
      <vt:lpstr>Newly opened businesses vs others  </vt:lpstr>
      <vt:lpstr>Western Balkan’s SME policy path </vt:lpstr>
      <vt:lpstr>Major reasons triggering the corruption of the SME’s policy development </vt:lpstr>
      <vt:lpstr>Side of the policy makers and developers and implementers </vt:lpstr>
      <vt:lpstr>Side of the policy makers and developers and implementers (2)</vt:lpstr>
      <vt:lpstr>Is there control of corruption within the SME policy implementation of the Western Balkans countries - % of respondents who answered “yes”</vt:lpstr>
      <vt:lpstr>Reasons on the side of the policy consumers </vt:lpstr>
      <vt:lpstr>Positive answer to question – is it effective business activity to illegally pay money for better acces to SME policy benefits </vt:lpstr>
      <vt:lpstr>Effectiveness of the SME’ policy EU vs Western Balkans  index comparison  </vt:lpstr>
      <vt:lpstr>SME Policy implementation and corruption challenge  </vt:lpstr>
      <vt:lpstr>Using market incentives to deal with SME policy implementation within the Western Balkans region </vt:lpstr>
      <vt:lpstr>Using political incentives to deal with SME policy implementation corruption within the Western Balkans region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Importance of the SME’s</dc:title>
  <dc:creator>dell</dc:creator>
  <cp:lastModifiedBy>dell</cp:lastModifiedBy>
  <cp:revision>46</cp:revision>
  <dcterms:created xsi:type="dcterms:W3CDTF">2019-03-14T13:46:29Z</dcterms:created>
  <dcterms:modified xsi:type="dcterms:W3CDTF">2019-03-14T16:40:27Z</dcterms:modified>
</cp:coreProperties>
</file>