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60" r:id="rId5"/>
    <p:sldId id="259" r:id="rId6"/>
    <p:sldId id="310" r:id="rId7"/>
    <p:sldId id="274" r:id="rId8"/>
    <p:sldId id="283" r:id="rId9"/>
    <p:sldId id="282" r:id="rId10"/>
    <p:sldId id="281" r:id="rId11"/>
    <p:sldId id="285" r:id="rId12"/>
    <p:sldId id="286" r:id="rId13"/>
    <p:sldId id="287" r:id="rId14"/>
    <p:sldId id="300" r:id="rId15"/>
    <p:sldId id="288" r:id="rId16"/>
    <p:sldId id="289" r:id="rId17"/>
    <p:sldId id="290" r:id="rId18"/>
    <p:sldId id="291" r:id="rId19"/>
    <p:sldId id="279" r:id="rId20"/>
    <p:sldId id="293" r:id="rId21"/>
    <p:sldId id="294" r:id="rId22"/>
    <p:sldId id="275" r:id="rId23"/>
    <p:sldId id="296" r:id="rId24"/>
    <p:sldId id="297" r:id="rId25"/>
    <p:sldId id="298" r:id="rId26"/>
    <p:sldId id="301" r:id="rId27"/>
    <p:sldId id="303" r:id="rId28"/>
    <p:sldId id="305" r:id="rId29"/>
    <p:sldId id="295" r:id="rId30"/>
    <p:sldId id="304" r:id="rId31"/>
    <p:sldId id="306" r:id="rId32"/>
    <p:sldId id="308" r:id="rId33"/>
    <p:sldId id="307" r:id="rId34"/>
    <p:sldId id="277" r:id="rId35"/>
    <p:sldId id="309" r:id="rId36"/>
    <p:sldId id="311" r:id="rId37"/>
    <p:sldId id="264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jW2O9Y0qXxqRK+rd+wiCd+aI9F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442" y="-7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customschemas.google.com/relationships/presentationmetadata" Target="meta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ES178M16!$C$3</c:f>
              <c:strCache>
                <c:ptCount val="1"/>
                <c:pt idx="0">
                  <c:v>Domestic arrivals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strRef>
              <c:f>ES178M16!$B$4:$B$15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ES178M16!$C$4:$C$15</c:f>
              <c:numCache>
                <c:formatCode>0</c:formatCode>
                <c:ptCount val="12"/>
                <c:pt idx="0">
                  <c:v>3839</c:v>
                </c:pt>
                <c:pt idx="1">
                  <c:v>3812</c:v>
                </c:pt>
                <c:pt idx="2">
                  <c:v>3818</c:v>
                </c:pt>
                <c:pt idx="3">
                  <c:v>5648</c:v>
                </c:pt>
                <c:pt idx="4">
                  <c:v>9226</c:v>
                </c:pt>
                <c:pt idx="5">
                  <c:v>10444</c:v>
                </c:pt>
                <c:pt idx="6">
                  <c:v>36703</c:v>
                </c:pt>
                <c:pt idx="7">
                  <c:v>43123</c:v>
                </c:pt>
                <c:pt idx="8">
                  <c:v>11754</c:v>
                </c:pt>
                <c:pt idx="9">
                  <c:v>7714</c:v>
                </c:pt>
                <c:pt idx="10">
                  <c:v>5515</c:v>
                </c:pt>
                <c:pt idx="11">
                  <c:v>5882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ES178M16!$D$3</c:f>
              <c:strCache>
                <c:ptCount val="1"/>
                <c:pt idx="0">
                  <c:v>Foreign arrivals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strRef>
              <c:f>ES178M16!$B$4:$B$15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ES178M16!$D$4:$D$15</c:f>
              <c:numCache>
                <c:formatCode>0</c:formatCode>
                <c:ptCount val="12"/>
                <c:pt idx="0">
                  <c:v>3743</c:v>
                </c:pt>
                <c:pt idx="1">
                  <c:v>2481</c:v>
                </c:pt>
                <c:pt idx="2">
                  <c:v>7097</c:v>
                </c:pt>
                <c:pt idx="3">
                  <c:v>17281</c:v>
                </c:pt>
                <c:pt idx="4">
                  <c:v>23571</c:v>
                </c:pt>
                <c:pt idx="5">
                  <c:v>26913</c:v>
                </c:pt>
                <c:pt idx="6">
                  <c:v>34070</c:v>
                </c:pt>
                <c:pt idx="7">
                  <c:v>36490</c:v>
                </c:pt>
                <c:pt idx="8">
                  <c:v>29234</c:v>
                </c:pt>
                <c:pt idx="9">
                  <c:v>21985</c:v>
                </c:pt>
                <c:pt idx="10">
                  <c:v>7900</c:v>
                </c:pt>
                <c:pt idx="11">
                  <c:v>5038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908672"/>
        <c:axId val="42910464"/>
      </c:lineChart>
      <c:catAx>
        <c:axId val="42908672"/>
        <c:scaling>
          <c:orientation val="minMax"/>
        </c:scaling>
        <c:delete val="0"/>
        <c:axPos val="b"/>
        <c:majorTickMark val="out"/>
        <c:minorTickMark val="none"/>
        <c:tickLblPos val="nextTo"/>
        <c:crossAx val="42910464"/>
        <c:crosses val="autoZero"/>
        <c:auto val="1"/>
        <c:lblAlgn val="ctr"/>
        <c:lblOffset val="100"/>
        <c:noMultiLvlLbl val="0"/>
      </c:catAx>
      <c:valAx>
        <c:axId val="42910464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42908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981881154973247"/>
          <c:y val="9.6950193140232982E-2"/>
          <c:w val="0.28953787425648481"/>
          <c:h val="0.50708355258437177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ES178M16!$L$5</c:f>
              <c:strCache>
                <c:ptCount val="1"/>
                <c:pt idx="0">
                  <c:v>Nights spent - domestic 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strRef>
              <c:f>ES178M16!$K$6:$K$17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ES178M16!$L$6:$L$17</c:f>
              <c:numCache>
                <c:formatCode>0</c:formatCode>
                <c:ptCount val="12"/>
                <c:pt idx="0">
                  <c:v>7690</c:v>
                </c:pt>
                <c:pt idx="1">
                  <c:v>7147</c:v>
                </c:pt>
                <c:pt idx="2">
                  <c:v>7412</c:v>
                </c:pt>
                <c:pt idx="3">
                  <c:v>10655</c:v>
                </c:pt>
                <c:pt idx="4">
                  <c:v>18548</c:v>
                </c:pt>
                <c:pt idx="5">
                  <c:v>25546</c:v>
                </c:pt>
                <c:pt idx="6">
                  <c:v>274228</c:v>
                </c:pt>
                <c:pt idx="7">
                  <c:v>333939</c:v>
                </c:pt>
                <c:pt idx="8">
                  <c:v>28492</c:v>
                </c:pt>
                <c:pt idx="9">
                  <c:v>17643</c:v>
                </c:pt>
                <c:pt idx="10">
                  <c:v>10269</c:v>
                </c:pt>
                <c:pt idx="11">
                  <c:v>10886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ES178M16!$M$5</c:f>
              <c:strCache>
                <c:ptCount val="1"/>
                <c:pt idx="0">
                  <c:v>Nights spent - foreign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strRef>
              <c:f>ES178M16!$K$6:$K$17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ES178M16!$M$6:$M$17</c:f>
              <c:numCache>
                <c:formatCode>0</c:formatCode>
                <c:ptCount val="12"/>
                <c:pt idx="0">
                  <c:v>5561</c:v>
                </c:pt>
                <c:pt idx="1">
                  <c:v>4766</c:v>
                </c:pt>
                <c:pt idx="2">
                  <c:v>13097</c:v>
                </c:pt>
                <c:pt idx="3">
                  <c:v>26746</c:v>
                </c:pt>
                <c:pt idx="4">
                  <c:v>41442</c:v>
                </c:pt>
                <c:pt idx="5">
                  <c:v>59249</c:v>
                </c:pt>
                <c:pt idx="6">
                  <c:v>83096</c:v>
                </c:pt>
                <c:pt idx="7">
                  <c:v>92199</c:v>
                </c:pt>
                <c:pt idx="8">
                  <c:v>60012</c:v>
                </c:pt>
                <c:pt idx="9">
                  <c:v>34561</c:v>
                </c:pt>
                <c:pt idx="10">
                  <c:v>12038</c:v>
                </c:pt>
                <c:pt idx="11">
                  <c:v>9294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008000"/>
        <c:axId val="43009536"/>
      </c:lineChart>
      <c:catAx>
        <c:axId val="43008000"/>
        <c:scaling>
          <c:orientation val="minMax"/>
        </c:scaling>
        <c:delete val="0"/>
        <c:axPos val="b"/>
        <c:majorTickMark val="out"/>
        <c:minorTickMark val="none"/>
        <c:tickLblPos val="nextTo"/>
        <c:crossAx val="43009536"/>
        <c:crosses val="autoZero"/>
        <c:auto val="1"/>
        <c:lblAlgn val="ctr"/>
        <c:lblOffset val="100"/>
        <c:noMultiLvlLbl val="0"/>
      </c:catAx>
      <c:valAx>
        <c:axId val="4300953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3008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565812345427455"/>
          <c:y val="0.31616385451818518"/>
          <c:w val="0.26710407250178431"/>
          <c:h val="0.42481494378110013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462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" name="Google Shape;1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8" name="Google Shape;1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8" name="Google Shape;1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" name="Google Shape;21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8" name="Google Shape;1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5300" y="-51851"/>
            <a:ext cx="7039750" cy="696170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9"/>
          <p:cNvSpPr>
            <a:spLocks noGrp="1"/>
          </p:cNvSpPr>
          <p:nvPr>
            <p:ph type="pic" idx="2"/>
          </p:nvPr>
        </p:nvSpPr>
        <p:spPr>
          <a:xfrm>
            <a:off x="971550" y="678486"/>
            <a:ext cx="5457050" cy="550102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0"/>
          <p:cNvSpPr/>
          <p:nvPr/>
        </p:nvSpPr>
        <p:spPr>
          <a:xfrm>
            <a:off x="0" y="0"/>
            <a:ext cx="12192000" cy="6887028"/>
          </a:xfrm>
          <a:prstGeom prst="rect">
            <a:avLst/>
          </a:prstGeom>
          <a:gradFill>
            <a:gsLst>
              <a:gs pos="0">
                <a:srgbClr val="F05A5B"/>
              </a:gs>
              <a:gs pos="100000">
                <a:srgbClr val="E41C38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4" name="Google Shape;114;p40"/>
          <p:cNvSpPr>
            <a:spLocks noGrp="1"/>
          </p:cNvSpPr>
          <p:nvPr>
            <p:ph type="pic" idx="2"/>
          </p:nvPr>
        </p:nvSpPr>
        <p:spPr>
          <a:xfrm>
            <a:off x="5457373" y="174286"/>
            <a:ext cx="6509428" cy="6509428"/>
          </a:xfrm>
          <a:prstGeom prst="ellipse">
            <a:avLst/>
          </a:prstGeom>
          <a:noFill/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sx="102000" sy="102000" algn="ctr" rotWithShape="0">
              <a:srgbClr val="000000">
                <a:alpha val="14901"/>
              </a:srgbClr>
            </a:outerShdw>
          </a:effectLst>
        </p:spPr>
      </p:sp>
      <p:pic>
        <p:nvPicPr>
          <p:cNvPr id="115" name="Google Shape;115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"/>
            <a:ext cx="7557135" cy="538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1"/>
          <p:cNvSpPr/>
          <p:nvPr/>
        </p:nvSpPr>
        <p:spPr>
          <a:xfrm>
            <a:off x="0" y="0"/>
            <a:ext cx="12192000" cy="6887028"/>
          </a:xfrm>
          <a:prstGeom prst="rect">
            <a:avLst/>
          </a:prstGeom>
          <a:gradFill>
            <a:gsLst>
              <a:gs pos="0">
                <a:srgbClr val="FFD554"/>
              </a:gs>
              <a:gs pos="100000">
                <a:srgbClr val="DE8B03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8" name="Google Shape;118;p41"/>
          <p:cNvSpPr>
            <a:spLocks noGrp="1"/>
          </p:cNvSpPr>
          <p:nvPr>
            <p:ph type="pic" idx="2"/>
          </p:nvPr>
        </p:nvSpPr>
        <p:spPr>
          <a:xfrm>
            <a:off x="5457373" y="174286"/>
            <a:ext cx="6509428" cy="6509428"/>
          </a:xfrm>
          <a:prstGeom prst="ellipse">
            <a:avLst/>
          </a:prstGeom>
          <a:noFill/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sx="102000" sy="102000" algn="ctr" rotWithShape="0">
              <a:srgbClr val="000000">
                <a:alpha val="14901"/>
              </a:srgbClr>
            </a:outerShdw>
          </a:effectLst>
        </p:spPr>
      </p:sp>
      <p:pic>
        <p:nvPicPr>
          <p:cNvPr id="119" name="Google Shape;119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"/>
            <a:ext cx="7557135" cy="538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2"/>
          <p:cNvSpPr/>
          <p:nvPr/>
        </p:nvSpPr>
        <p:spPr>
          <a:xfrm>
            <a:off x="0" y="0"/>
            <a:ext cx="12192000" cy="6887028"/>
          </a:xfrm>
          <a:prstGeom prst="rect">
            <a:avLst/>
          </a:prstGeom>
          <a:gradFill>
            <a:gsLst>
              <a:gs pos="0">
                <a:srgbClr val="E84F80"/>
              </a:gs>
              <a:gs pos="100000">
                <a:srgbClr val="9C4198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2" name="Google Shape;122;p42"/>
          <p:cNvSpPr>
            <a:spLocks noGrp="1"/>
          </p:cNvSpPr>
          <p:nvPr>
            <p:ph type="pic" idx="2"/>
          </p:nvPr>
        </p:nvSpPr>
        <p:spPr>
          <a:xfrm>
            <a:off x="5457373" y="174286"/>
            <a:ext cx="6509428" cy="6509428"/>
          </a:xfrm>
          <a:prstGeom prst="ellipse">
            <a:avLst/>
          </a:prstGeom>
          <a:noFill/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sx="102000" sy="102000" algn="ctr" rotWithShape="0">
              <a:srgbClr val="000000">
                <a:alpha val="14901"/>
              </a:srgbClr>
            </a:outerShdw>
          </a:effectLst>
        </p:spPr>
      </p:sp>
      <p:pic>
        <p:nvPicPr>
          <p:cNvPr id="123" name="Google Shape;123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"/>
            <a:ext cx="7557135" cy="538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/>
          <p:nvPr/>
        </p:nvSpPr>
        <p:spPr>
          <a:xfrm>
            <a:off x="0" y="0"/>
            <a:ext cx="12192000" cy="6887028"/>
          </a:xfrm>
          <a:prstGeom prst="rect">
            <a:avLst/>
          </a:prstGeom>
          <a:gradFill>
            <a:gsLst>
              <a:gs pos="0">
                <a:srgbClr val="72A951"/>
              </a:gs>
              <a:gs pos="100000">
                <a:srgbClr val="03ACCE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6" name="Google Shape;126;p43"/>
          <p:cNvSpPr>
            <a:spLocks noGrp="1"/>
          </p:cNvSpPr>
          <p:nvPr>
            <p:ph type="pic" idx="2"/>
          </p:nvPr>
        </p:nvSpPr>
        <p:spPr>
          <a:xfrm>
            <a:off x="5457373" y="174286"/>
            <a:ext cx="6509428" cy="6509428"/>
          </a:xfrm>
          <a:prstGeom prst="ellipse">
            <a:avLst/>
          </a:prstGeom>
          <a:noFill/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sx="102000" sy="102000" algn="ctr" rotWithShape="0">
              <a:srgbClr val="000000">
                <a:alpha val="14901"/>
              </a:srgbClr>
            </a:outerShdw>
          </a:effectLst>
        </p:spPr>
      </p:sp>
      <p:pic>
        <p:nvPicPr>
          <p:cNvPr id="127" name="Google Shape;127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"/>
            <a:ext cx="7557135" cy="538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4"/>
          <p:cNvSpPr/>
          <p:nvPr/>
        </p:nvSpPr>
        <p:spPr>
          <a:xfrm>
            <a:off x="0" y="0"/>
            <a:ext cx="12192000" cy="6887028"/>
          </a:xfrm>
          <a:prstGeom prst="rect">
            <a:avLst/>
          </a:prstGeom>
          <a:gradFill>
            <a:gsLst>
              <a:gs pos="0">
                <a:srgbClr val="E84F80"/>
              </a:gs>
              <a:gs pos="100000">
                <a:srgbClr val="354EA0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0" name="Google Shape;130;p44"/>
          <p:cNvSpPr>
            <a:spLocks noGrp="1"/>
          </p:cNvSpPr>
          <p:nvPr>
            <p:ph type="pic" idx="2"/>
          </p:nvPr>
        </p:nvSpPr>
        <p:spPr>
          <a:xfrm>
            <a:off x="5457373" y="174286"/>
            <a:ext cx="6509428" cy="6509428"/>
          </a:xfrm>
          <a:prstGeom prst="ellipse">
            <a:avLst/>
          </a:prstGeom>
          <a:noFill/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sx="102000" sy="102000" algn="ctr" rotWithShape="0">
              <a:srgbClr val="000000">
                <a:alpha val="14901"/>
              </a:srgbClr>
            </a:outerShdw>
          </a:effectLst>
        </p:spPr>
      </p:sp>
      <p:pic>
        <p:nvPicPr>
          <p:cNvPr id="131" name="Google Shape;13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"/>
            <a:ext cx="7557135" cy="538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5"/>
          <p:cNvSpPr/>
          <p:nvPr/>
        </p:nvSpPr>
        <p:spPr>
          <a:xfrm>
            <a:off x="0" y="1741714"/>
            <a:ext cx="12192000" cy="513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134" name="Google Shape;134;p45"/>
          <p:cNvGrpSpPr/>
          <p:nvPr/>
        </p:nvGrpSpPr>
        <p:grpSpPr>
          <a:xfrm>
            <a:off x="-356197" y="-655603"/>
            <a:ext cx="11532196" cy="11888976"/>
            <a:chOff x="1316172" y="852891"/>
            <a:chExt cx="7113402" cy="7333474"/>
          </a:xfrm>
        </p:grpSpPr>
        <p:sp>
          <p:nvSpPr>
            <p:cNvPr id="135" name="Google Shape;135;p45"/>
            <p:cNvSpPr/>
            <p:nvPr/>
          </p:nvSpPr>
          <p:spPr>
            <a:xfrm>
              <a:off x="1316172" y="2763855"/>
              <a:ext cx="5422511" cy="5422510"/>
            </a:xfrm>
            <a:prstGeom prst="ellipse">
              <a:avLst/>
            </a:prstGeom>
            <a:noFill/>
            <a:ln w="635000" cap="flat" cmpd="sng">
              <a:solidFill>
                <a:srgbClr val="03ACC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6" name="Google Shape;136;p45"/>
            <p:cNvSpPr/>
            <p:nvPr/>
          </p:nvSpPr>
          <p:spPr>
            <a:xfrm>
              <a:off x="3007063" y="852891"/>
              <a:ext cx="5422511" cy="5422510"/>
            </a:xfrm>
            <a:prstGeom prst="ellipse">
              <a:avLst/>
            </a:prstGeom>
            <a:noFill/>
            <a:ln w="635000" cap="flat" cmpd="sng">
              <a:solidFill>
                <a:srgbClr val="9C419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cxnSp>
          <p:nvCxnSpPr>
            <p:cNvPr id="137" name="Google Shape;137;p45"/>
            <p:cNvCxnSpPr/>
            <p:nvPr/>
          </p:nvCxnSpPr>
          <p:spPr>
            <a:xfrm rot="10800000" flipH="1">
              <a:off x="2161617" y="3973718"/>
              <a:ext cx="2244803" cy="247802"/>
            </a:xfrm>
            <a:prstGeom prst="straightConnector1">
              <a:avLst/>
            </a:prstGeom>
            <a:noFill/>
            <a:ln w="635000" cap="flat" cmpd="sng">
              <a:solidFill>
                <a:srgbClr val="F05A5B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8" name="Google Shape;138;p45"/>
            <p:cNvCxnSpPr/>
            <p:nvPr/>
          </p:nvCxnSpPr>
          <p:spPr>
            <a:xfrm>
              <a:off x="2161617" y="4788437"/>
              <a:ext cx="0" cy="1373344"/>
            </a:xfrm>
            <a:prstGeom prst="straightConnector1">
              <a:avLst/>
            </a:prstGeom>
            <a:noFill/>
            <a:ln w="635000" cap="flat" cmpd="sng">
              <a:solidFill>
                <a:srgbClr val="FFD55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39" name="Google Shape;139;p45"/>
          <p:cNvSpPr>
            <a:spLocks noGrp="1"/>
          </p:cNvSpPr>
          <p:nvPr>
            <p:ph type="pic" idx="2"/>
          </p:nvPr>
        </p:nvSpPr>
        <p:spPr>
          <a:xfrm>
            <a:off x="3052297" y="11630"/>
            <a:ext cx="7456468" cy="7456468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" name="Google Shape;1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641919" y="-4367979"/>
            <a:ext cx="14950678" cy="1636087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1"/>
          <p:cNvSpPr>
            <a:spLocks noGrp="1"/>
          </p:cNvSpPr>
          <p:nvPr>
            <p:ph type="pic" idx="2"/>
          </p:nvPr>
        </p:nvSpPr>
        <p:spPr>
          <a:xfrm>
            <a:off x="5297941" y="76880"/>
            <a:ext cx="6704240" cy="6704240"/>
          </a:xfrm>
          <a:prstGeom prst="ellipse">
            <a:avLst/>
          </a:prstGeom>
          <a:noFill/>
          <a:ln>
            <a:noFill/>
          </a:ln>
          <a:effectLst>
            <a:outerShdw blurRad="482600" sx="123000" sy="123000" algn="ctr" rotWithShape="0">
              <a:srgbClr val="000000">
                <a:alpha val="18823"/>
              </a:srgbClr>
            </a:outerShdw>
          </a:effectLst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2"/>
          <p:cNvSpPr/>
          <p:nvPr/>
        </p:nvSpPr>
        <p:spPr>
          <a:xfrm>
            <a:off x="342900" y="5626100"/>
            <a:ext cx="2324100" cy="12318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" name="Google Shape;20;p22"/>
          <p:cNvSpPr>
            <a:spLocks noGrp="1"/>
          </p:cNvSpPr>
          <p:nvPr>
            <p:ph type="pic" idx="2"/>
          </p:nvPr>
        </p:nvSpPr>
        <p:spPr>
          <a:xfrm>
            <a:off x="638628" y="704325"/>
            <a:ext cx="4611798" cy="5449350"/>
          </a:xfrm>
          <a:prstGeom prst="rect">
            <a:avLst/>
          </a:prstGeom>
          <a:noFill/>
          <a:ln>
            <a:noFill/>
          </a:ln>
          <a:effectLst>
            <a:outerShdw blurRad="825500" dist="393700" dir="5400000" sx="94000" sy="94000" algn="t" rotWithShape="0">
              <a:srgbClr val="720D1B">
                <a:alpha val="69803"/>
              </a:srgbClr>
            </a:outerShdw>
          </a:effectLst>
        </p:spPr>
      </p:sp>
      <p:pic>
        <p:nvPicPr>
          <p:cNvPr id="21" name="Google Shape;2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795" y="6454477"/>
            <a:ext cx="1465922" cy="312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4" name="Google Shape;24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-1756404" y="1777252"/>
            <a:ext cx="6858001" cy="3392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794" y="6350949"/>
            <a:ext cx="1951105" cy="41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1328" y="637678"/>
            <a:ext cx="5684172" cy="622032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3"/>
          <p:cNvSpPr/>
          <p:nvPr/>
        </p:nvSpPr>
        <p:spPr>
          <a:xfrm>
            <a:off x="6477000" y="609600"/>
            <a:ext cx="5715000" cy="6248400"/>
          </a:xfrm>
          <a:prstGeom prst="rect">
            <a:avLst/>
          </a:prstGeom>
          <a:solidFill>
            <a:schemeClr val="lt2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" name="Google Shape;28;p23"/>
          <p:cNvSpPr/>
          <p:nvPr/>
        </p:nvSpPr>
        <p:spPr>
          <a:xfrm>
            <a:off x="3078418" y="1973413"/>
            <a:ext cx="997738" cy="1163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" name="Google Shape;29;p23"/>
          <p:cNvSpPr txBox="1">
            <a:spLocks noGrp="1"/>
          </p:cNvSpPr>
          <p:nvPr>
            <p:ph type="title"/>
          </p:nvPr>
        </p:nvSpPr>
        <p:spPr>
          <a:xfrm>
            <a:off x="2992704" y="1013574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  <a:defRPr sz="44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23"/>
          <p:cNvSpPr txBox="1"/>
          <p:nvPr/>
        </p:nvSpPr>
        <p:spPr>
          <a:xfrm>
            <a:off x="7774145" y="244305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25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" name="Google Shape;31;p23"/>
          <p:cNvSpPr txBox="1">
            <a:spLocks noGrp="1"/>
          </p:cNvSpPr>
          <p:nvPr>
            <p:ph type="body" idx="1"/>
          </p:nvPr>
        </p:nvSpPr>
        <p:spPr>
          <a:xfrm>
            <a:off x="2992438" y="2324100"/>
            <a:ext cx="8793162" cy="402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pic>
        <p:nvPicPr>
          <p:cNvPr id="32" name="Google Shape;32;p23"/>
          <p:cNvPicPr preferRelativeResize="0"/>
          <p:nvPr/>
        </p:nvPicPr>
        <p:blipFill rotWithShape="1">
          <a:blip r:embed="rId5">
            <a:alphaModFix/>
          </a:blip>
          <a:srcRect l="10599" t="36276" r="10600" b="36276"/>
          <a:stretch/>
        </p:blipFill>
        <p:spPr>
          <a:xfrm>
            <a:off x="10462054" y="71346"/>
            <a:ext cx="1625878" cy="566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794" y="6350949"/>
            <a:ext cx="1951105" cy="41632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4"/>
          <p:cNvSpPr txBox="1"/>
          <p:nvPr/>
        </p:nvSpPr>
        <p:spPr>
          <a:xfrm rot="-5400000">
            <a:off x="-56892" y="3001838"/>
            <a:ext cx="53702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50" b="0" i="0" strike="noStrike">
                <a:solidFill>
                  <a:srgbClr val="8296B0"/>
                </a:solidFill>
                <a:latin typeface="Avenir"/>
                <a:ea typeface="Avenir"/>
                <a:cs typeface="Avenir"/>
                <a:sym typeface="Avenir"/>
              </a:rPr>
              <a:t>‹#›</a:t>
            </a:fld>
            <a:endParaRPr sz="1200" b="0" i="0" strike="noStrike" dirty="0">
              <a:solidFill>
                <a:srgbClr val="8296B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" name="Google Shape;36;p24"/>
          <p:cNvSpPr txBox="1"/>
          <p:nvPr/>
        </p:nvSpPr>
        <p:spPr>
          <a:xfrm rot="-5400000">
            <a:off x="-56892" y="3435814"/>
            <a:ext cx="53702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8296B0"/>
                </a:solidFill>
                <a:latin typeface="Avenir"/>
                <a:ea typeface="Avenir"/>
                <a:cs typeface="Avenir"/>
                <a:sym typeface="Avenir"/>
              </a:rPr>
              <a:t>Page</a:t>
            </a:r>
            <a:endParaRPr dirty="0"/>
          </a:p>
        </p:txBody>
      </p:sp>
      <p:pic>
        <p:nvPicPr>
          <p:cNvPr id="37" name="Google Shape;3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1328" y="637678"/>
            <a:ext cx="5684172" cy="622032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4"/>
          <p:cNvSpPr>
            <a:spLocks noGrp="1"/>
          </p:cNvSpPr>
          <p:nvPr>
            <p:ph type="pic" idx="2"/>
          </p:nvPr>
        </p:nvSpPr>
        <p:spPr>
          <a:xfrm>
            <a:off x="4745291" y="174286"/>
            <a:ext cx="6509428" cy="6509428"/>
          </a:xfrm>
          <a:prstGeom prst="ellipse">
            <a:avLst/>
          </a:prstGeom>
          <a:noFill/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sx="102000" sy="102000" algn="ctr" rotWithShape="0">
              <a:srgbClr val="000000">
                <a:alpha val="14901"/>
              </a:srgbClr>
            </a:outerShdw>
          </a:effectLst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olo e contenuto">
  <p:cSld name="8_Titolo e contenut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AC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2" name="Google Shape;62;p28"/>
          <p:cNvSpPr txBox="1">
            <a:spLocks noGrp="1"/>
          </p:cNvSpPr>
          <p:nvPr>
            <p:ph type="body" idx="1"/>
          </p:nvPr>
        </p:nvSpPr>
        <p:spPr>
          <a:xfrm>
            <a:off x="935304" y="1470212"/>
            <a:ext cx="10165620" cy="466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body" idx="2"/>
          </p:nvPr>
        </p:nvSpPr>
        <p:spPr>
          <a:xfrm>
            <a:off x="935304" y="1013574"/>
            <a:ext cx="10165620" cy="34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64" name="Google Shape;64;p28"/>
          <p:cNvSpPr txBox="1"/>
          <p:nvPr/>
        </p:nvSpPr>
        <p:spPr>
          <a:xfrm>
            <a:off x="5716745" y="244305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25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5" name="Google Shape;6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794" y="6350949"/>
            <a:ext cx="1951105" cy="41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8"/>
          <p:cNvPicPr preferRelativeResize="0"/>
          <p:nvPr/>
        </p:nvPicPr>
        <p:blipFill rotWithShape="1">
          <a:blip r:embed="rId3">
            <a:alphaModFix/>
          </a:blip>
          <a:srcRect l="10599" t="36276" r="10600" b="36276"/>
          <a:stretch/>
        </p:blipFill>
        <p:spPr>
          <a:xfrm>
            <a:off x="10462054" y="71346"/>
            <a:ext cx="1625878" cy="566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6900" y="450040"/>
            <a:ext cx="5595705" cy="5633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69794" y="6350949"/>
            <a:ext cx="1951105" cy="4163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9"/>
          <p:cNvSpPr txBox="1"/>
          <p:nvPr/>
        </p:nvSpPr>
        <p:spPr>
          <a:xfrm rot="-5400000">
            <a:off x="-56892" y="3001838"/>
            <a:ext cx="53702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50" b="0" i="0" u="none" strike="noStrike" cap="none">
                <a:solidFill>
                  <a:srgbClr val="8296B0"/>
                </a:solidFill>
                <a:latin typeface="Avenir"/>
                <a:ea typeface="Avenir"/>
                <a:cs typeface="Avenir"/>
                <a:sym typeface="Avenir"/>
              </a:rPr>
              <a:t>‹#›</a:t>
            </a:fld>
            <a:endParaRPr sz="1200" b="0" i="0" u="none" strike="noStrike" cap="none" dirty="0">
              <a:solidFill>
                <a:srgbClr val="8296B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" name="Google Shape;8;p19"/>
          <p:cNvSpPr txBox="1"/>
          <p:nvPr/>
        </p:nvSpPr>
        <p:spPr>
          <a:xfrm rot="-5400000">
            <a:off x="-56892" y="3435814"/>
            <a:ext cx="53702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 dirty="0">
                <a:solidFill>
                  <a:srgbClr val="8296B0"/>
                </a:solidFill>
                <a:latin typeface="Avenir"/>
                <a:ea typeface="Avenir"/>
                <a:cs typeface="Avenir"/>
                <a:sym typeface="Avenir"/>
              </a:rPr>
              <a:t>Page</a:t>
            </a:r>
            <a:endParaRPr dirty="0"/>
          </a:p>
        </p:txBody>
      </p:sp>
      <p:pic>
        <p:nvPicPr>
          <p:cNvPr id="9" name="Google Shape;9;p1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501328" y="637678"/>
            <a:ext cx="5684172" cy="62203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9"/>
          <p:cNvSpPr/>
          <p:nvPr/>
        </p:nvSpPr>
        <p:spPr>
          <a:xfrm>
            <a:off x="6477000" y="609600"/>
            <a:ext cx="5715000" cy="6248400"/>
          </a:xfrm>
          <a:prstGeom prst="rect">
            <a:avLst/>
          </a:prstGeom>
          <a:solidFill>
            <a:schemeClr val="lt2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1" name="Google Shape;11;p19"/>
          <p:cNvPicPr preferRelativeResize="0"/>
          <p:nvPr/>
        </p:nvPicPr>
        <p:blipFill rotWithShape="1">
          <a:blip r:embed="rId20">
            <a:alphaModFix/>
          </a:blip>
          <a:srcRect l="10599" t="36276" r="10600" b="36276"/>
          <a:stretch/>
        </p:blipFill>
        <p:spPr>
          <a:xfrm>
            <a:off x="10462054" y="71346"/>
            <a:ext cx="1625878" cy="56633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7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heritageoutlook.iucn.org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e-unwto.org/doi/book/10.18111/9789284418978" TargetMode="External"/><Relationship Id="rId4" Type="http://schemas.openxmlformats.org/officeDocument/2006/relationships/hyperlink" Target="https://whc.unesco.org/en/list/99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hc.unesco.org/en/list/99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9774" t="11937" b="11936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"/>
          <p:cNvSpPr/>
          <p:nvPr/>
        </p:nvSpPr>
        <p:spPr>
          <a:xfrm>
            <a:off x="20265" y="0"/>
            <a:ext cx="4953000" cy="6858000"/>
          </a:xfrm>
          <a:prstGeom prst="rect">
            <a:avLst/>
          </a:prstGeom>
          <a:blipFill rotWithShape="1">
            <a:blip r:embed="rId4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6" name="Google Shape;14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100" y="533400"/>
            <a:ext cx="5525518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"/>
          <p:cNvSpPr txBox="1"/>
          <p:nvPr/>
        </p:nvSpPr>
        <p:spPr>
          <a:xfrm>
            <a:off x="126509" y="2837666"/>
            <a:ext cx="533744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 smtClean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LOCAL PERSPECTIVE: OHRID CULTURAL HERITAGE</a:t>
            </a:r>
            <a:endParaRPr lang="en-US" sz="1200" dirty="0"/>
          </a:p>
        </p:txBody>
      </p:sp>
      <p:sp>
        <p:nvSpPr>
          <p:cNvPr id="148" name="Google Shape;148;p1"/>
          <p:cNvSpPr/>
          <p:nvPr/>
        </p:nvSpPr>
        <p:spPr>
          <a:xfrm>
            <a:off x="2381758" y="3708400"/>
            <a:ext cx="1092200" cy="12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9" name="Google Shape;149;p1"/>
          <p:cNvSpPr txBox="1"/>
          <p:nvPr/>
        </p:nvSpPr>
        <p:spPr>
          <a:xfrm>
            <a:off x="921058" y="3924012"/>
            <a:ext cx="40135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www.colours-alliance.eu</a:t>
            </a:r>
            <a:endParaRPr dirty="0"/>
          </a:p>
        </p:txBody>
      </p:sp>
      <p:sp>
        <p:nvSpPr>
          <p:cNvPr id="150" name="Google Shape;150;p1"/>
          <p:cNvSpPr/>
          <p:nvPr/>
        </p:nvSpPr>
        <p:spPr>
          <a:xfrm>
            <a:off x="7239000" y="0"/>
            <a:ext cx="4953000" cy="6858000"/>
          </a:xfrm>
          <a:prstGeom prst="rect">
            <a:avLst/>
          </a:prstGeom>
          <a:blipFill rotWithShape="1">
            <a:blip r:embed="rId6">
              <a:alphaModFix amt="5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1" name="Google Shape;151;p1"/>
          <p:cNvPicPr preferRelativeResize="0"/>
          <p:nvPr/>
        </p:nvPicPr>
        <p:blipFill rotWithShape="1">
          <a:blip r:embed="rId7">
            <a:alphaModFix/>
          </a:blip>
          <a:srcRect l="10599" t="36276" r="10600" b="36276"/>
          <a:stretch/>
        </p:blipFill>
        <p:spPr>
          <a:xfrm>
            <a:off x="1492218" y="2011426"/>
            <a:ext cx="2871278" cy="10001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F0BF914-288B-6E22-ADD4-38FEEACD044A}"/>
              </a:ext>
            </a:extLst>
          </p:cNvPr>
          <p:cNvSpPr txBox="1"/>
          <p:nvPr/>
        </p:nvSpPr>
        <p:spPr>
          <a:xfrm>
            <a:off x="980363" y="4879863"/>
            <a:ext cx="3629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latin typeface="Aptos Black" panose="020B00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992704" y="948653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dirty="0"/>
              <a:t>Cultural </a:t>
            </a:r>
            <a:r>
              <a:rPr lang="en-US" dirty="0" smtClean="0"/>
              <a:t>Assets of Ohrid</a:t>
            </a:r>
            <a:endParaRPr dirty="0"/>
          </a:p>
        </p:txBody>
      </p: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2962162" y="2055789"/>
            <a:ext cx="8793162" cy="402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dirty="0"/>
              <a:t>Archeological sites</a:t>
            </a:r>
            <a:r>
              <a:rPr lang="en-US" sz="1600" dirty="0"/>
              <a:t>: Samuel’s Fortress, </a:t>
            </a:r>
            <a:r>
              <a:rPr lang="en-US" sz="1600" dirty="0" err="1"/>
              <a:t>Plaoshnik</a:t>
            </a:r>
            <a:r>
              <a:rPr lang="en-US" sz="1600" dirty="0"/>
              <a:t>, Ancient Theater, early </a:t>
            </a:r>
            <a:r>
              <a:rPr lang="en-US" sz="1600" dirty="0" err="1"/>
              <a:t>christian</a:t>
            </a:r>
            <a:r>
              <a:rPr lang="en-US" sz="1600" dirty="0"/>
              <a:t> </a:t>
            </a:r>
            <a:r>
              <a:rPr lang="en-US" sz="1600" dirty="0" smtClean="0"/>
              <a:t>basilicas…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pic>
        <p:nvPicPr>
          <p:cNvPr id="5" name="Picture 6" descr="Lihnidos polikonh baptister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600" y="2918732"/>
            <a:ext cx="302418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F:\MICHAEL FAX DOCUMENTS 2008-2013\fax\personal stuff\OHRID - THE CITY OF LIGHT\gfx\08-antit\08-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66" y="3465287"/>
            <a:ext cx="3055253" cy="229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s://muzejohrid.mk/en/images/lokaliteti/plaosni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090" y="2728687"/>
            <a:ext cx="3026225" cy="226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sar Samuel's Fortress – NI Institute for protection of monuments of  culture and museum – Ohri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743" y="4221933"/>
            <a:ext cx="2601686" cy="208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23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992704" y="948653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dirty="0"/>
              <a:t>Cultural </a:t>
            </a:r>
            <a:r>
              <a:rPr lang="en-US" dirty="0" smtClean="0"/>
              <a:t>Assets of Ohrid</a:t>
            </a:r>
            <a:endParaRPr dirty="0"/>
          </a:p>
        </p:txBody>
      </p: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2981552" y="2180088"/>
            <a:ext cx="8793162" cy="402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dirty="0"/>
              <a:t>Events: </a:t>
            </a:r>
            <a:endParaRPr lang="en-US" sz="2400" dirty="0" smtClean="0"/>
          </a:p>
          <a:p>
            <a:pPr lvl="1"/>
            <a:r>
              <a:rPr lang="en-US" sz="1600" dirty="0"/>
              <a:t>R</a:t>
            </a:r>
            <a:r>
              <a:rPr lang="en-US" sz="1600" dirty="0" smtClean="0"/>
              <a:t>eligious </a:t>
            </a:r>
            <a:r>
              <a:rPr lang="en-US" sz="1600" dirty="0"/>
              <a:t>(Epiphany, Easter, </a:t>
            </a:r>
            <a:r>
              <a:rPr lang="en-US" sz="1600" dirty="0" smtClean="0"/>
              <a:t>celebration of </a:t>
            </a:r>
            <a:r>
              <a:rPr lang="en-US" sz="1600" dirty="0"/>
              <a:t>St. </a:t>
            </a:r>
            <a:r>
              <a:rPr lang="en-US" sz="1600" dirty="0" smtClean="0"/>
              <a:t>Clement / </a:t>
            </a:r>
            <a:r>
              <a:rPr lang="en-US" sz="1600" dirty="0" err="1" smtClean="0"/>
              <a:t>St.Naum</a:t>
            </a:r>
            <a:r>
              <a:rPr lang="en-US" sz="1600" dirty="0" smtClean="0"/>
              <a:t>) </a:t>
            </a:r>
          </a:p>
          <a:p>
            <a:pPr lvl="1"/>
            <a:r>
              <a:rPr lang="en-US" sz="1600" dirty="0" smtClean="0"/>
              <a:t>Cultural  </a:t>
            </a:r>
            <a:r>
              <a:rPr lang="en-US" sz="1600" dirty="0"/>
              <a:t>(Ohrid Summer Festival) </a:t>
            </a:r>
            <a:endParaRPr lang="en-US" sz="1600" dirty="0" smtClean="0"/>
          </a:p>
          <a:p>
            <a:pPr lvl="1"/>
            <a:r>
              <a:rPr lang="en-US" sz="1600" dirty="0" smtClean="0"/>
              <a:t>Sports </a:t>
            </a:r>
            <a:r>
              <a:rPr lang="en-US" sz="1600" dirty="0"/>
              <a:t>events </a:t>
            </a:r>
            <a:r>
              <a:rPr lang="en-US" sz="1600" dirty="0" smtClean="0"/>
              <a:t>(Ohrid Swimming </a:t>
            </a:r>
            <a:r>
              <a:rPr lang="en-US" sz="1600" dirty="0"/>
              <a:t>M</a:t>
            </a:r>
            <a:r>
              <a:rPr lang="en-US" sz="1600" dirty="0" smtClean="0"/>
              <a:t>arathon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pic>
        <p:nvPicPr>
          <p:cNvPr id="5" name="Picture 8" descr="http://english.republika.mk/wp-content/uploads/2014/08/140_201209281217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8" y="3867152"/>
            <a:ext cx="3480253" cy="233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rollmaps.com/upload/images/galleries/ohrid_summer_festival/velike/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929" y="2995931"/>
            <a:ext cx="2185253" cy="163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n Epiphany at Lake Ohrid, Macedonia's Natural Gem | TravelPu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87" y="4300763"/>
            <a:ext cx="3102429" cy="206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proxy/S2lEPQw5gIfYKWEhL92SRSrHUtbUJjTkoxSe7QzVXhw0jnIdGpXUu76Bge0yc_dELf5T3UY63YPZljTh63gkYgOUyu7yNU7_Ui27jaOkoKaqIZRMztXDctsIJinsQJJc3hGLyz2JRPOQL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670048"/>
            <a:ext cx="3075323" cy="172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Ивановски и Кираџиева победници на „Охрид трчат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992" y="3221090"/>
            <a:ext cx="1887469" cy="141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uropean Match Race at Ohrid, Macedon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86" y="2279625"/>
            <a:ext cx="2238764" cy="12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53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992704" y="948653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dirty="0"/>
              <a:t>Cultural </a:t>
            </a:r>
            <a:r>
              <a:rPr lang="en-US" dirty="0" smtClean="0"/>
              <a:t>Assets of Ohrid</a:t>
            </a:r>
            <a:endParaRPr dirty="0"/>
          </a:p>
        </p:txBody>
      </p: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3009689" y="2101479"/>
            <a:ext cx="8793162" cy="402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dirty="0"/>
              <a:t>Ethnographic / folkloric heritage: </a:t>
            </a:r>
            <a:r>
              <a:rPr lang="en-US" sz="1600" dirty="0"/>
              <a:t>traditional crafts (woodcarving, manufacturing handmade paper, Ohrid pearls, Filigree), </a:t>
            </a:r>
            <a:r>
              <a:rPr lang="en-US" sz="1600" dirty="0" smtClean="0"/>
              <a:t>traditional food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pic>
        <p:nvPicPr>
          <p:cNvPr id="5" name="Picture 3" descr="F:\MICHAEL FAX DOCUMENTS 2008-2013\fax\personal stuff\OHRID - THE CITY OF LIGHT\gfx\18-filig\18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04" y="4259991"/>
            <a:ext cx="2814025" cy="211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04" y="2795670"/>
            <a:ext cx="2122559" cy="141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8-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188" y="4581036"/>
            <a:ext cx="2385327" cy="178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Discover Ohrid Traditional Crafts Workshops &amp; Souveni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45" y="3025434"/>
            <a:ext cx="2444169" cy="139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://www.zmurh.hr/wp-content/uploads/2012/04/1-300x199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34678" y="4160956"/>
            <a:ext cx="1982357" cy="1314965"/>
          </a:xfrm>
          <a:prstGeom prst="rect">
            <a:avLst/>
          </a:prstGeom>
          <a:noFill/>
        </p:spPr>
      </p:pic>
      <p:pic>
        <p:nvPicPr>
          <p:cNvPr id="1026" name="Picture 2" descr="Fishing industry and wood-carving - History of Ohrid | Virtual Macedon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890" y="3025434"/>
            <a:ext cx="3043441" cy="246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080" y="2936531"/>
            <a:ext cx="2270839" cy="127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Печена Охридска пастрмка со лук! – magazin.m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092" y="5230396"/>
            <a:ext cx="2168721" cy="122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09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992704" y="948653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dirty="0" smtClean="0"/>
              <a:t>Natural Assets of Ohrid</a:t>
            </a:r>
            <a:endParaRPr dirty="0"/>
          </a:p>
        </p:txBody>
      </p: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2970667" y="2209912"/>
            <a:ext cx="8793162" cy="402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dirty="0" smtClean="0"/>
              <a:t>Lake </a:t>
            </a:r>
            <a:r>
              <a:rPr lang="en-US" sz="1600" dirty="0"/>
              <a:t>Ohrid and Galichica National Park – Biosphere  Reserve “Ohrid-Prespa”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Lake </a:t>
            </a:r>
            <a:r>
              <a:rPr lang="en-US" sz="1600" dirty="0"/>
              <a:t>Ohrid’s biodiversity: </a:t>
            </a:r>
            <a:r>
              <a:rPr lang="en-US" sz="1600" dirty="0" smtClean="0"/>
              <a:t>of the 21 </a:t>
            </a:r>
            <a:r>
              <a:rPr lang="en-US" sz="1600" dirty="0"/>
              <a:t>fish species, 8 are endemic to Lake </a:t>
            </a:r>
            <a:r>
              <a:rPr lang="en-US" sz="1600" dirty="0" smtClean="0"/>
              <a:t>Ohrid (“Museum of living fossils”).</a:t>
            </a:r>
            <a:endParaRPr lang="en-US" sz="1600" dirty="0"/>
          </a:p>
          <a:p>
            <a:r>
              <a:rPr lang="en-US" sz="1600" dirty="0" smtClean="0"/>
              <a:t>Ohrid </a:t>
            </a:r>
            <a:r>
              <a:rPr lang="en-US" sz="1600" dirty="0"/>
              <a:t>Lake and </a:t>
            </a:r>
            <a:r>
              <a:rPr lang="en-US" sz="1600" dirty="0" err="1"/>
              <a:t>Studenchishte</a:t>
            </a:r>
            <a:r>
              <a:rPr lang="en-US" sz="1600" dirty="0"/>
              <a:t> Marsh added to World Ramsar </a:t>
            </a:r>
            <a:r>
              <a:rPr lang="en-US" sz="1600" dirty="0" smtClean="0"/>
              <a:t>List in 2021</a:t>
            </a:r>
          </a:p>
          <a:p>
            <a:pPr marL="50800" indent="0" algn="r">
              <a:buNone/>
            </a:pPr>
            <a:endParaRPr lang="en-US" sz="1800" b="1" dirty="0" smtClean="0"/>
          </a:p>
          <a:p>
            <a:pPr marL="50800" indent="0" algn="r">
              <a:buNone/>
            </a:pPr>
            <a:endParaRPr lang="en-US" sz="1800" b="1" dirty="0"/>
          </a:p>
          <a:p>
            <a:pPr marL="50800" indent="0" algn="r">
              <a:buNone/>
            </a:pPr>
            <a:endParaRPr lang="en-US" sz="1800" b="1" dirty="0" smtClean="0"/>
          </a:p>
          <a:p>
            <a:pPr marL="50800" indent="0" algn="r">
              <a:buNone/>
            </a:pPr>
            <a:endParaRPr lang="en-US" sz="1800" b="1" dirty="0"/>
          </a:p>
          <a:p>
            <a:pPr marL="50800" indent="0" algn="r">
              <a:buNone/>
            </a:pPr>
            <a:endParaRPr lang="en-US" sz="1800" b="1" dirty="0"/>
          </a:p>
          <a:p>
            <a:pPr marL="50800" indent="0" algn="r">
              <a:buNone/>
            </a:pPr>
            <a:endParaRPr lang="en-US" sz="1800" dirty="0" smtClean="0"/>
          </a:p>
          <a:p>
            <a:pPr marL="50800" indent="0" algn="r">
              <a:buNone/>
            </a:pPr>
            <a:r>
              <a:rPr lang="en-US" sz="1400" dirty="0" smtClean="0"/>
              <a:t>Sources: IUCN (2020</a:t>
            </a:r>
            <a:r>
              <a:rPr lang="en-US" sz="1400" dirty="0"/>
              <a:t>), </a:t>
            </a:r>
            <a:r>
              <a:rPr lang="en-US" sz="1400" dirty="0" smtClean="0"/>
              <a:t>UNESCO (2025), Hales (2015</a:t>
            </a:r>
            <a:r>
              <a:rPr lang="en-US" sz="1400" dirty="0"/>
              <a:t>)</a:t>
            </a:r>
            <a:r>
              <a:rPr lang="en-US" sz="1400" dirty="0" smtClean="0"/>
              <a:t>.</a:t>
            </a:r>
          </a:p>
          <a:p>
            <a:pPr marL="50800" indent="0" algn="r">
              <a:buNone/>
            </a:pPr>
            <a:endParaRPr lang="en-US" sz="1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pic>
        <p:nvPicPr>
          <p:cNvPr id="7170" name="Picture 2" descr="Ancient Lake Ohrid: biodiversity and evolution | Hydrobiolog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725" y="3580058"/>
            <a:ext cx="1873088" cy="190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69" y="4411294"/>
            <a:ext cx="2872892" cy="160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6" y="3021767"/>
            <a:ext cx="1452083" cy="11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29" y="2709582"/>
            <a:ext cx="1514073" cy="151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371" y="4148991"/>
            <a:ext cx="2402542" cy="9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photos.novamakedonija.com.mk/news/10082016104022_web_wp_20160604_14_21_30_pro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0077" y="3665862"/>
            <a:ext cx="3378809" cy="19005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654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667" r="16666"/>
          <a:stretch/>
        </p:blipFill>
        <p:spPr>
          <a:xfrm>
            <a:off x="4745291" y="174286"/>
            <a:ext cx="6509428" cy="6509428"/>
          </a:xfrm>
          <a:prstGeom prst="ellipse">
            <a:avLst/>
          </a:prstGeom>
          <a:noFill/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sx="102000" sy="102000" algn="ctr" rotWithShape="0">
              <a:srgbClr val="000000">
                <a:alpha val="14901"/>
              </a:srgbClr>
            </a:outerShdw>
          </a:effectLst>
        </p:spPr>
      </p:pic>
      <p:grpSp>
        <p:nvGrpSpPr>
          <p:cNvPr id="181" name="Google Shape;181;p5"/>
          <p:cNvGrpSpPr/>
          <p:nvPr/>
        </p:nvGrpSpPr>
        <p:grpSpPr>
          <a:xfrm>
            <a:off x="940910" y="1633965"/>
            <a:ext cx="4305700" cy="1458101"/>
            <a:chOff x="810281" y="3863199"/>
            <a:chExt cx="4305700" cy="1458101"/>
          </a:xfrm>
        </p:grpSpPr>
        <p:sp>
          <p:nvSpPr>
            <p:cNvPr id="182" name="Google Shape;182;p5"/>
            <p:cNvSpPr txBox="1"/>
            <p:nvPr/>
          </p:nvSpPr>
          <p:spPr>
            <a:xfrm>
              <a:off x="1273629" y="3863199"/>
              <a:ext cx="3842352" cy="1446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 smtClean="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Tourism and Sustainability</a:t>
              </a:r>
              <a:endParaRPr sz="1050" dirty="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810281" y="5194300"/>
              <a:ext cx="1092200" cy="127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84" name="Google Shape;184;p5"/>
          <p:cNvSpPr txBox="1"/>
          <p:nvPr/>
        </p:nvSpPr>
        <p:spPr>
          <a:xfrm>
            <a:off x="238382" y="1633965"/>
            <a:ext cx="166409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solidFill>
                  <a:srgbClr val="03ACCE"/>
                </a:solidFill>
                <a:latin typeface="Avenir"/>
                <a:ea typeface="Avenir"/>
                <a:cs typeface="Avenir"/>
                <a:sym typeface="Avenir"/>
              </a:rPr>
              <a:t>02.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9EB4E06-0C2C-D6F6-85A8-BD463385FA6F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8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992704" y="1046624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dirty="0"/>
              <a:t>S</a:t>
            </a:r>
            <a:r>
              <a:rPr lang="en-US" dirty="0" smtClean="0"/>
              <a:t>ustainable tourism</a:t>
            </a:r>
            <a:endParaRPr dirty="0"/>
          </a:p>
        </p:txBody>
      </p: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2992438" y="2324100"/>
            <a:ext cx="8793162" cy="402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b="1" dirty="0"/>
              <a:t>"Tourism that meets the needs of travelers while ensuring minimal negative impact on the environment, culture, and local communities. UNWTO (2023)“ </a:t>
            </a:r>
            <a:endParaRPr lang="en-US" sz="1600" b="1" dirty="0" smtClean="0"/>
          </a:p>
          <a:p>
            <a:endParaRPr lang="en-US" sz="1800" i="1" dirty="0" smtClean="0"/>
          </a:p>
          <a:p>
            <a:r>
              <a:rPr lang="en-US" sz="1800" i="1" dirty="0" smtClean="0"/>
              <a:t>Sustainable </a:t>
            </a:r>
            <a:r>
              <a:rPr lang="en-US" sz="1800" i="1" dirty="0"/>
              <a:t>tourism includes </a:t>
            </a:r>
            <a:r>
              <a:rPr lang="en-US" sz="1800" i="1" u="sng" dirty="0"/>
              <a:t>all types of tourism and tourism products </a:t>
            </a:r>
            <a:r>
              <a:rPr lang="en-US" sz="1800" i="1" dirty="0"/>
              <a:t>which actively contribute to:</a:t>
            </a:r>
          </a:p>
          <a:p>
            <a:pPr marL="0" indent="0">
              <a:buNone/>
            </a:pPr>
            <a:r>
              <a:rPr lang="en-US" sz="1600" dirty="0"/>
              <a:t>	- the </a:t>
            </a:r>
            <a:r>
              <a:rPr lang="en-US" sz="1600" b="1" i="1" dirty="0"/>
              <a:t>conservation</a:t>
            </a:r>
            <a:r>
              <a:rPr lang="en-US" sz="1600" dirty="0"/>
              <a:t> of an intact and diverse natural and cultural </a:t>
            </a:r>
            <a:r>
              <a:rPr lang="en-US" sz="1600" dirty="0" smtClean="0"/>
              <a:t>environment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	- improving and maintaining the </a:t>
            </a:r>
            <a:r>
              <a:rPr lang="en-US" sz="1600" b="1" i="1" dirty="0"/>
              <a:t>living standards of local people </a:t>
            </a:r>
            <a:r>
              <a:rPr lang="en-US" sz="1600" dirty="0"/>
              <a:t>in the </a:t>
            </a:r>
            <a:r>
              <a:rPr lang="en-US" sz="1600" dirty="0" smtClean="0"/>
              <a:t>destinations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	- encouraging and promoting an </a:t>
            </a:r>
            <a:r>
              <a:rPr lang="en-US" sz="1600" b="1" i="1" dirty="0"/>
              <a:t>interest in learning, discovery and </a:t>
            </a:r>
            <a:r>
              <a:rPr lang="en-US" sz="1600" b="1" i="1" dirty="0" smtClean="0"/>
              <a:t>enjoyment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	- </a:t>
            </a:r>
            <a:r>
              <a:rPr lang="en-US" sz="1600" b="1" i="1" dirty="0"/>
              <a:t>long term economic success </a:t>
            </a:r>
            <a:r>
              <a:rPr lang="en-US" sz="1600" dirty="0"/>
              <a:t>of tourism enterprises and </a:t>
            </a:r>
            <a:r>
              <a:rPr lang="en-US" sz="1600" dirty="0" smtClean="0"/>
              <a:t>destinations</a:t>
            </a:r>
          </a:p>
          <a:p>
            <a:pPr marL="50800" indent="0" algn="r">
              <a:buNone/>
            </a:pPr>
            <a:endParaRPr lang="fr-FR" sz="1400" dirty="0" smtClean="0"/>
          </a:p>
          <a:p>
            <a:pPr marL="50800" indent="0" algn="r">
              <a:buNone/>
            </a:pPr>
            <a:endParaRPr lang="fr-FR" sz="1400" dirty="0"/>
          </a:p>
          <a:p>
            <a:pPr marL="50800" indent="0" algn="r">
              <a:buNone/>
            </a:pPr>
            <a:endParaRPr lang="fr-FR" sz="1400" dirty="0" smtClean="0"/>
          </a:p>
          <a:p>
            <a:pPr marL="50800" indent="0" algn="r">
              <a:buNone/>
            </a:pPr>
            <a:endParaRPr lang="fr-FR" sz="1400" dirty="0"/>
          </a:p>
          <a:p>
            <a:pPr marL="50800" indent="0" algn="r">
              <a:buNone/>
            </a:pPr>
            <a:endParaRPr lang="en-US" sz="1400" dirty="0" smtClean="0"/>
          </a:p>
          <a:p>
            <a:endParaRPr lang="mk-MK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46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819" y="3461658"/>
            <a:ext cx="4590668" cy="306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992704" y="1046624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sz="3200" dirty="0"/>
              <a:t>Reasons for sustainable tourism</a:t>
            </a:r>
            <a:endParaRPr sz="3200" dirty="0"/>
          </a:p>
        </p:txBody>
      </p: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2981552" y="2062843"/>
            <a:ext cx="8793162" cy="402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fr-FR" sz="2000" dirty="0" err="1"/>
              <a:t>Environmental</a:t>
            </a:r>
            <a:r>
              <a:rPr lang="fr-FR" sz="2000" dirty="0"/>
              <a:t> Damage</a:t>
            </a:r>
          </a:p>
          <a:p>
            <a:r>
              <a:rPr lang="en-US" sz="2000" dirty="0"/>
              <a:t>Cultural Erosion </a:t>
            </a:r>
          </a:p>
          <a:p>
            <a:r>
              <a:rPr lang="en-US" sz="2000" dirty="0"/>
              <a:t>Economic decline of destinations</a:t>
            </a:r>
          </a:p>
          <a:p>
            <a:pPr lvl="1"/>
            <a:r>
              <a:rPr lang="en-US" sz="1600" dirty="0" smtClean="0"/>
              <a:t>Tourism </a:t>
            </a:r>
            <a:r>
              <a:rPr lang="en-US" sz="1600" dirty="0"/>
              <a:t>accounts for 10% of global GDP </a:t>
            </a:r>
          </a:p>
          <a:p>
            <a:pPr lvl="1"/>
            <a:r>
              <a:rPr lang="en-US" sz="1600" dirty="0" smtClean="0"/>
              <a:t>In </a:t>
            </a:r>
            <a:r>
              <a:rPr lang="en-US" sz="1600" dirty="0"/>
              <a:t>2034, the tourism sector is expected to supercharge the global economy with a staggering $16TN, making up 11.4% of the entire economic landscape. </a:t>
            </a:r>
            <a:endParaRPr lang="en-US" sz="1600" i="1" dirty="0" smtClean="0"/>
          </a:p>
          <a:p>
            <a:endParaRPr lang="en-US" sz="1400" i="1" dirty="0"/>
          </a:p>
          <a:p>
            <a:endParaRPr lang="en-US" sz="1400" i="1" dirty="0" smtClean="0"/>
          </a:p>
          <a:p>
            <a:endParaRPr lang="en-US" sz="1400" i="1" dirty="0"/>
          </a:p>
          <a:p>
            <a:endParaRPr lang="en-US" sz="1400" i="1" dirty="0" smtClean="0"/>
          </a:p>
          <a:p>
            <a:endParaRPr lang="en-US" sz="1400" i="1" dirty="0" smtClean="0"/>
          </a:p>
          <a:p>
            <a:endParaRPr lang="en-US" sz="1400" i="1" dirty="0" smtClean="0"/>
          </a:p>
          <a:p>
            <a:pPr marL="50800" lvl="0" indent="0" algn="r">
              <a:buClr>
                <a:srgbClr val="000000"/>
              </a:buClr>
              <a:buNone/>
            </a:pPr>
            <a:r>
              <a:rPr lang="fr-FR" sz="1400" dirty="0">
                <a:solidFill>
                  <a:srgbClr val="000000"/>
                </a:solidFill>
              </a:rPr>
              <a:t>Sources: UNWTO (2024), WTTC (2025), </a:t>
            </a:r>
            <a:r>
              <a:rPr lang="en-US" sz="1400" dirty="0">
                <a:solidFill>
                  <a:srgbClr val="000000"/>
                </a:solidFill>
              </a:rPr>
              <a:t>Buckley (2021)</a:t>
            </a:r>
          </a:p>
          <a:p>
            <a:endParaRPr lang="en-US" sz="1400" b="1" dirty="0" smtClean="0"/>
          </a:p>
          <a:p>
            <a:endParaRPr lang="mk-MK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97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992704" y="1046624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sz="3200" dirty="0" smtClean="0"/>
              <a:t>The 3 pillars of sustainable tourism</a:t>
            </a:r>
            <a:endParaRPr sz="3200" dirty="0"/>
          </a:p>
        </p:txBody>
      </p: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2882651" y="2830512"/>
            <a:ext cx="8793162" cy="402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dirty="0"/>
              <a:t>Environmental protection </a:t>
            </a:r>
          </a:p>
          <a:p>
            <a:r>
              <a:rPr lang="en-US" sz="2400" dirty="0"/>
              <a:t>Cultural preservation </a:t>
            </a:r>
          </a:p>
          <a:p>
            <a:r>
              <a:rPr lang="en-US" sz="2400" dirty="0"/>
              <a:t>Economic benefits (for locals)</a:t>
            </a:r>
          </a:p>
          <a:p>
            <a:endParaRPr lang="en-US" sz="2000" i="1" dirty="0" smtClean="0"/>
          </a:p>
          <a:p>
            <a:endParaRPr lang="mk-MK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114" y="3378923"/>
            <a:ext cx="3189514" cy="239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538" y="4685808"/>
            <a:ext cx="1511948" cy="161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83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992704" y="1046624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sz="3200" dirty="0"/>
              <a:t>Benefits of </a:t>
            </a:r>
            <a:r>
              <a:rPr lang="en-US" sz="3200" dirty="0" smtClean="0"/>
              <a:t>sustainable </a:t>
            </a:r>
            <a:r>
              <a:rPr lang="en-US" sz="3200" dirty="0"/>
              <a:t>t</a:t>
            </a:r>
            <a:r>
              <a:rPr lang="en-US" sz="3200" dirty="0" smtClean="0"/>
              <a:t>ourism</a:t>
            </a:r>
            <a:endParaRPr sz="3200" dirty="0"/>
          </a:p>
        </p:txBody>
      </p: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2981552" y="2128158"/>
            <a:ext cx="8793162" cy="402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b="1" dirty="0"/>
              <a:t>For the Planet</a:t>
            </a:r>
            <a:r>
              <a:rPr lang="en-US" sz="2400" dirty="0"/>
              <a:t>: </a:t>
            </a:r>
            <a:r>
              <a:rPr lang="en-US" sz="2000" dirty="0"/>
              <a:t>Lower carbon footprint and habitat preservation</a:t>
            </a:r>
          </a:p>
          <a:p>
            <a:r>
              <a:rPr lang="en-US" sz="2400" b="1" u="sng" dirty="0"/>
              <a:t>For Communities</a:t>
            </a:r>
            <a:r>
              <a:rPr lang="en-US" sz="2400" u="sng" dirty="0"/>
              <a:t>: </a:t>
            </a:r>
            <a:r>
              <a:rPr lang="en-US" sz="2000" u="sng" dirty="0"/>
              <a:t>Empowerment and improved quality of life</a:t>
            </a:r>
          </a:p>
          <a:p>
            <a:r>
              <a:rPr lang="en-US" sz="2400" b="1" dirty="0"/>
              <a:t>For Travelers</a:t>
            </a:r>
            <a:r>
              <a:rPr lang="en-US" sz="2400" dirty="0"/>
              <a:t>: </a:t>
            </a:r>
            <a:r>
              <a:rPr lang="en-US" sz="2000" dirty="0"/>
              <a:t>Authentic, meaningful experiences</a:t>
            </a:r>
            <a:endParaRPr lang="en-US" sz="2400" dirty="0"/>
          </a:p>
          <a:p>
            <a:endParaRPr lang="en-US" sz="2000" i="1" dirty="0" smtClean="0"/>
          </a:p>
          <a:p>
            <a:pPr marL="50800" indent="0">
              <a:buNone/>
            </a:pPr>
            <a:endParaRPr lang="en-US" sz="2000" i="1" dirty="0" smtClean="0"/>
          </a:p>
          <a:p>
            <a:pPr marL="50800" indent="0">
              <a:buNone/>
            </a:pPr>
            <a:endParaRPr lang="en-US" sz="2000" i="1" dirty="0"/>
          </a:p>
          <a:p>
            <a:endParaRPr lang="en-US" sz="2000" i="1" dirty="0" smtClean="0"/>
          </a:p>
          <a:p>
            <a:endParaRPr lang="en-US" sz="2000" i="1" dirty="0" smtClean="0"/>
          </a:p>
          <a:p>
            <a:pPr marL="50800" lvl="0" indent="0" algn="r">
              <a:buClr>
                <a:srgbClr val="000000"/>
              </a:buClr>
              <a:buNone/>
            </a:pPr>
            <a:r>
              <a:rPr lang="fr-FR" sz="1400" dirty="0" smtClean="0">
                <a:solidFill>
                  <a:srgbClr val="000000"/>
                </a:solidFill>
              </a:rPr>
              <a:t>Source: </a:t>
            </a:r>
            <a:r>
              <a:rPr lang="en-US" sz="1400" dirty="0"/>
              <a:t>Weaver </a:t>
            </a:r>
            <a:r>
              <a:rPr lang="en-US" sz="1400" dirty="0" smtClean="0"/>
              <a:t>(2024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  <a:endParaRPr lang="en-US" sz="1400" dirty="0">
              <a:solidFill>
                <a:srgbClr val="000000"/>
              </a:solidFill>
            </a:endParaRPr>
          </a:p>
          <a:p>
            <a:endParaRPr lang="en-US" sz="2000" b="1" dirty="0" smtClean="0"/>
          </a:p>
          <a:p>
            <a:endParaRPr lang="mk-MK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848" y="4245418"/>
            <a:ext cx="1357238" cy="203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843" y="4245417"/>
            <a:ext cx="1357238" cy="203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188" y="4245420"/>
            <a:ext cx="1391965" cy="208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73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992704" y="883338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lvl="0"/>
            <a:r>
              <a:rPr lang="en-US" dirty="0" smtClean="0"/>
              <a:t>Tourism in Ohrid through some statistical data</a:t>
            </a:r>
            <a:endParaRPr dirty="0"/>
          </a:p>
        </p:txBody>
      </p: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3014209" y="2204357"/>
            <a:ext cx="8793162" cy="402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dirty="0" smtClean="0"/>
              <a:t>In 2024 a total of </a:t>
            </a:r>
            <a:r>
              <a:rPr lang="en-US" sz="1600" b="1" dirty="0" smtClean="0"/>
              <a:t>363.281 tourists</a:t>
            </a:r>
            <a:r>
              <a:rPr lang="en-US" sz="1600" dirty="0" smtClean="0"/>
              <a:t> visited Ohrid with a total </a:t>
            </a:r>
            <a:r>
              <a:rPr lang="en-US" sz="1600" dirty="0"/>
              <a:t>of </a:t>
            </a:r>
            <a:r>
              <a:rPr lang="en-US" sz="1600" b="1" dirty="0" smtClean="0"/>
              <a:t>1.194.516</a:t>
            </a:r>
            <a:r>
              <a:rPr lang="en-US" sz="1600" dirty="0" smtClean="0"/>
              <a:t> nights spent. Foreign arrivals exceeded domestic arrivals by </a:t>
            </a:r>
            <a:r>
              <a:rPr lang="en-US" sz="1600" b="1" dirty="0" smtClean="0"/>
              <a:t>1.46 times</a:t>
            </a:r>
            <a:r>
              <a:rPr lang="en-US" sz="1600" dirty="0" smtClean="0"/>
              <a:t>. While domestic overnights exceeded foreign by </a:t>
            </a:r>
            <a:r>
              <a:rPr lang="en-US" sz="1600" b="1" dirty="0" smtClean="0"/>
              <a:t>1.7 times </a:t>
            </a:r>
            <a:r>
              <a:rPr lang="en-US" sz="1600" dirty="0" smtClean="0"/>
              <a:t>(fewer domestic tourists spent more nights in Ohrid than foreign tourists)</a:t>
            </a:r>
          </a:p>
          <a:p>
            <a:r>
              <a:rPr lang="en-US" sz="1600" dirty="0" smtClean="0"/>
              <a:t>The number of tourist arrivals in Ohrid was 28.8 % of the country’s total, while nights spent in Ohrid represented 36.2 % of the total.</a:t>
            </a:r>
          </a:p>
          <a:p>
            <a:pPr marL="50800" lvl="0" indent="0" algn="r">
              <a:buClr>
                <a:srgbClr val="000000"/>
              </a:buClr>
              <a:buNone/>
            </a:pPr>
            <a:endParaRPr lang="fr-FR" sz="1400" dirty="0" smtClean="0">
              <a:solidFill>
                <a:srgbClr val="000000"/>
              </a:solidFill>
            </a:endParaRPr>
          </a:p>
          <a:p>
            <a:pPr marL="50800" lvl="0" indent="0" algn="r">
              <a:buClr>
                <a:srgbClr val="000000"/>
              </a:buClr>
              <a:buNone/>
            </a:pPr>
            <a:endParaRPr lang="fr-FR" sz="1400" dirty="0">
              <a:solidFill>
                <a:srgbClr val="000000"/>
              </a:solidFill>
            </a:endParaRPr>
          </a:p>
          <a:p>
            <a:pPr marL="50800" lvl="0" indent="0" algn="r">
              <a:buClr>
                <a:srgbClr val="000000"/>
              </a:buClr>
              <a:buNone/>
            </a:pPr>
            <a:endParaRPr lang="fr-FR" sz="1400" dirty="0" smtClean="0">
              <a:solidFill>
                <a:srgbClr val="000000"/>
              </a:solidFill>
            </a:endParaRPr>
          </a:p>
          <a:p>
            <a:pPr marL="50800" lvl="0" indent="0" algn="r">
              <a:buClr>
                <a:srgbClr val="000000"/>
              </a:buClr>
              <a:buNone/>
            </a:pPr>
            <a:endParaRPr lang="fr-FR" sz="1400" dirty="0">
              <a:solidFill>
                <a:srgbClr val="000000"/>
              </a:solidFill>
            </a:endParaRPr>
          </a:p>
          <a:p>
            <a:pPr marL="50800" lvl="0" indent="0" algn="r">
              <a:buClr>
                <a:srgbClr val="000000"/>
              </a:buClr>
              <a:buNone/>
            </a:pPr>
            <a:endParaRPr lang="fr-FR" sz="1400" dirty="0" smtClean="0">
              <a:solidFill>
                <a:srgbClr val="000000"/>
              </a:solidFill>
            </a:endParaRPr>
          </a:p>
          <a:p>
            <a:pPr marL="50800" lvl="0" indent="0" algn="r">
              <a:buClr>
                <a:srgbClr val="000000"/>
              </a:buClr>
              <a:buNone/>
            </a:pPr>
            <a:endParaRPr lang="fr-FR" sz="1400" dirty="0" smtClean="0">
              <a:solidFill>
                <a:srgbClr val="000000"/>
              </a:solidFill>
            </a:endParaRPr>
          </a:p>
          <a:p>
            <a:pPr marL="50800" lvl="0" indent="0" algn="r">
              <a:buClr>
                <a:srgbClr val="000000"/>
              </a:buClr>
              <a:buNone/>
            </a:pPr>
            <a:endParaRPr lang="fr-FR" sz="1400" dirty="0">
              <a:solidFill>
                <a:srgbClr val="000000"/>
              </a:solidFill>
            </a:endParaRPr>
          </a:p>
          <a:p>
            <a:pPr marL="50800" lvl="0" indent="0" algn="r">
              <a:buClr>
                <a:srgbClr val="000000"/>
              </a:buClr>
              <a:buNone/>
            </a:pPr>
            <a:r>
              <a:rPr lang="fr-FR" sz="1400" dirty="0" smtClean="0">
                <a:solidFill>
                  <a:srgbClr val="000000"/>
                </a:solidFill>
              </a:rPr>
              <a:t>Sources</a:t>
            </a:r>
            <a:r>
              <a:rPr lang="fr-FR" sz="1400" dirty="0">
                <a:solidFill>
                  <a:srgbClr val="000000"/>
                </a:solidFill>
              </a:rPr>
              <a:t>: </a:t>
            </a:r>
            <a:r>
              <a:rPr lang="en-US" sz="1400" dirty="0" smtClean="0">
                <a:solidFill>
                  <a:srgbClr val="000000"/>
                </a:solidFill>
              </a:rPr>
              <a:t>State Statistical Office (2025)</a:t>
            </a:r>
            <a:endParaRPr lang="en-US" sz="1400" dirty="0">
              <a:solidFill>
                <a:srgbClr val="000000"/>
              </a:solidFill>
            </a:endParaRPr>
          </a:p>
          <a:p>
            <a:endParaRPr lang="en-US" sz="1400" dirty="0" smtClean="0"/>
          </a:p>
          <a:p>
            <a:pPr>
              <a:buFontTx/>
              <a:buChar char="-"/>
            </a:pP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8267247"/>
              </p:ext>
            </p:extLst>
          </p:nvPr>
        </p:nvGraphicFramePr>
        <p:xfrm>
          <a:off x="3341912" y="3755571"/>
          <a:ext cx="6574973" cy="2849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499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"/>
          <p:cNvSpPr/>
          <p:nvPr/>
        </p:nvSpPr>
        <p:spPr>
          <a:xfrm>
            <a:off x="189819" y="2008414"/>
            <a:ext cx="7765143" cy="291737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7" name="Google Shape;157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2302" r="11048"/>
          <a:stretch/>
        </p:blipFill>
        <p:spPr>
          <a:xfrm>
            <a:off x="5297941" y="76880"/>
            <a:ext cx="6704240" cy="6704240"/>
          </a:xfrm>
          <a:prstGeom prst="ellipse">
            <a:avLst/>
          </a:prstGeom>
          <a:noFill/>
          <a:ln>
            <a:noFill/>
          </a:ln>
          <a:effectLst>
            <a:outerShdw blurRad="482600" sx="123000" sy="123000" algn="ctr" rotWithShape="0">
              <a:srgbClr val="000000">
                <a:alpha val="18823"/>
              </a:srgbClr>
            </a:outerShdw>
          </a:effectLst>
        </p:spPr>
      </p:pic>
      <p:sp>
        <p:nvSpPr>
          <p:cNvPr id="158" name="Google Shape;158;p2"/>
          <p:cNvSpPr txBox="1"/>
          <p:nvPr/>
        </p:nvSpPr>
        <p:spPr>
          <a:xfrm>
            <a:off x="0" y="2089804"/>
            <a:ext cx="570411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smtClean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LOCAL PERSPECTIVE: OHRID CULTURAL HERITAGE</a:t>
            </a:r>
            <a:endParaRPr lang="en-US" sz="3200" dirty="0"/>
          </a:p>
        </p:txBody>
      </p:sp>
      <p:sp>
        <p:nvSpPr>
          <p:cNvPr id="159" name="Google Shape;159;p2"/>
          <p:cNvSpPr/>
          <p:nvPr/>
        </p:nvSpPr>
        <p:spPr>
          <a:xfrm>
            <a:off x="714432" y="3421533"/>
            <a:ext cx="1092200" cy="12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0" name="Google Shape;160;p2"/>
          <p:cNvSpPr txBox="1"/>
          <p:nvPr/>
        </p:nvSpPr>
        <p:spPr>
          <a:xfrm>
            <a:off x="612830" y="3637145"/>
            <a:ext cx="40135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www.colours-alliance.eu</a:t>
            </a:r>
            <a:endParaRPr dirty="0"/>
          </a:p>
        </p:txBody>
      </p:sp>
      <p:pic>
        <p:nvPicPr>
          <p:cNvPr id="161" name="Google Shape;161;p2"/>
          <p:cNvPicPr preferRelativeResize="0"/>
          <p:nvPr/>
        </p:nvPicPr>
        <p:blipFill rotWithShape="1">
          <a:blip r:embed="rId4">
            <a:alphaModFix/>
          </a:blip>
          <a:srcRect l="10599" t="36276" r="10600" b="36276"/>
          <a:stretch/>
        </p:blipFill>
        <p:spPr>
          <a:xfrm>
            <a:off x="226686" y="278285"/>
            <a:ext cx="2511436" cy="8747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EB2C00-1895-95AF-17FE-72E2A595FFA5}"/>
              </a:ext>
            </a:extLst>
          </p:cNvPr>
          <p:cNvSpPr txBox="1"/>
          <p:nvPr/>
        </p:nvSpPr>
        <p:spPr>
          <a:xfrm>
            <a:off x="-75645" y="1238705"/>
            <a:ext cx="22731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dirty="0">
              <a:latin typeface="Aptos Black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970932" y="839796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lvl="0"/>
            <a:r>
              <a:rPr lang="en-US" dirty="0"/>
              <a:t>Tourism in Ohrid through some statistical data</a:t>
            </a:r>
            <a:endParaRPr dirty="0"/>
          </a:p>
        </p:txBody>
      </p: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2889935" y="1953985"/>
            <a:ext cx="9302065" cy="402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/>
              <a:t>Peak season for domestic tourists in Ohrid is in July-August (80% of </a:t>
            </a:r>
            <a:r>
              <a:rPr lang="en-US" sz="1800" dirty="0" smtClean="0"/>
              <a:t>domestic overnights).</a:t>
            </a:r>
          </a:p>
          <a:p>
            <a:pPr marL="50800" indent="0">
              <a:buNone/>
            </a:pPr>
            <a:r>
              <a:rPr lang="en-US" sz="1800" dirty="0" smtClean="0"/>
              <a:t> 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 smtClean="0"/>
          </a:p>
          <a:p>
            <a:pPr marL="50800" indent="0">
              <a:buNone/>
            </a:pPr>
            <a:endParaRPr lang="en-US" sz="1600" dirty="0" smtClean="0"/>
          </a:p>
          <a:p>
            <a:r>
              <a:rPr lang="en-US" sz="1800" dirty="0" smtClean="0"/>
              <a:t>Percentage </a:t>
            </a:r>
            <a:r>
              <a:rPr lang="en-US" sz="1800" dirty="0"/>
              <a:t>coverage of accommodation </a:t>
            </a:r>
            <a:r>
              <a:rPr lang="en-US" sz="1800" dirty="0" smtClean="0"/>
              <a:t>facilities</a:t>
            </a:r>
            <a:endParaRPr lang="fr-FR" sz="1800" dirty="0">
              <a:solidFill>
                <a:srgbClr val="000000"/>
              </a:solidFill>
            </a:endParaRPr>
          </a:p>
          <a:p>
            <a:pPr marL="50800" lvl="0" indent="0" algn="r">
              <a:buClr>
                <a:srgbClr val="000000"/>
              </a:buClr>
              <a:buNone/>
            </a:pPr>
            <a:endParaRPr lang="fr-FR" sz="1400" dirty="0" smtClean="0">
              <a:solidFill>
                <a:srgbClr val="000000"/>
              </a:solidFill>
            </a:endParaRPr>
          </a:p>
          <a:p>
            <a:pPr marL="50800" lvl="0" indent="0" algn="r">
              <a:buClr>
                <a:srgbClr val="000000"/>
              </a:buClr>
              <a:buNone/>
            </a:pPr>
            <a:endParaRPr lang="fr-FR" sz="400" dirty="0">
              <a:solidFill>
                <a:srgbClr val="000000"/>
              </a:solidFill>
            </a:endParaRPr>
          </a:p>
          <a:p>
            <a:pPr marL="50800" lvl="0" indent="0" algn="r">
              <a:buClr>
                <a:srgbClr val="000000"/>
              </a:buClr>
              <a:buNone/>
            </a:pPr>
            <a:r>
              <a:rPr lang="fr-FR" sz="1400" dirty="0" smtClean="0">
                <a:solidFill>
                  <a:srgbClr val="000000"/>
                </a:solidFill>
              </a:rPr>
              <a:t>Sources</a:t>
            </a:r>
            <a:r>
              <a:rPr lang="fr-FR" sz="1400" dirty="0">
                <a:solidFill>
                  <a:srgbClr val="000000"/>
                </a:solidFill>
              </a:rPr>
              <a:t>: </a:t>
            </a:r>
            <a:r>
              <a:rPr lang="en-US" sz="1400" dirty="0" err="1">
                <a:solidFill>
                  <a:srgbClr val="000000"/>
                </a:solidFill>
                <a:cs typeface="Arial"/>
              </a:rPr>
              <a:t>Andreeski</a:t>
            </a:r>
            <a:r>
              <a:rPr lang="en-US" sz="1400" dirty="0">
                <a:solidFill>
                  <a:srgbClr val="000000"/>
                </a:solidFill>
                <a:cs typeface="Arial"/>
              </a:rPr>
              <a:t> et al.(2020), </a:t>
            </a:r>
            <a:r>
              <a:rPr lang="en-US" sz="1400" dirty="0" smtClean="0">
                <a:solidFill>
                  <a:srgbClr val="000000"/>
                </a:solidFill>
              </a:rPr>
              <a:t>State Statistical Office (2025)</a:t>
            </a:r>
            <a:endParaRPr lang="en-US" sz="1400" dirty="0">
              <a:solidFill>
                <a:srgbClr val="000000"/>
              </a:solidFill>
            </a:endParaRPr>
          </a:p>
          <a:p>
            <a:endParaRPr lang="en-US" sz="1400" dirty="0" smtClean="0"/>
          </a:p>
          <a:p>
            <a:pPr>
              <a:buFontTx/>
              <a:buChar char="-"/>
            </a:pP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5811752"/>
              </p:ext>
            </p:extLst>
          </p:nvPr>
        </p:nvGraphicFramePr>
        <p:xfrm>
          <a:off x="4049486" y="2688770"/>
          <a:ext cx="7626327" cy="2732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668778"/>
              </p:ext>
            </p:extLst>
          </p:nvPr>
        </p:nvGraphicFramePr>
        <p:xfrm>
          <a:off x="3004458" y="5725205"/>
          <a:ext cx="7065328" cy="441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  <a:gridCol w="359728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Jan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Feb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Apr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May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Jun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Jul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Aug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Oct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Nov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Dec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mk-MK" sz="1400" u="none" strike="noStrike" dirty="0">
                          <a:effectLst/>
                        </a:rPr>
                        <a:t>2%</a:t>
                      </a:r>
                      <a:endParaRPr lang="mk-MK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k-MK" sz="1400" u="none" strike="noStrike" dirty="0">
                          <a:effectLst/>
                        </a:rPr>
                        <a:t>2%</a:t>
                      </a:r>
                      <a:endParaRPr lang="mk-MK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k-MK" sz="1400" u="none" strike="noStrike" dirty="0">
                          <a:effectLst/>
                        </a:rPr>
                        <a:t>3%</a:t>
                      </a:r>
                      <a:endParaRPr lang="mk-MK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k-MK" sz="1400" u="none" strike="noStrike" dirty="0">
                          <a:effectLst/>
                        </a:rPr>
                        <a:t>10%</a:t>
                      </a:r>
                      <a:endParaRPr lang="mk-MK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k-MK" sz="1400" u="none" strike="noStrike">
                          <a:effectLst/>
                        </a:rPr>
                        <a:t>17%</a:t>
                      </a:r>
                      <a:endParaRPr lang="mk-MK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k-MK" sz="1400" u="none" strike="noStrike" dirty="0">
                          <a:effectLst/>
                        </a:rPr>
                        <a:t>24%</a:t>
                      </a:r>
                      <a:endParaRPr lang="mk-MK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k-MK" sz="1400" u="none" strike="noStrike">
                          <a:effectLst/>
                        </a:rPr>
                        <a:t>77%</a:t>
                      </a:r>
                      <a:endParaRPr lang="mk-MK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k-MK" sz="1400" u="none" strike="noStrike" dirty="0">
                          <a:effectLst/>
                        </a:rPr>
                        <a:t>86%</a:t>
                      </a:r>
                      <a:endParaRPr lang="mk-MK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k-MK" sz="1400" u="none" strike="noStrike" dirty="0">
                          <a:effectLst/>
                        </a:rPr>
                        <a:t>26%</a:t>
                      </a:r>
                      <a:endParaRPr lang="mk-MK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k-MK" sz="1400" u="none" strike="noStrike">
                          <a:effectLst/>
                        </a:rPr>
                        <a:t>13%</a:t>
                      </a:r>
                      <a:endParaRPr lang="mk-MK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k-MK" sz="1400" u="none" strike="noStrike" dirty="0">
                          <a:effectLst/>
                        </a:rPr>
                        <a:t>5%</a:t>
                      </a:r>
                      <a:endParaRPr lang="mk-MK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k-MK" sz="1400" u="none" strike="noStrike" dirty="0">
                          <a:effectLst/>
                        </a:rPr>
                        <a:t>5%</a:t>
                      </a:r>
                      <a:endParaRPr lang="mk-MK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119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981818" y="883338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/>
              <a:t>Some </a:t>
            </a:r>
            <a:r>
              <a:rPr lang="en-US" sz="3200" dirty="0" smtClean="0"/>
              <a:t>indicators for assessing </a:t>
            </a:r>
            <a:r>
              <a:rPr lang="en-US" sz="3200" dirty="0"/>
              <a:t>the scale and impact of tourism on a destination</a:t>
            </a:r>
            <a:br>
              <a:rPr lang="en-US" sz="3200" dirty="0"/>
            </a:br>
            <a:endParaRPr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Google Shape;175;p4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992438" y="2324100"/>
                <a:ext cx="8793162" cy="40274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1600" b="1" dirty="0" smtClean="0"/>
                  <a:t>TD </a:t>
                </a:r>
                <a:r>
                  <a:rPr lang="en-US" sz="1600" dirty="0" smtClean="0"/>
                  <a:t>(Tourism Density) </a:t>
                </a:r>
              </a:p>
              <a:p>
                <a:pPr marL="50800" indent="0" algn="ctr">
                  <a:buNone/>
                </a:pPr>
                <a:r>
                  <a:rPr lang="en-US" sz="1600" b="1" dirty="0" smtClean="0"/>
                  <a:t>TOURISM DENSITY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600" b="1" dirty="0"/>
                          <m:t>Number</m:t>
                        </m:r>
                        <m:r>
                          <m:rPr>
                            <m:nor/>
                          </m:rPr>
                          <a:rPr lang="en-US" sz="1600" b="1" dirty="0"/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/>
                          <m:t>of</m:t>
                        </m:r>
                        <m:r>
                          <m:rPr>
                            <m:nor/>
                          </m:rPr>
                          <a:rPr lang="en-US" sz="1600" b="1" dirty="0"/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/>
                          <m:t>Tourists</m:t>
                        </m:r>
                        <m:r>
                          <m:rPr>
                            <m:nor/>
                          </m:rPr>
                          <a:rPr lang="en-US" sz="1600" b="1" dirty="0"/>
                          <m:t> (</m:t>
                        </m:r>
                        <m:r>
                          <m:rPr>
                            <m:nor/>
                          </m:rPr>
                          <a:rPr lang="en-US" sz="1600" b="1" dirty="0"/>
                          <m:t>or</m:t>
                        </m:r>
                        <m:r>
                          <m:rPr>
                            <m:nor/>
                          </m:rPr>
                          <a:rPr lang="en-US" sz="1600" b="1" dirty="0"/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/>
                          <m:t>Visitor</m:t>
                        </m:r>
                        <m:r>
                          <m:rPr>
                            <m:nor/>
                          </m:rPr>
                          <a:rPr lang="en-US" sz="1600" b="1" dirty="0"/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/>
                          <m:t>Arrivals</m:t>
                        </m:r>
                        <m:r>
                          <m:rPr>
                            <m:nor/>
                          </m:rPr>
                          <a:rPr lang="en-US" sz="1600" b="1" dirty="0"/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600" b="1" dirty="0"/>
                          <m:t>Area</m:t>
                        </m:r>
                        <m:r>
                          <m:rPr>
                            <m:nor/>
                          </m:rPr>
                          <a:rPr lang="en-US" sz="1600" b="1" dirty="0"/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/>
                          <m:t>of</m:t>
                        </m:r>
                        <m:r>
                          <m:rPr>
                            <m:nor/>
                          </m:rPr>
                          <a:rPr lang="en-US" sz="1600" b="1" dirty="0"/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/>
                          <m:t>Destination</m:t>
                        </m:r>
                        <m:r>
                          <m:rPr>
                            <m:nor/>
                          </m:rPr>
                          <a:rPr lang="en-US" sz="1600" b="1" dirty="0"/>
                          <m:t> (</m:t>
                        </m:r>
                        <m:r>
                          <m:rPr>
                            <m:nor/>
                          </m:rPr>
                          <a:rPr lang="en-US" sz="1600" b="1" dirty="0"/>
                          <m:t>km</m:t>
                        </m:r>
                        <m:r>
                          <m:rPr>
                            <m:nor/>
                          </m:rPr>
                          <a:rPr lang="en-US" sz="1600" b="1" dirty="0"/>
                          <m:t>²)</m:t>
                        </m:r>
                      </m:den>
                    </m:f>
                  </m:oMath>
                </a14:m>
                <a:endParaRPr lang="en-US" sz="1600" b="1" dirty="0" smtClean="0"/>
              </a:p>
              <a:p>
                <a:endParaRPr lang="en-US" sz="1600" b="1" dirty="0" smtClean="0"/>
              </a:p>
              <a:p>
                <a:r>
                  <a:rPr lang="en-US" sz="1600" b="1" dirty="0" smtClean="0"/>
                  <a:t>TI </a:t>
                </a:r>
                <a:r>
                  <a:rPr lang="en-US" sz="1600" dirty="0" smtClean="0"/>
                  <a:t>(Tourism Intensity) </a:t>
                </a:r>
              </a:p>
              <a:p>
                <a:pPr marL="50800" indent="0" algn="ctr">
                  <a:buNone/>
                </a:pPr>
                <a:r>
                  <a:rPr lang="en-US" sz="1600" b="1" dirty="0" smtClean="0"/>
                  <a:t>TOURISM INTENSITY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600" b="1" dirty="0"/>
                          <m:t>Number</m:t>
                        </m:r>
                        <m:r>
                          <m:rPr>
                            <m:nor/>
                          </m:rPr>
                          <a:rPr lang="en-US" sz="1600" b="1" dirty="0"/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/>
                          <m:t>of</m:t>
                        </m:r>
                        <m:r>
                          <m:rPr>
                            <m:nor/>
                          </m:rPr>
                          <a:rPr lang="en-US" sz="1600" b="1" dirty="0"/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/>
                          <m:t>Tourists</m:t>
                        </m:r>
                        <m:r>
                          <m:rPr>
                            <m:nor/>
                          </m:rPr>
                          <a:rPr lang="en-US" sz="1600" b="1" dirty="0"/>
                          <m:t> (</m:t>
                        </m:r>
                        <m:r>
                          <m:rPr>
                            <m:nor/>
                          </m:rPr>
                          <a:rPr lang="en-US" sz="1600" b="1" dirty="0"/>
                          <m:t>or</m:t>
                        </m:r>
                        <m:r>
                          <m:rPr>
                            <m:nor/>
                          </m:rPr>
                          <a:rPr lang="en-US" sz="1600" b="1" dirty="0"/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/>
                          <m:t>Visitor</m:t>
                        </m:r>
                        <m:r>
                          <m:rPr>
                            <m:nor/>
                          </m:rPr>
                          <a:rPr lang="en-US" sz="1600" b="1" dirty="0"/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/>
                          <m:t>Arrivals</m:t>
                        </m:r>
                        <m:r>
                          <m:rPr>
                            <m:nor/>
                          </m:rPr>
                          <a:rPr lang="en-US" sz="1600" b="1" dirty="0"/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600" b="1" dirty="0"/>
                          <m:t>Local</m:t>
                        </m:r>
                        <m:r>
                          <m:rPr>
                            <m:nor/>
                          </m:rPr>
                          <a:rPr lang="en-US" sz="1600" b="1" dirty="0"/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/>
                          <m:t>Population</m:t>
                        </m:r>
                      </m:den>
                    </m:f>
                  </m:oMath>
                </a14:m>
                <a:endParaRPr lang="en-US" sz="1600" b="1" dirty="0" smtClean="0"/>
              </a:p>
              <a:p>
                <a:endParaRPr lang="en-US" sz="1600" b="1" dirty="0" smtClean="0"/>
              </a:p>
              <a:p>
                <a:r>
                  <a:rPr lang="en-US" sz="1600" b="1" dirty="0" smtClean="0"/>
                  <a:t>TP </a:t>
                </a:r>
                <a:r>
                  <a:rPr lang="en-US" sz="1600" dirty="0" smtClean="0"/>
                  <a:t>(Tourism Pressure) – The strain </a:t>
                </a:r>
                <a:r>
                  <a:rPr lang="en-US" sz="1600" dirty="0"/>
                  <a:t>placed on infrastructure, resources, and ecosystems by </a:t>
                </a:r>
                <a:r>
                  <a:rPr lang="en-US" sz="1600" dirty="0" smtClean="0"/>
                  <a:t>tourism</a:t>
                </a:r>
              </a:p>
            </p:txBody>
          </p:sp>
        </mc:Choice>
        <mc:Fallback xmlns="">
          <p:sp>
            <p:nvSpPr>
              <p:cNvPr id="175" name="Google Shape;175;p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992438" y="2324100"/>
                <a:ext cx="8793162" cy="4027488"/>
              </a:xfrm>
              <a:prstGeom prst="rect">
                <a:avLst/>
              </a:prstGeom>
              <a:blipFill rotWithShape="1">
                <a:blip r:embed="rId3"/>
                <a:stretch>
                  <a:fillRect l="-693" t="-19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2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3155060" y="855729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sz="2000" dirty="0" smtClean="0"/>
              <a:t>Tourism Density – Ohrid 2014-2024</a:t>
            </a:r>
            <a:endParaRPr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991727"/>
              </p:ext>
            </p:extLst>
          </p:nvPr>
        </p:nvGraphicFramePr>
        <p:xfrm>
          <a:off x="424543" y="1403578"/>
          <a:ext cx="11382830" cy="47753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0123"/>
                <a:gridCol w="1077967"/>
                <a:gridCol w="885474"/>
                <a:gridCol w="885474"/>
                <a:gridCol w="885474"/>
                <a:gridCol w="885474"/>
                <a:gridCol w="885474"/>
                <a:gridCol w="885474"/>
                <a:gridCol w="885474"/>
                <a:gridCol w="885474"/>
                <a:gridCol w="885474"/>
                <a:gridCol w="885474"/>
              </a:tblGrid>
              <a:tr h="203322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Number of tourists per sq.km (Area: 390 km2)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851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i="1" u="none" strike="noStrike" dirty="0">
                          <a:effectLst/>
                        </a:rPr>
                        <a:t>Year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r>
                        <a:rPr lang="en-US" sz="1200" i="1" u="none" strike="noStrike" dirty="0">
                          <a:effectLst/>
                        </a:rPr>
                        <a:t>month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2014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2015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2016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2017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2018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2019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2020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2021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2022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2023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03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3,642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3,821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5,446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6,051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6,933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5,761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7,331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3,806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6,123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6,683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7,582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03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Feb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2,281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2,395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3,524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3,265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3,608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3,236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5,239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4,279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4,607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5,787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6,293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03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5,380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4,616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6,685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7,300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9,342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7,557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3,213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3,584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6,893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7,630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10,915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03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Apr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10,215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12,447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14,175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18,485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21,390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23,753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3,927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12,029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18,722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22,929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03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24,225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27,269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28,070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32,047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30,587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32,260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9,090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22,589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33,860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32,797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03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Jun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19,492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21,772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21,650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25,247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30,366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35,659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13,589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25,398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35,861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37357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03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Jul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40,487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43,089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47,300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54,622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57,683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60,531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35,812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50,320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59,289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65,818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70773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03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Aug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44,402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50,996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47,719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57,670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62,890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65,685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57,463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63,716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62,933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72,259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79613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03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TD Aug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113.9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130.8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122.4</a:t>
                      </a:r>
                      <a:endParaRPr lang="en-US" sz="11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147.9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161.3</a:t>
                      </a:r>
                      <a:endParaRPr lang="en-US" sz="11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168.4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147.3</a:t>
                      </a:r>
                      <a:endParaRPr lang="en-US" sz="11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163.4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161.4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185.3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204.1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03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Sep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20,519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23,529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25,637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31,664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32,876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38,333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15,003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25,397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35,903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40,726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40988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03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Oct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16,027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15,037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20,088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21,607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22,056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27,511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6,464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12,159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25,960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26,128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29699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03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Nov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5,792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6,931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7,647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8,390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8,791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11,683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4,129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7,245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11,858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13,340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13415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03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Dec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4,734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8,042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8,420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9,265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9,524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10,604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7,173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7,828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9,688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10,324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10920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03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Low s. total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48,071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53,289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65,985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74,363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81,644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90,105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33,807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42,828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77,158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88,614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101753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3497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TD low s. /monthly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24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27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28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03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High s.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149,125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166,655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170,376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201,250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214,402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232,468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109,019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162,112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206,112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248,524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261528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3497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TD high s./monthly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76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85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87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103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119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56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83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106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127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134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03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Ann.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197,196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219,944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236,361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275,613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296,046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322,573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142,826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204,940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283,270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337,138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363,281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03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TD Annually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505.6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564.0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606.1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706.7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759.1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827.1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366.2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525.5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726.3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864.5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931.5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424543" y="1643742"/>
            <a:ext cx="1415143" cy="348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47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900821" y="752710"/>
            <a:ext cx="8960049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sz="2000" dirty="0" smtClean="0"/>
              <a:t>Tourism Intensity – Ohrid 2014-2024</a:t>
            </a:r>
            <a:endParaRPr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563946"/>
              </p:ext>
            </p:extLst>
          </p:nvPr>
        </p:nvGraphicFramePr>
        <p:xfrm>
          <a:off x="794658" y="1186538"/>
          <a:ext cx="10580909" cy="51900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8311"/>
                <a:gridCol w="808418"/>
                <a:gridCol w="808418"/>
                <a:gridCol w="808418"/>
                <a:gridCol w="808418"/>
                <a:gridCol w="808418"/>
                <a:gridCol w="808418"/>
                <a:gridCol w="808418"/>
                <a:gridCol w="808418"/>
                <a:gridCol w="808418"/>
                <a:gridCol w="808418"/>
                <a:gridCol w="808418"/>
              </a:tblGrid>
              <a:tr h="236340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Number of tourists’ overnights per 100 residents (No. of inhabitants in the Municipality of Ohrid: 51.428)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322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i="1" u="none" strike="noStrike" dirty="0">
                          <a:effectLst/>
                        </a:rPr>
                        <a:t>Year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just" fontAlgn="ctr"/>
                      <a:r>
                        <a:rPr lang="en-US" sz="1200" i="1" u="none" strike="noStrike" dirty="0">
                          <a:effectLst/>
                        </a:rPr>
                        <a:t>month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2014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2015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2016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2017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2018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2019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2020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2021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2022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2023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36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5,906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6,238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9,936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11,815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13,175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9,952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13,103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8,193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11,736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12,432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13,251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36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Feb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4,917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5,625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8,676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7,047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8,238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7,201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10,488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7,850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9,749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10,957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11,913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36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Mar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8,559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7,776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11,578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12,693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17,168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12,955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6,229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6,883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14,252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12,615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20,509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36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Apr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18,349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20,521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24,251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32,637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36,482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39,712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1,576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6,568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22,020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33,726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37,401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36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May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53,177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56,020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55,056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63,864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59,987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68,060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17,506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46,759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72,171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59,990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36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Jun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56,363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62,040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59,509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69,126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89,635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93,437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1,397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35,589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64,673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82,379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84795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36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Jul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241,668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254,026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255,262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968,903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298,130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314,554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23,439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287,429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320,233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335,996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357324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36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Aug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264,581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289,338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266,732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306,007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335,425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355,011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334,037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366,606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366,595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398,444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426138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36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TI Aug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514</a:t>
                      </a:r>
                      <a:endParaRPr lang="en-US" sz="11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563</a:t>
                      </a:r>
                      <a:endParaRPr lang="en-US" sz="11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519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595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652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690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650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713</a:t>
                      </a:r>
                      <a:endParaRPr lang="en-US" sz="11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713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775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829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36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Sep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51,139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60,047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67,244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87,522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951,171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104,559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44,283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62,691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78,357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94,031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88504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36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Oct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31,065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27,447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42,216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41,839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44,456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54,503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13,809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22,847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54,635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50,432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52204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36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Nov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8,948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13,343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15,279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17,205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16,789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21,012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8,214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14,873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20,106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21,581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22307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36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Dec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8,376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15,754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14,594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18,383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20,202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20,607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13,902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13,715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17,302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19,236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20180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36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Low s.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86,120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96,704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126,530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141,619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156,510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165,942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67,321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80,929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149,800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160,979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177765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36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TI low s. /monthly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24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27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43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46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22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42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45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49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36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High s. 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666,928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721,471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703,803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1,495,422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1,734,348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935,621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403,953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769,821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876,617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983,021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1016751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36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TI high s. /monthly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259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281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274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582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674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364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157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299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341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382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395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36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Ann.Total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753,048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818,175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830,333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1,637,041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1,890,858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1,101,563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471,274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850,750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1,026,417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1,144,000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1372281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236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TI annually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1,464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1,591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1,615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3,183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3,677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2,142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916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1,654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1,996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2,224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2,668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783771" y="1415142"/>
            <a:ext cx="1709058" cy="446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80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sp>
        <p:nvSpPr>
          <p:cNvPr id="8" name="Google Shape;174;p4"/>
          <p:cNvSpPr txBox="1">
            <a:spLocks/>
          </p:cNvSpPr>
          <p:nvPr/>
        </p:nvSpPr>
        <p:spPr>
          <a:xfrm>
            <a:off x="2900820" y="839796"/>
            <a:ext cx="8960049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  <a:defRPr sz="44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Tourism Density (TD) and Tourism Pressure (TP) - measured for RN Macedonia and the Municipality of </a:t>
            </a:r>
            <a:r>
              <a:rPr lang="en-US" sz="2400" dirty="0" smtClean="0"/>
              <a:t>Ohrid (2019)</a:t>
            </a: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822266"/>
              </p:ext>
            </p:extLst>
          </p:nvPr>
        </p:nvGraphicFramePr>
        <p:xfrm>
          <a:off x="2998792" y="2351313"/>
          <a:ext cx="7478483" cy="18187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9529"/>
                <a:gridCol w="978159"/>
                <a:gridCol w="978159"/>
                <a:gridCol w="978159"/>
                <a:gridCol w="978159"/>
                <a:gridCol w="978159"/>
                <a:gridCol w="978159"/>
              </a:tblGrid>
              <a:tr h="23852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2019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Beds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Number of tourists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Number of tourists’ overnights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TD</a:t>
                      </a:r>
                      <a:r>
                        <a:rPr lang="en-US" sz="1200" b="1" u="none" strike="noStrike" baseline="-25000" dirty="0">
                          <a:effectLst/>
                        </a:rPr>
                        <a:t>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TP (overnights per bed)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TD</a:t>
                      </a:r>
                      <a:r>
                        <a:rPr lang="en-US" sz="1200" b="1" u="none" strike="noStrike" baseline="-25000">
                          <a:effectLst/>
                        </a:rPr>
                        <a:t>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7652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(number of tourists per sq. km)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(overnights per sq. km)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4074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RN Macedonia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76942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 (100%)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1184963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 (100%)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3262398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 (100%)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k-MK" sz="1200" b="1" u="none" strike="noStrike" dirty="0">
                          <a:effectLst/>
                        </a:rPr>
                        <a:t>46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k-MK" sz="1200" b="1" u="none" strike="noStrike" dirty="0">
                          <a:effectLst/>
                        </a:rPr>
                        <a:t>42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127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4074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Municipality of Ohrid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13241  </a:t>
                      </a:r>
                      <a:endParaRPr lang="en-US" sz="12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(</a:t>
                      </a:r>
                      <a:r>
                        <a:rPr lang="en-US" sz="1200" u="none" strike="noStrike" dirty="0">
                          <a:effectLst/>
                        </a:rPr>
                        <a:t>17%)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322,573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 (27%)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1,101,563</a:t>
                      </a:r>
                      <a:br>
                        <a:rPr lang="en-US" sz="1200" u="none" strike="noStrike">
                          <a:effectLst/>
                        </a:rPr>
                      </a:br>
                      <a:r>
                        <a:rPr lang="en-US" sz="1200" u="none" strike="noStrike">
                          <a:effectLst/>
                        </a:rPr>
                        <a:t> (34%)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827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k-MK" sz="1200" b="1" u="none" strike="noStrike" dirty="0">
                          <a:effectLst/>
                        </a:rPr>
                        <a:t>83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2,825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9" name="Google Shape;175;p4"/>
          <p:cNvSpPr txBox="1">
            <a:spLocks noGrp="1"/>
          </p:cNvSpPr>
          <p:nvPr>
            <p:ph type="body" idx="1"/>
          </p:nvPr>
        </p:nvSpPr>
        <p:spPr>
          <a:xfrm>
            <a:off x="2799207" y="4550229"/>
            <a:ext cx="8793162" cy="206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dirty="0" smtClean="0"/>
              <a:t>Tourism </a:t>
            </a:r>
            <a:r>
              <a:rPr lang="en-US" sz="1600" dirty="0"/>
              <a:t>revenues in Ohrid contribute to 1.5% of the total GDP of RN </a:t>
            </a:r>
            <a:r>
              <a:rPr lang="en-US" sz="1600" dirty="0" smtClean="0"/>
              <a:t>Macedonia.</a:t>
            </a:r>
          </a:p>
          <a:p>
            <a:r>
              <a:rPr lang="en-US" sz="1600" dirty="0"/>
              <a:t>The income of employees in the Accommodation and Food Services Sector in Ohrid amounts to 6.24% of the total incomes in the </a:t>
            </a:r>
            <a:r>
              <a:rPr lang="en-US" sz="1600" dirty="0" smtClean="0"/>
              <a:t>municipality</a:t>
            </a:r>
          </a:p>
          <a:p>
            <a:pPr marL="50800" indent="0">
              <a:buNone/>
            </a:pPr>
            <a:endParaRPr lang="en-US" sz="1400" dirty="0" smtClean="0"/>
          </a:p>
          <a:p>
            <a:pPr marL="50800" indent="0">
              <a:buNone/>
            </a:pPr>
            <a:endParaRPr lang="en-US" sz="1400" dirty="0" smtClean="0"/>
          </a:p>
          <a:p>
            <a:pPr marL="50800" lvl="0" indent="0" algn="r">
              <a:buClr>
                <a:srgbClr val="000000"/>
              </a:buClr>
              <a:buNone/>
            </a:pPr>
            <a:r>
              <a:rPr lang="fr-FR" sz="1400" dirty="0" smtClean="0">
                <a:solidFill>
                  <a:srgbClr val="000000"/>
                </a:solidFill>
              </a:rPr>
              <a:t>Sources: </a:t>
            </a:r>
            <a:r>
              <a:rPr lang="en-US" sz="1400" dirty="0">
                <a:solidFill>
                  <a:srgbClr val="000000"/>
                </a:solidFill>
              </a:rPr>
              <a:t>State Statistical Office (2025</a:t>
            </a:r>
            <a:r>
              <a:rPr lang="en-US" sz="1400" dirty="0" smtClean="0">
                <a:solidFill>
                  <a:srgbClr val="000000"/>
                </a:solidFill>
              </a:rPr>
              <a:t>), </a:t>
            </a:r>
            <a:r>
              <a:rPr lang="en-US" sz="1400" dirty="0" err="1" smtClean="0">
                <a:solidFill>
                  <a:srgbClr val="000000"/>
                </a:solidFill>
              </a:rPr>
              <a:t>Trajkov</a:t>
            </a:r>
            <a:r>
              <a:rPr lang="en-US" sz="1400" dirty="0" smtClean="0">
                <a:solidFill>
                  <a:srgbClr val="000000"/>
                </a:solidFill>
              </a:rPr>
              <a:t> et al. (2019)</a:t>
            </a:r>
            <a:endParaRPr lang="en-US" sz="1400" dirty="0">
              <a:solidFill>
                <a:srgbClr val="000000"/>
              </a:solidFill>
            </a:endParaRPr>
          </a:p>
          <a:p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71103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tourism in Ohrid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2438" y="2171700"/>
            <a:ext cx="8793162" cy="4027488"/>
          </a:xfrm>
        </p:spPr>
        <p:txBody>
          <a:bodyPr/>
          <a:lstStyle/>
          <a:p>
            <a:r>
              <a:rPr lang="en-US" sz="1800" dirty="0" smtClean="0"/>
              <a:t>Huge portion of tourists visit Ohrid because of the cultural heritage (mainly foreign tourists)</a:t>
            </a:r>
          </a:p>
          <a:p>
            <a:r>
              <a:rPr lang="en-US" sz="1800" dirty="0"/>
              <a:t>Cultural tourism can be considered as being a growing type of tourism which accounts for approximately 40% of the total number of tourist trips </a:t>
            </a:r>
            <a:r>
              <a:rPr lang="en-US" sz="1800" dirty="0" smtClean="0"/>
              <a:t>worldwide</a:t>
            </a:r>
            <a:endParaRPr lang="en-US" sz="1600" dirty="0" smtClean="0"/>
          </a:p>
          <a:p>
            <a:r>
              <a:rPr lang="en-US" sz="1800" dirty="0" smtClean="0"/>
              <a:t>Important </a:t>
            </a:r>
            <a:r>
              <a:rPr lang="en-US" sz="1800" dirty="0"/>
              <a:t>priorities </a:t>
            </a:r>
            <a:r>
              <a:rPr lang="en-US" sz="1800" dirty="0" smtClean="0"/>
              <a:t>and policies for developing </a:t>
            </a:r>
            <a:r>
              <a:rPr lang="en-US" sz="1800" dirty="0"/>
              <a:t>cultural </a:t>
            </a:r>
            <a:r>
              <a:rPr lang="en-US" sz="1800" dirty="0" smtClean="0"/>
              <a:t>tourism: </a:t>
            </a:r>
          </a:p>
          <a:p>
            <a:pPr lvl="1"/>
            <a:r>
              <a:rPr lang="en-US" sz="1600" dirty="0" smtClean="0"/>
              <a:t>understanding </a:t>
            </a:r>
            <a:r>
              <a:rPr lang="en-US" sz="1600" dirty="0"/>
              <a:t>tourist </a:t>
            </a:r>
            <a:r>
              <a:rPr lang="en-US" sz="1600" dirty="0" smtClean="0"/>
              <a:t>behavior</a:t>
            </a:r>
          </a:p>
          <a:p>
            <a:pPr lvl="1"/>
            <a:r>
              <a:rPr lang="en-US" sz="1600" dirty="0" smtClean="0"/>
              <a:t>understanding </a:t>
            </a:r>
            <a:r>
              <a:rPr lang="en-US" sz="1600" dirty="0"/>
              <a:t>cultural identity and </a:t>
            </a:r>
            <a:r>
              <a:rPr lang="en-US" sz="1600" dirty="0" smtClean="0"/>
              <a:t>diversity</a:t>
            </a:r>
          </a:p>
          <a:p>
            <a:pPr lvl="1"/>
            <a:r>
              <a:rPr lang="en-US" sz="1600" dirty="0" smtClean="0"/>
              <a:t>diversifying tourist activities </a:t>
            </a:r>
          </a:p>
          <a:p>
            <a:pPr lvl="1"/>
            <a:r>
              <a:rPr lang="en-US" sz="1600" dirty="0" smtClean="0"/>
              <a:t>balancing </a:t>
            </a:r>
            <a:r>
              <a:rPr lang="en-US" sz="1600" dirty="0"/>
              <a:t>protection and promotion </a:t>
            </a:r>
            <a:endParaRPr lang="en-US" sz="1600" dirty="0" smtClean="0"/>
          </a:p>
          <a:p>
            <a:r>
              <a:rPr lang="en-US" sz="1800" dirty="0"/>
              <a:t>The stakeholders in a destination are diverse and often have contradictory interests and agendas </a:t>
            </a:r>
          </a:p>
          <a:p>
            <a:pPr marL="50800" lvl="0" indent="0" algn="r">
              <a:buNone/>
            </a:pPr>
            <a:endParaRPr lang="en-US" sz="1400" dirty="0" smtClean="0"/>
          </a:p>
          <a:p>
            <a:pPr marL="50800" lvl="0" indent="0" algn="r">
              <a:buNone/>
            </a:pPr>
            <a:r>
              <a:rPr lang="en-US" sz="1400" dirty="0" smtClean="0"/>
              <a:t>Source: </a:t>
            </a:r>
            <a:r>
              <a:rPr lang="en-US" sz="1400" dirty="0" smtClean="0">
                <a:solidFill>
                  <a:srgbClr val="000000"/>
                </a:solidFill>
                <a:cs typeface="Arial"/>
              </a:rPr>
              <a:t>UNWTO </a:t>
            </a:r>
            <a:r>
              <a:rPr lang="en-US" sz="1400" dirty="0">
                <a:solidFill>
                  <a:srgbClr val="000000"/>
                </a:solidFill>
                <a:cs typeface="Arial"/>
              </a:rPr>
              <a:t>(2018)</a:t>
            </a: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pic>
        <p:nvPicPr>
          <p:cNvPr id="8194" name="Picture 2" descr="Skrebatno – My Macedonia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057" y="3707451"/>
            <a:ext cx="1861458" cy="117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65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tourism in Ohrid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2438" y="2171700"/>
            <a:ext cx="8793162" cy="4027488"/>
          </a:xfrm>
        </p:spPr>
        <p:txBody>
          <a:bodyPr/>
          <a:lstStyle/>
          <a:p>
            <a:r>
              <a:rPr lang="en-US" sz="2000" dirty="0" smtClean="0"/>
              <a:t>Tourism </a:t>
            </a:r>
            <a:r>
              <a:rPr lang="en-US" sz="2000" dirty="0"/>
              <a:t>generates a large portion of the revenue in the municipality of </a:t>
            </a:r>
            <a:r>
              <a:rPr lang="en-US" sz="2000" dirty="0" smtClean="0"/>
              <a:t>Ohrid – 33.8 % of the total tourism revenue nationally</a:t>
            </a:r>
          </a:p>
          <a:p>
            <a:r>
              <a:rPr lang="en-US" sz="2000" dirty="0" smtClean="0"/>
              <a:t>One study shows: </a:t>
            </a:r>
          </a:p>
          <a:p>
            <a:pPr lvl="1"/>
            <a:r>
              <a:rPr lang="en-US" sz="1600" b="1" dirty="0" smtClean="0"/>
              <a:t>78.4</a:t>
            </a:r>
            <a:r>
              <a:rPr lang="en-US" sz="1600" b="1" dirty="0"/>
              <a:t>%</a:t>
            </a:r>
            <a:r>
              <a:rPr lang="en-US" sz="1600" dirty="0"/>
              <a:t> of the locals regard tourism to play an important role in widening the possibilities for </a:t>
            </a:r>
            <a:r>
              <a:rPr lang="en-US" sz="1600" b="1" dirty="0"/>
              <a:t>shopping, eating in restaurants and </a:t>
            </a:r>
            <a:r>
              <a:rPr lang="en-US" sz="1600" b="1" dirty="0" smtClean="0"/>
              <a:t>amusement</a:t>
            </a:r>
            <a:r>
              <a:rPr lang="en-US" sz="1600" dirty="0" smtClean="0"/>
              <a:t>, </a:t>
            </a:r>
            <a:endParaRPr lang="en-US" sz="1600" dirty="0"/>
          </a:p>
          <a:p>
            <a:pPr lvl="1"/>
            <a:r>
              <a:rPr lang="en-US" sz="1600" b="1" dirty="0" smtClean="0"/>
              <a:t>85.6</a:t>
            </a:r>
            <a:r>
              <a:rPr lang="en-US" sz="1600" dirty="0"/>
              <a:t>% think that they have some </a:t>
            </a:r>
            <a:r>
              <a:rPr lang="en-US" sz="1600" dirty="0" smtClean="0"/>
              <a:t>benefits from tourism development, </a:t>
            </a:r>
            <a:r>
              <a:rPr lang="en-US" sz="1600" dirty="0"/>
              <a:t>while </a:t>
            </a:r>
            <a:r>
              <a:rPr lang="en-US" sz="1600" b="1" dirty="0"/>
              <a:t>46.6% </a:t>
            </a:r>
            <a:r>
              <a:rPr lang="en-US" sz="1600" dirty="0"/>
              <a:t>answered that tourism has improved the </a:t>
            </a:r>
            <a:r>
              <a:rPr lang="en-US" sz="1600" b="1" dirty="0"/>
              <a:t>quality of public services </a:t>
            </a:r>
            <a:endParaRPr lang="en-US" sz="1600" b="1" dirty="0" smtClean="0"/>
          </a:p>
          <a:p>
            <a:pPr lvl="0">
              <a:buClr>
                <a:srgbClr val="000000"/>
              </a:buClr>
            </a:pPr>
            <a:r>
              <a:rPr lang="en-US" sz="2000" dirty="0">
                <a:solidFill>
                  <a:srgbClr val="000000"/>
                </a:solidFill>
              </a:rPr>
              <a:t>The need for innovative tourism products / package </a:t>
            </a:r>
            <a:r>
              <a:rPr lang="en-US" sz="2000" dirty="0" smtClean="0">
                <a:solidFill>
                  <a:srgbClr val="000000"/>
                </a:solidFill>
              </a:rPr>
              <a:t>tours</a:t>
            </a:r>
            <a:endParaRPr lang="en-US" sz="1400" dirty="0" smtClean="0"/>
          </a:p>
          <a:p>
            <a:pPr marL="50800" lvl="0" indent="0" algn="r">
              <a:buNone/>
            </a:pPr>
            <a:endParaRPr lang="en-US" sz="1400" dirty="0" smtClean="0"/>
          </a:p>
          <a:p>
            <a:pPr marL="50800" lvl="0" indent="0" algn="r">
              <a:buNone/>
            </a:pPr>
            <a:endParaRPr lang="en-US" sz="1400" dirty="0"/>
          </a:p>
          <a:p>
            <a:pPr marL="50800" lvl="0" indent="0" algn="r">
              <a:buNone/>
            </a:pPr>
            <a:endParaRPr lang="en-US" sz="1400" dirty="0" smtClean="0"/>
          </a:p>
          <a:p>
            <a:pPr marL="50800" lvl="0" indent="0" algn="r">
              <a:buNone/>
            </a:pPr>
            <a:endParaRPr lang="en-US" sz="1400" dirty="0"/>
          </a:p>
          <a:p>
            <a:pPr marL="50800" lvl="0" indent="0" algn="r">
              <a:buNone/>
            </a:pPr>
            <a:r>
              <a:rPr lang="en-US" sz="1400" dirty="0" smtClean="0"/>
              <a:t>Source: </a:t>
            </a:r>
            <a:r>
              <a:rPr lang="en-US" sz="1400" dirty="0" err="1">
                <a:solidFill>
                  <a:srgbClr val="000000"/>
                </a:solidFill>
                <a:cs typeface="Arial"/>
              </a:rPr>
              <a:t>Andreeski</a:t>
            </a:r>
            <a:r>
              <a:rPr lang="en-US" sz="1400" dirty="0">
                <a:solidFill>
                  <a:srgbClr val="000000"/>
                </a:solidFill>
                <a:cs typeface="Arial"/>
              </a:rPr>
              <a:t> et al.(</a:t>
            </a:r>
            <a:r>
              <a:rPr lang="en-US" sz="1400" dirty="0" smtClean="0">
                <a:solidFill>
                  <a:srgbClr val="000000"/>
                </a:solidFill>
                <a:cs typeface="Arial"/>
              </a:rPr>
              <a:t>2020)</a:t>
            </a:r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4989286"/>
            <a:ext cx="340995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9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667" r="16666"/>
          <a:stretch/>
        </p:blipFill>
        <p:spPr>
          <a:xfrm>
            <a:off x="4745291" y="174286"/>
            <a:ext cx="6509428" cy="6509428"/>
          </a:xfrm>
          <a:prstGeom prst="ellipse">
            <a:avLst/>
          </a:prstGeom>
          <a:noFill/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sx="102000" sy="102000" algn="ctr" rotWithShape="0">
              <a:srgbClr val="000000">
                <a:alpha val="14901"/>
              </a:srgbClr>
            </a:outerShdw>
          </a:effectLst>
        </p:spPr>
      </p:pic>
      <p:sp>
        <p:nvSpPr>
          <p:cNvPr id="184" name="Google Shape;184;p5"/>
          <p:cNvSpPr txBox="1"/>
          <p:nvPr/>
        </p:nvSpPr>
        <p:spPr>
          <a:xfrm>
            <a:off x="238382" y="1633965"/>
            <a:ext cx="166409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solidFill>
                  <a:srgbClr val="03ACCE"/>
                </a:solidFill>
                <a:latin typeface="Avenir"/>
                <a:ea typeface="Avenir"/>
                <a:cs typeface="Avenir"/>
                <a:sym typeface="Avenir"/>
              </a:rPr>
              <a:t>03.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9EB4E06-0C2C-D6F6-85A8-BD463385FA6F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grpSp>
        <p:nvGrpSpPr>
          <p:cNvPr id="8" name="Google Shape;181;p5"/>
          <p:cNvGrpSpPr/>
          <p:nvPr/>
        </p:nvGrpSpPr>
        <p:grpSpPr>
          <a:xfrm>
            <a:off x="940910" y="1008424"/>
            <a:ext cx="4567261" cy="2812318"/>
            <a:chOff x="810281" y="2508982"/>
            <a:chExt cx="4305699" cy="2812318"/>
          </a:xfrm>
        </p:grpSpPr>
        <p:sp>
          <p:nvSpPr>
            <p:cNvPr id="9" name="Google Shape;182;p5"/>
            <p:cNvSpPr txBox="1"/>
            <p:nvPr/>
          </p:nvSpPr>
          <p:spPr>
            <a:xfrm>
              <a:off x="1356381" y="2508982"/>
              <a:ext cx="3759599" cy="2800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 smtClean="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Sustainability Challenges and Solutions</a:t>
              </a:r>
              <a:endParaRPr sz="1050" dirty="0"/>
            </a:p>
          </p:txBody>
        </p:sp>
        <p:sp>
          <p:nvSpPr>
            <p:cNvPr id="10" name="Google Shape;183;p5"/>
            <p:cNvSpPr/>
            <p:nvPr/>
          </p:nvSpPr>
          <p:spPr>
            <a:xfrm>
              <a:off x="810281" y="5194300"/>
              <a:ext cx="1092200" cy="127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5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3025362" y="861567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lvl="0"/>
            <a:r>
              <a:rPr lang="en-US" dirty="0" smtClean="0"/>
              <a:t>Negative impacts of overtourism / excessive tourism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3003325" y="1943101"/>
            <a:ext cx="8793162" cy="4027488"/>
          </a:xfrm>
        </p:spPr>
        <p:txBody>
          <a:bodyPr/>
          <a:lstStyle/>
          <a:p>
            <a:r>
              <a:rPr lang="en-US" sz="1800" b="1" dirty="0" smtClean="0"/>
              <a:t>Environmental impacts</a:t>
            </a:r>
          </a:p>
          <a:p>
            <a:pPr lvl="1"/>
            <a:r>
              <a:rPr lang="en-US" sz="1400" dirty="0" smtClean="0"/>
              <a:t>Straining local ecosystems</a:t>
            </a:r>
          </a:p>
          <a:p>
            <a:pPr lvl="1"/>
            <a:r>
              <a:rPr lang="en-US" sz="1400" dirty="0" smtClean="0"/>
              <a:t>Pollution (solid waste and wastewater) </a:t>
            </a:r>
          </a:p>
          <a:p>
            <a:pPr lvl="1"/>
            <a:r>
              <a:rPr lang="en-US" sz="1400" dirty="0" smtClean="0"/>
              <a:t>Depletion of natural resources </a:t>
            </a:r>
          </a:p>
          <a:p>
            <a:r>
              <a:rPr lang="en-US" sz="1800" b="1" dirty="0" smtClean="0"/>
              <a:t>Socio-cultural impacts</a:t>
            </a:r>
            <a:endParaRPr lang="en-US" sz="1800" b="1" dirty="0"/>
          </a:p>
          <a:p>
            <a:pPr lvl="1"/>
            <a:r>
              <a:rPr lang="en-US" sz="1400" dirty="0" smtClean="0"/>
              <a:t>Eroding local traditions and authenticity</a:t>
            </a:r>
          </a:p>
          <a:p>
            <a:pPr lvl="1"/>
            <a:r>
              <a:rPr lang="en-US" sz="1400" dirty="0" smtClean="0"/>
              <a:t>Commercialization / Commodification</a:t>
            </a:r>
          </a:p>
          <a:p>
            <a:pPr lvl="1"/>
            <a:r>
              <a:rPr lang="en-US" sz="1400" dirty="0" smtClean="0"/>
              <a:t>Disturbances of public order </a:t>
            </a:r>
          </a:p>
          <a:p>
            <a:pPr lvl="1"/>
            <a:r>
              <a:rPr lang="en-US" sz="1400" dirty="0" smtClean="0"/>
              <a:t>Resentment towards visitors </a:t>
            </a:r>
          </a:p>
          <a:p>
            <a:pPr lvl="1"/>
            <a:r>
              <a:rPr lang="en-US" sz="1400" dirty="0" smtClean="0"/>
              <a:t>Crowding and traffic congestions</a:t>
            </a:r>
          </a:p>
          <a:p>
            <a:pPr lvl="0">
              <a:buClr>
                <a:srgbClr val="000000"/>
              </a:buClr>
            </a:pPr>
            <a:r>
              <a:rPr lang="en-US" sz="1800" b="1" dirty="0" smtClean="0">
                <a:solidFill>
                  <a:srgbClr val="000000"/>
                </a:solidFill>
              </a:rPr>
              <a:t>Economic </a:t>
            </a:r>
            <a:r>
              <a:rPr lang="en-US" sz="1800" b="1" dirty="0">
                <a:solidFill>
                  <a:srgbClr val="000000"/>
                </a:solidFill>
              </a:rPr>
              <a:t>impacts</a:t>
            </a:r>
          </a:p>
          <a:p>
            <a:pPr lvl="1"/>
            <a:r>
              <a:rPr lang="en-US" sz="1400" dirty="0" smtClean="0"/>
              <a:t>Exploitation of the local workforce</a:t>
            </a:r>
          </a:p>
          <a:p>
            <a:pPr lvl="1"/>
            <a:r>
              <a:rPr lang="en-US" sz="1400" dirty="0" smtClean="0"/>
              <a:t>Seasonal workforce</a:t>
            </a:r>
          </a:p>
          <a:p>
            <a:pPr lvl="1"/>
            <a:r>
              <a:rPr lang="en-US" sz="1400" dirty="0" smtClean="0"/>
              <a:t>Diverting investments to infrastructure development instead conservation / preservation</a:t>
            </a:r>
          </a:p>
          <a:p>
            <a:pPr lvl="1"/>
            <a:endParaRPr lang="en-US" sz="1400" dirty="0"/>
          </a:p>
          <a:p>
            <a:pPr marL="533400" lvl="1" indent="0" algn="r">
              <a:buNone/>
            </a:pPr>
            <a:r>
              <a:rPr lang="fr-FR" sz="1400" dirty="0" smtClean="0">
                <a:solidFill>
                  <a:srgbClr val="000000"/>
                </a:solidFill>
                <a:cs typeface="Arial"/>
              </a:rPr>
              <a:t>Source: </a:t>
            </a:r>
            <a:r>
              <a:rPr lang="en-US" sz="1400" dirty="0" smtClean="0"/>
              <a:t>Hall et al. (2021)</a:t>
            </a:r>
            <a:endParaRPr lang="en-US" sz="14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354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3014476" y="926881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3200" dirty="0" smtClean="0"/>
              <a:t>Recognized threats to Ohrid as a World Heritage Site</a:t>
            </a:r>
            <a:endParaRPr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992438" y="2106386"/>
            <a:ext cx="8793162" cy="4027488"/>
          </a:xfrm>
        </p:spPr>
        <p:txBody>
          <a:bodyPr/>
          <a:lstStyle/>
          <a:p>
            <a:r>
              <a:rPr lang="en-US" sz="1600" dirty="0" smtClean="0"/>
              <a:t>The OUV (Outstanding Universal Value) of the Ohrid Region is threatened  </a:t>
            </a:r>
            <a:endParaRPr lang="en-US" sz="1600" dirty="0"/>
          </a:p>
          <a:p>
            <a:r>
              <a:rPr lang="en-US" sz="1600" dirty="0" smtClean="0"/>
              <a:t>A Reactive </a:t>
            </a:r>
            <a:r>
              <a:rPr lang="en-US" sz="1600" dirty="0"/>
              <a:t>Monitoring Mission </a:t>
            </a:r>
            <a:r>
              <a:rPr lang="en-US" sz="1600" dirty="0" smtClean="0"/>
              <a:t>by UNESCO was </a:t>
            </a:r>
            <a:r>
              <a:rPr lang="en-US" sz="1600" dirty="0"/>
              <a:t>conducted in 2017 in order to evaluate the state of </a:t>
            </a:r>
            <a:r>
              <a:rPr lang="en-US" sz="1600" dirty="0" smtClean="0"/>
              <a:t>protection. Some of the recognized pressures/threads are the following: </a:t>
            </a:r>
          </a:p>
          <a:p>
            <a:pPr lvl="1"/>
            <a:r>
              <a:rPr lang="en-US" sz="1200" dirty="0"/>
              <a:t>The construction of Corridor VIII (Pan-European transport corridor designed to connect the Adriatic Sea with the Black </a:t>
            </a:r>
            <a:r>
              <a:rPr lang="en-US" sz="1200" dirty="0" smtClean="0"/>
              <a:t>Sea, road and railway) and A2 highway</a:t>
            </a:r>
          </a:p>
          <a:p>
            <a:pPr lvl="1"/>
            <a:r>
              <a:rPr lang="en-US" sz="1200" dirty="0" smtClean="0"/>
              <a:t>Construction of A3 road (within Galichica National Park)</a:t>
            </a:r>
          </a:p>
          <a:p>
            <a:pPr lvl="1"/>
            <a:r>
              <a:rPr lang="en-US" sz="1200" dirty="0" smtClean="0"/>
              <a:t>The planned Ski-center within Galichica  National Park</a:t>
            </a:r>
          </a:p>
          <a:p>
            <a:pPr lvl="1"/>
            <a:r>
              <a:rPr lang="en-US" sz="1200" dirty="0" smtClean="0"/>
              <a:t>Transformation of the shoreline of Lake Ohrid</a:t>
            </a:r>
          </a:p>
          <a:p>
            <a:pPr lvl="1"/>
            <a:r>
              <a:rPr lang="en-US" sz="1200" dirty="0" smtClean="0"/>
              <a:t>To implement a Strategy for development of Tourism that will take into account the OUV of the destination </a:t>
            </a:r>
          </a:p>
          <a:p>
            <a:pPr lvl="1"/>
            <a:r>
              <a:rPr lang="en-US" sz="1200" dirty="0" smtClean="0"/>
              <a:t>Detailed inventory on all illegal buildings and conduct Environmental Impact Assessment and Heritage Impact Assessment / demolition of all illegal buildings</a:t>
            </a:r>
          </a:p>
          <a:p>
            <a:pPr lvl="1"/>
            <a:r>
              <a:rPr lang="en-US" sz="1200" dirty="0" smtClean="0"/>
              <a:t>Determining the contact zones of the National Park</a:t>
            </a:r>
          </a:p>
          <a:p>
            <a:pPr lvl="1"/>
            <a:r>
              <a:rPr lang="en-US" sz="1200" dirty="0" smtClean="0"/>
              <a:t>Improving cooperation with Albania</a:t>
            </a:r>
          </a:p>
          <a:p>
            <a:pPr lvl="1"/>
            <a:r>
              <a:rPr lang="en-US" sz="1200" dirty="0" smtClean="0"/>
              <a:t>Connecting all settlements around Lake Ohrid to the System of Wastewater </a:t>
            </a:r>
            <a:r>
              <a:rPr lang="en-US" sz="1200" dirty="0"/>
              <a:t>T</a:t>
            </a:r>
            <a:r>
              <a:rPr lang="en-US" sz="1200" dirty="0" smtClean="0"/>
              <a:t>reatment </a:t>
            </a:r>
          </a:p>
          <a:p>
            <a:pPr lvl="1"/>
            <a:r>
              <a:rPr lang="en-US" sz="1200" dirty="0" smtClean="0"/>
              <a:t>Regulating traffic, especially within the Old City Core</a:t>
            </a:r>
          </a:p>
          <a:p>
            <a:pPr lvl="1"/>
            <a:r>
              <a:rPr lang="en-US" sz="1200" dirty="0" smtClean="0"/>
              <a:t>Protection of archeological sites and historical buildings, taking into account authenticity and integrity</a:t>
            </a:r>
          </a:p>
          <a:p>
            <a:pPr lvl="1"/>
            <a:endParaRPr lang="en-US" sz="1050" dirty="0"/>
          </a:p>
          <a:p>
            <a:pPr marL="50800" lvl="0" indent="0" algn="r">
              <a:buClr>
                <a:srgbClr val="000000"/>
              </a:buClr>
              <a:buNone/>
            </a:pPr>
            <a:r>
              <a:rPr lang="fr-FR" sz="1400" dirty="0" smtClean="0">
                <a:solidFill>
                  <a:srgbClr val="000000"/>
                </a:solidFill>
                <a:cs typeface="Arial"/>
              </a:rPr>
              <a:t>Sources </a:t>
            </a:r>
            <a:r>
              <a:rPr lang="en-US" sz="1400" dirty="0" smtClean="0">
                <a:solidFill>
                  <a:srgbClr val="000000"/>
                </a:solidFill>
                <a:cs typeface="Arial"/>
              </a:rPr>
              <a:t>Management Plan of the World Natural and Cultural Heritage of the Ohrid Region 2020-2029</a:t>
            </a:r>
            <a:endParaRPr lang="en-US" sz="1400" dirty="0">
              <a:solidFill>
                <a:srgbClr val="000000"/>
              </a:solidFill>
              <a:cs typeface="Arial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6707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4136" r="24136"/>
          <a:stretch/>
        </p:blipFill>
        <p:spPr>
          <a:xfrm>
            <a:off x="638628" y="704325"/>
            <a:ext cx="4611798" cy="5449350"/>
          </a:xfrm>
          <a:prstGeom prst="rect">
            <a:avLst/>
          </a:prstGeom>
          <a:noFill/>
          <a:ln>
            <a:noFill/>
          </a:ln>
          <a:effectLst>
            <a:outerShdw blurRad="825500" dist="393700" dir="5400000" sx="94000" sy="94000" algn="t" rotWithShape="0">
              <a:srgbClr val="720D1B">
                <a:alpha val="69803"/>
              </a:srgbClr>
            </a:outerShdw>
          </a:effectLst>
        </p:spPr>
      </p:pic>
      <p:sp>
        <p:nvSpPr>
          <p:cNvPr id="167" name="Google Shape;167;p3"/>
          <p:cNvSpPr txBox="1"/>
          <p:nvPr/>
        </p:nvSpPr>
        <p:spPr>
          <a:xfrm>
            <a:off x="6096000" y="859710"/>
            <a:ext cx="4961823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TABLE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OF CONTENT</a:t>
            </a:r>
            <a:endParaRPr dirty="0"/>
          </a:p>
        </p:txBody>
      </p:sp>
      <p:sp>
        <p:nvSpPr>
          <p:cNvPr id="168" name="Google Shape;168;p3"/>
          <p:cNvSpPr/>
          <p:nvPr/>
        </p:nvSpPr>
        <p:spPr>
          <a:xfrm>
            <a:off x="6231256" y="2189886"/>
            <a:ext cx="997738" cy="1163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9" name="Google Shape;169;p3"/>
          <p:cNvSpPr txBox="1"/>
          <p:nvPr/>
        </p:nvSpPr>
        <p:spPr>
          <a:xfrm>
            <a:off x="6379029" y="2242803"/>
            <a:ext cx="5812971" cy="4365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72A951"/>
              </a:buClr>
              <a:buSzPts val="1400"/>
            </a:pPr>
            <a:r>
              <a:rPr lang="en-US" sz="1100" b="1" dirty="0" smtClean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01. CULTURAL AND NATURAL HERITAGE OF OHRID</a:t>
            </a:r>
          </a:p>
          <a:p>
            <a:pPr marL="406400" lvl="0" indent="-285750">
              <a:buClr>
                <a:srgbClr val="72A951"/>
              </a:buClr>
              <a:buSzPts val="1400"/>
              <a:buFont typeface="Arial"/>
              <a:buChar char="•"/>
            </a:pPr>
            <a:r>
              <a:rPr lang="en-US" sz="1100" b="1" dirty="0" smtClean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Introduction </a:t>
            </a:r>
            <a:r>
              <a:rPr lang="en-US" sz="11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to Ohrid’s Cultural </a:t>
            </a:r>
            <a:r>
              <a:rPr lang="en-US" sz="1100" b="1" dirty="0" smtClean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Heritage</a:t>
            </a:r>
          </a:p>
          <a:p>
            <a:pPr marL="406400" lvl="0" indent="-285750">
              <a:buClr>
                <a:srgbClr val="72A951"/>
              </a:buClr>
              <a:buSzPts val="1400"/>
              <a:buFont typeface="Arial"/>
              <a:buChar char="•"/>
            </a:pPr>
            <a:r>
              <a:rPr lang="en-US" sz="1100" b="1" dirty="0" smtClean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Cultural </a:t>
            </a:r>
            <a:r>
              <a:rPr lang="en-US" sz="11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Assets of </a:t>
            </a:r>
            <a:r>
              <a:rPr lang="en-US" sz="1100" b="1" dirty="0" smtClean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Ohrid</a:t>
            </a:r>
          </a:p>
          <a:p>
            <a:pPr marL="406400" lvl="0" indent="-285750">
              <a:buClr>
                <a:srgbClr val="72A951"/>
              </a:buClr>
              <a:buSzPts val="1400"/>
              <a:buFont typeface="Arial"/>
              <a:buChar char="•"/>
            </a:pPr>
            <a:r>
              <a:rPr lang="en-US" sz="1100" b="1" dirty="0" smtClean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Natural Assets </a:t>
            </a:r>
            <a:r>
              <a:rPr lang="en-US" sz="11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of </a:t>
            </a:r>
            <a:r>
              <a:rPr lang="en-US" sz="1100" b="1" dirty="0" smtClean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Ohrid</a:t>
            </a:r>
          </a:p>
          <a:p>
            <a:pPr marL="120650" lvl="0">
              <a:buClr>
                <a:srgbClr val="72A951"/>
              </a:buClr>
              <a:buSzPts val="1400"/>
            </a:pPr>
            <a:endParaRPr lang="en-US" sz="11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>
              <a:buClr>
                <a:srgbClr val="72A951"/>
              </a:buClr>
              <a:buSzPts val="1400"/>
            </a:pPr>
            <a:r>
              <a:rPr lang="en-US" sz="1100" b="1" dirty="0" smtClean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02. TOURISM AND SUSTAINABILITY</a:t>
            </a:r>
            <a:endParaRPr lang="en-US" sz="11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06400" lvl="0" indent="-285750">
              <a:spcBef>
                <a:spcPts val="400"/>
              </a:spcBef>
              <a:buClr>
                <a:srgbClr val="72A951"/>
              </a:buClr>
              <a:buSzPts val="1400"/>
              <a:buFont typeface="Arial"/>
              <a:buChar char="•"/>
            </a:pPr>
            <a:r>
              <a:rPr lang="en-US" sz="1100" b="1" dirty="0">
                <a:latin typeface="Avenir"/>
                <a:ea typeface="Avenir"/>
                <a:cs typeface="Avenir"/>
                <a:sym typeface="Avenir"/>
              </a:rPr>
              <a:t>Sustainable </a:t>
            </a:r>
            <a:r>
              <a:rPr lang="en-US" sz="1100" b="1" dirty="0" smtClean="0">
                <a:latin typeface="Avenir"/>
                <a:ea typeface="Avenir"/>
                <a:cs typeface="Avenir"/>
                <a:sym typeface="Avenir"/>
              </a:rPr>
              <a:t>tourism</a:t>
            </a:r>
          </a:p>
          <a:p>
            <a:pPr marL="742950" lvl="4" indent="-285750">
              <a:spcBef>
                <a:spcPts val="400"/>
              </a:spcBef>
              <a:buClr>
                <a:srgbClr val="72A951"/>
              </a:buClr>
              <a:buSzPts val="1400"/>
              <a:buFont typeface="Arial"/>
              <a:buChar char="•"/>
            </a:pPr>
            <a:r>
              <a:rPr lang="en-US" sz="1100" dirty="0" smtClean="0">
                <a:latin typeface="Avenir"/>
                <a:ea typeface="Avenir"/>
                <a:cs typeface="Avenir"/>
                <a:sym typeface="Avenir"/>
              </a:rPr>
              <a:t>Reasons for sustainable tourism</a:t>
            </a:r>
          </a:p>
          <a:p>
            <a:pPr marL="742950" lvl="0" indent="-285750">
              <a:spcBef>
                <a:spcPts val="400"/>
              </a:spcBef>
              <a:buClr>
                <a:srgbClr val="72A951"/>
              </a:buClr>
              <a:buSzPts val="1400"/>
              <a:buFont typeface="Arial"/>
              <a:buChar char="•"/>
            </a:pPr>
            <a:r>
              <a:rPr lang="en-US" sz="1100" dirty="0" smtClean="0">
                <a:latin typeface="Avenir"/>
                <a:ea typeface="Avenir"/>
                <a:cs typeface="Avenir"/>
                <a:sym typeface="Avenir"/>
              </a:rPr>
              <a:t>3 pillars of sustainable tourism</a:t>
            </a:r>
          </a:p>
          <a:p>
            <a:pPr marL="742950" lvl="0" indent="-285750">
              <a:spcBef>
                <a:spcPts val="400"/>
              </a:spcBef>
              <a:buClr>
                <a:srgbClr val="72A951"/>
              </a:buClr>
              <a:buSzPts val="1400"/>
              <a:buFont typeface="Arial"/>
              <a:buChar char="•"/>
            </a:pPr>
            <a:r>
              <a:rPr lang="en-US" sz="1100" dirty="0">
                <a:latin typeface="Avenir"/>
                <a:ea typeface="Avenir"/>
                <a:cs typeface="Avenir"/>
                <a:sym typeface="Avenir"/>
              </a:rPr>
              <a:t>Benefits of sustainable tourism</a:t>
            </a:r>
          </a:p>
          <a:p>
            <a:pPr marL="406400" lvl="0" indent="-285750">
              <a:spcBef>
                <a:spcPts val="400"/>
              </a:spcBef>
              <a:buClr>
                <a:srgbClr val="72A951"/>
              </a:buClr>
              <a:buSzPts val="1400"/>
              <a:buFont typeface="Arial"/>
              <a:buChar char="•"/>
            </a:pPr>
            <a:r>
              <a:rPr lang="en-US" sz="1100" b="1" dirty="0">
                <a:latin typeface="Avenir"/>
                <a:ea typeface="Avenir"/>
                <a:cs typeface="Avenir"/>
                <a:sym typeface="Avenir"/>
              </a:rPr>
              <a:t>Statistical data on tourism in </a:t>
            </a:r>
            <a:r>
              <a:rPr lang="en-US" sz="1100" b="1" dirty="0" smtClean="0">
                <a:latin typeface="Avenir"/>
                <a:ea typeface="Avenir"/>
                <a:cs typeface="Avenir"/>
                <a:sym typeface="Avenir"/>
              </a:rPr>
              <a:t>Ohrid</a:t>
            </a:r>
          </a:p>
          <a:p>
            <a:pPr marL="742950" lvl="0" indent="-285750">
              <a:spcBef>
                <a:spcPts val="400"/>
              </a:spcBef>
              <a:buClr>
                <a:srgbClr val="72A951"/>
              </a:buClr>
              <a:buSzPts val="1400"/>
              <a:buFont typeface="Arial"/>
              <a:buChar char="•"/>
            </a:pPr>
            <a:r>
              <a:rPr lang="en-US" sz="1100" dirty="0"/>
              <a:t>Some indicators for assessing the scale and impact of tourism on a destination</a:t>
            </a:r>
            <a:endParaRPr lang="en-US" sz="1100" dirty="0" smtClean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72A951"/>
              </a:buClr>
              <a:buSzPts val="1400"/>
              <a:buFont typeface="Arial"/>
              <a:buChar char="•"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Cultural tourism in Ohrid</a:t>
            </a:r>
          </a:p>
          <a:p>
            <a:pPr marL="457200" marR="0" lvl="1" algn="l" rtl="0">
              <a:spcBef>
                <a:spcPts val="400"/>
              </a:spcBef>
              <a:spcAft>
                <a:spcPts val="0"/>
              </a:spcAft>
              <a:buClr>
                <a:srgbClr val="72A951"/>
              </a:buClr>
              <a:buSzPts val="1400"/>
            </a:pPr>
            <a:endParaRPr sz="1100" dirty="0"/>
          </a:p>
          <a:p>
            <a:pPr>
              <a:buClr>
                <a:srgbClr val="72A951"/>
              </a:buClr>
              <a:buSzPts val="1400"/>
            </a:pPr>
            <a:r>
              <a:rPr lang="en-US" sz="1100" b="1" dirty="0" smtClean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03. SUSTAINABILITY CHALLENGES AND SOLUTIONS</a:t>
            </a:r>
          </a:p>
          <a:p>
            <a:pPr marL="406400" lvl="0" indent="-285750">
              <a:spcBef>
                <a:spcPts val="400"/>
              </a:spcBef>
              <a:buClr>
                <a:srgbClr val="72A951"/>
              </a:buClr>
              <a:buSzPts val="1400"/>
              <a:buFont typeface="Arial"/>
              <a:buChar char="•"/>
            </a:pPr>
            <a:r>
              <a:rPr lang="en-US" sz="1100" b="1" dirty="0" smtClean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Negative </a:t>
            </a:r>
            <a:r>
              <a:rPr lang="en-US" sz="11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impacts of overtourism / excessive </a:t>
            </a:r>
            <a:r>
              <a:rPr lang="en-US" sz="1100" b="1" dirty="0" smtClean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tourism</a:t>
            </a:r>
          </a:p>
          <a:p>
            <a:pPr marL="742950" lvl="0" indent="-285750">
              <a:spcBef>
                <a:spcPts val="400"/>
              </a:spcBef>
              <a:buClr>
                <a:srgbClr val="72A951"/>
              </a:buClr>
              <a:buSzPts val="1400"/>
              <a:buFont typeface="Arial"/>
              <a:buChar char="•"/>
            </a:pPr>
            <a:r>
              <a:rPr lang="en-US" sz="1100" dirty="0"/>
              <a:t>Recognized threats to Ohrid as a World Heritage Site</a:t>
            </a:r>
            <a:endParaRPr lang="en-US" sz="1100" dirty="0" smtClean="0"/>
          </a:p>
          <a:p>
            <a:pPr marL="742950" indent="-285750">
              <a:spcBef>
                <a:spcPts val="400"/>
              </a:spcBef>
              <a:buClr>
                <a:srgbClr val="72A951"/>
              </a:buClr>
              <a:buSzPts val="1400"/>
              <a:buFont typeface="Arial"/>
              <a:buChar char="•"/>
            </a:pPr>
            <a:r>
              <a:rPr lang="en-US" sz="1100" dirty="0"/>
              <a:t>Impacts of overtourism on the cultural heritage of </a:t>
            </a:r>
            <a:r>
              <a:rPr lang="en-US" sz="1100" dirty="0" smtClean="0"/>
              <a:t>Ohrid</a:t>
            </a:r>
          </a:p>
          <a:p>
            <a:pPr marL="406400" indent="-285750">
              <a:spcBef>
                <a:spcPts val="400"/>
              </a:spcBef>
              <a:buClr>
                <a:srgbClr val="72A951"/>
              </a:buClr>
              <a:buSzPts val="1400"/>
              <a:buFont typeface="Arial"/>
              <a:buChar char="•"/>
            </a:pPr>
            <a:r>
              <a:rPr lang="en-US" sz="1100" b="1" dirty="0"/>
              <a:t>Recommendations for sustainable tourism practices in Ohrid</a:t>
            </a:r>
            <a:endParaRPr lang="en-US" sz="1100" b="1" dirty="0" smtClean="0"/>
          </a:p>
          <a:p>
            <a:pPr marL="742950" indent="-285750">
              <a:spcBef>
                <a:spcPts val="400"/>
              </a:spcBef>
              <a:buClr>
                <a:srgbClr val="72A951"/>
              </a:buClr>
              <a:buSzPts val="1400"/>
              <a:buFont typeface="Arial"/>
              <a:buChar char="•"/>
            </a:pPr>
            <a:r>
              <a:rPr lang="en-US" sz="1100" dirty="0" smtClean="0"/>
              <a:t>Revitalization </a:t>
            </a:r>
            <a:r>
              <a:rPr lang="en-US" sz="1100" dirty="0"/>
              <a:t>of cultural heritage</a:t>
            </a:r>
            <a:endParaRPr lang="en-US" sz="11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85750" lvl="0" indent="-285750">
              <a:spcBef>
                <a:spcPts val="400"/>
              </a:spcBef>
              <a:buClr>
                <a:srgbClr val="72A951"/>
              </a:buClr>
              <a:buSzPts val="1400"/>
              <a:buFont typeface="Arial"/>
              <a:buChar char="•"/>
            </a:pPr>
            <a:endParaRPr sz="11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654E7C-61D8-3123-EA5E-89D75E662142}"/>
              </a:ext>
            </a:extLst>
          </p:cNvPr>
          <p:cNvSpPr txBox="1"/>
          <p:nvPr/>
        </p:nvSpPr>
        <p:spPr>
          <a:xfrm>
            <a:off x="206683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3014476" y="926881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3200" dirty="0" smtClean="0"/>
              <a:t>Impacts of overtourism on the cultural heritage of Ohrid</a:t>
            </a:r>
            <a:endParaRPr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3014210" y="1986779"/>
            <a:ext cx="8793162" cy="4027488"/>
          </a:xfrm>
        </p:spPr>
        <p:txBody>
          <a:bodyPr/>
          <a:lstStyle/>
          <a:p>
            <a:r>
              <a:rPr lang="en-US" sz="1600" dirty="0" smtClean="0"/>
              <a:t>Tourism </a:t>
            </a:r>
            <a:r>
              <a:rPr lang="en-US" sz="1600" dirty="0"/>
              <a:t>(if poorly managed) can cause negative impacts on culture and cultural heritage and possibly threaten the long term sustainability of both sectors: tourism and culture </a:t>
            </a:r>
            <a:endParaRPr lang="en-US" sz="1600" dirty="0" smtClean="0"/>
          </a:p>
          <a:p>
            <a:pPr lvl="1"/>
            <a:r>
              <a:rPr lang="en-US" sz="1200" i="1" dirty="0" smtClean="0"/>
              <a:t>Lack of visitor management, monitoring visitor flows, Carrying capacity assessments, Cooperation between stakeholders… </a:t>
            </a:r>
            <a:endParaRPr lang="en-US" sz="1600" dirty="0" smtClean="0"/>
          </a:p>
          <a:p>
            <a:r>
              <a:rPr lang="en-US" sz="1600" dirty="0" smtClean="0"/>
              <a:t>The </a:t>
            </a:r>
            <a:r>
              <a:rPr lang="en-US" sz="1600" dirty="0"/>
              <a:t>increase in tourism visits shows the most negative impacts on the cultural and natural </a:t>
            </a:r>
            <a:r>
              <a:rPr lang="en-US" sz="1600" dirty="0" smtClean="0"/>
              <a:t>environment: </a:t>
            </a:r>
          </a:p>
          <a:p>
            <a:pPr lvl="1"/>
            <a:r>
              <a:rPr lang="en-US" sz="1400" b="1" dirty="0" smtClean="0"/>
              <a:t>changed </a:t>
            </a:r>
            <a:r>
              <a:rPr lang="en-US" sz="1400" b="1" dirty="0"/>
              <a:t>physiognomy of the Old city core with inadequate </a:t>
            </a:r>
            <a:r>
              <a:rPr lang="en-US" sz="1400" b="1" dirty="0" smtClean="0"/>
              <a:t>billboards</a:t>
            </a:r>
            <a:r>
              <a:rPr lang="en-US" sz="1400" dirty="0" smtClean="0"/>
              <a:t>, </a:t>
            </a:r>
            <a:r>
              <a:rPr lang="en-US" sz="1400" b="1" dirty="0" smtClean="0"/>
              <a:t>installation </a:t>
            </a:r>
            <a:r>
              <a:rPr lang="en-US" sz="1400" b="1" dirty="0"/>
              <a:t>of solar panels and satellite dishes; renovation of old houses with inappropriate materials; inappropriate conversion of old buildings for commercial use</a:t>
            </a:r>
            <a:r>
              <a:rPr lang="en-US" sz="1400" dirty="0"/>
              <a:t>; </a:t>
            </a:r>
            <a:endParaRPr lang="en-US" sz="1400" dirty="0" smtClean="0"/>
          </a:p>
          <a:p>
            <a:pPr lvl="1"/>
            <a:r>
              <a:rPr lang="en-US" sz="1400" b="1" dirty="0"/>
              <a:t>crowded cultural </a:t>
            </a:r>
            <a:r>
              <a:rPr lang="en-US" sz="1400" b="1" dirty="0" smtClean="0"/>
              <a:t>sites</a:t>
            </a:r>
            <a:r>
              <a:rPr lang="en-US" sz="1400" b="1" dirty="0"/>
              <a:t> </a:t>
            </a:r>
            <a:r>
              <a:rPr lang="en-US" sz="1400" b="1" dirty="0" smtClean="0"/>
              <a:t>– physical damage (wear and tear)</a:t>
            </a:r>
          </a:p>
          <a:p>
            <a:pPr lvl="1"/>
            <a:r>
              <a:rPr lang="en-US" sz="1400" b="1" dirty="0"/>
              <a:t>increased </a:t>
            </a:r>
            <a:r>
              <a:rPr lang="en-US" sz="1400" b="1" dirty="0" smtClean="0"/>
              <a:t>pollution</a:t>
            </a:r>
            <a:endParaRPr lang="en-US" sz="1400" b="1" dirty="0"/>
          </a:p>
          <a:p>
            <a:pPr lvl="1"/>
            <a:r>
              <a:rPr lang="en-US" sz="1400" b="1" dirty="0"/>
              <a:t>t</a:t>
            </a:r>
            <a:r>
              <a:rPr lang="en-US" sz="1400" b="1" dirty="0" smtClean="0"/>
              <a:t>raffic increases air pollution and vibrations may cause damage to cultural sites and monuments</a:t>
            </a:r>
          </a:p>
          <a:p>
            <a:pPr lvl="1"/>
            <a:r>
              <a:rPr lang="en-US" sz="1400" b="1" dirty="0" smtClean="0"/>
              <a:t>illegal construction </a:t>
            </a:r>
          </a:p>
          <a:p>
            <a:pPr lvl="1"/>
            <a:r>
              <a:rPr lang="en-US" sz="1400" dirty="0" smtClean="0"/>
              <a:t>overfishing </a:t>
            </a:r>
            <a:r>
              <a:rPr lang="en-US" sz="1400" dirty="0"/>
              <a:t>and illegal fishing due to a higher demand for fish specialties; </a:t>
            </a:r>
            <a:endParaRPr lang="en-US" sz="1400" dirty="0" smtClean="0"/>
          </a:p>
          <a:p>
            <a:pPr lvl="1"/>
            <a:r>
              <a:rPr lang="en-US" sz="1400" dirty="0" smtClean="0"/>
              <a:t>overflowing </a:t>
            </a:r>
            <a:r>
              <a:rPr lang="en-US" sz="1400" dirty="0"/>
              <a:t>of wastewater from the wastewater collection system around the Ohrid Lake due to the system’s insufficient </a:t>
            </a:r>
            <a:r>
              <a:rPr lang="en-US" sz="1400" dirty="0" smtClean="0"/>
              <a:t>capacity</a:t>
            </a:r>
            <a:endParaRPr lang="en-US" sz="1600" dirty="0"/>
          </a:p>
          <a:p>
            <a:pPr marL="50800" lvl="0" indent="0" algn="r">
              <a:buClr>
                <a:srgbClr val="000000"/>
              </a:buClr>
              <a:buNone/>
            </a:pPr>
            <a:r>
              <a:rPr lang="fr-FR" sz="1400" dirty="0">
                <a:solidFill>
                  <a:srgbClr val="000000"/>
                </a:solidFill>
                <a:cs typeface="Arial"/>
              </a:rPr>
              <a:t>Sources: </a:t>
            </a:r>
            <a:r>
              <a:rPr lang="en-US" sz="1400" dirty="0" err="1" smtClean="0">
                <a:solidFill>
                  <a:srgbClr val="000000"/>
                </a:solidFill>
                <a:cs typeface="Arial"/>
              </a:rPr>
              <a:t>Andreeski</a:t>
            </a:r>
            <a:r>
              <a:rPr lang="en-US" sz="1400" dirty="0" smtClean="0">
                <a:solidFill>
                  <a:srgbClr val="000000"/>
                </a:solidFill>
                <a:cs typeface="Arial"/>
              </a:rPr>
              <a:t> et al.(2020), UNWTO (2018)</a:t>
            </a:r>
            <a:endParaRPr lang="en-US" sz="1400" dirty="0">
              <a:solidFill>
                <a:srgbClr val="000000"/>
              </a:solidFill>
              <a:cs typeface="Arial"/>
            </a:endParaRPr>
          </a:p>
          <a:p>
            <a:endParaRPr lang="en-US" sz="1600" dirty="0"/>
          </a:p>
        </p:txBody>
      </p:sp>
      <p:pic>
        <p:nvPicPr>
          <p:cNvPr id="2052" name="Picture 4" descr="C:\Users\Michael\Downloads\Screensh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19" y="4751345"/>
            <a:ext cx="2587310" cy="140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94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3025361" y="839795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3200" dirty="0" smtClean="0"/>
              <a:t>Impacts of overtourism on the local population in Ohrid</a:t>
            </a:r>
            <a:endParaRPr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992438" y="2079171"/>
            <a:ext cx="8793162" cy="4272417"/>
          </a:xfrm>
        </p:spPr>
        <p:txBody>
          <a:bodyPr/>
          <a:lstStyle/>
          <a:p>
            <a:r>
              <a:rPr lang="en-US" sz="1600" b="1" dirty="0" smtClean="0"/>
              <a:t>Economic impacts</a:t>
            </a:r>
          </a:p>
          <a:p>
            <a:pPr lvl="1"/>
            <a:r>
              <a:rPr lang="en-US" sz="1400" dirty="0" smtClean="0"/>
              <a:t>Higher costs for maintenance of tourism infrastructure</a:t>
            </a:r>
          </a:p>
          <a:p>
            <a:pPr lvl="1"/>
            <a:r>
              <a:rPr lang="en-US" sz="1400" dirty="0" smtClean="0"/>
              <a:t>Higher living costs</a:t>
            </a:r>
          </a:p>
          <a:p>
            <a:pPr lvl="1"/>
            <a:r>
              <a:rPr lang="en-US" sz="1400" dirty="0" smtClean="0"/>
              <a:t>Insufficient available workforce</a:t>
            </a:r>
          </a:p>
          <a:p>
            <a:pPr marL="533400" lvl="1" indent="0">
              <a:buNone/>
            </a:pPr>
            <a:endParaRPr lang="en-US" sz="1400" dirty="0" smtClean="0"/>
          </a:p>
          <a:p>
            <a:r>
              <a:rPr lang="en-US" sz="1600" b="1" dirty="0" smtClean="0"/>
              <a:t>Environmental impacts</a:t>
            </a:r>
          </a:p>
          <a:p>
            <a:pPr lvl="1"/>
            <a:r>
              <a:rPr lang="en-US" sz="1400" dirty="0" smtClean="0"/>
              <a:t>Losing traditional values - commodification (changing of local architecture, cheap souvenirs instead of local traditional products)</a:t>
            </a:r>
          </a:p>
          <a:p>
            <a:pPr lvl="1"/>
            <a:r>
              <a:rPr lang="en-US" sz="1400" dirty="0" smtClean="0"/>
              <a:t>Inadequate construction of buildings</a:t>
            </a:r>
          </a:p>
          <a:p>
            <a:pPr lvl="1"/>
            <a:r>
              <a:rPr lang="en-US" sz="1400" dirty="0"/>
              <a:t>Increased pollution and degradation of the </a:t>
            </a:r>
            <a:r>
              <a:rPr lang="en-US" sz="1400" dirty="0" smtClean="0"/>
              <a:t>environment</a:t>
            </a:r>
          </a:p>
          <a:p>
            <a:pPr lvl="1"/>
            <a:r>
              <a:rPr lang="en-US" sz="1400" dirty="0" smtClean="0"/>
              <a:t>Depletion of resources (water and energy outages)</a:t>
            </a:r>
          </a:p>
          <a:p>
            <a:pPr marL="533400" lvl="1" indent="0">
              <a:buNone/>
            </a:pPr>
            <a:endParaRPr lang="en-US" sz="1400" dirty="0" smtClean="0"/>
          </a:p>
          <a:p>
            <a:r>
              <a:rPr lang="en-US" sz="1600" b="1" dirty="0" smtClean="0"/>
              <a:t>Socio-cultural</a:t>
            </a:r>
            <a:r>
              <a:rPr lang="en-US" sz="1600" b="1" dirty="0"/>
              <a:t> impacts</a:t>
            </a:r>
            <a:endParaRPr lang="en-US" sz="1600" b="1" dirty="0" smtClean="0"/>
          </a:p>
          <a:p>
            <a:pPr lvl="1"/>
            <a:r>
              <a:rPr lang="en-US" sz="1400" dirty="0" smtClean="0"/>
              <a:t>Wear and tear of cultural sites – especially churches</a:t>
            </a:r>
          </a:p>
          <a:p>
            <a:pPr lvl="1"/>
            <a:r>
              <a:rPr lang="en-US" sz="1400" dirty="0" smtClean="0"/>
              <a:t>Limited access to the own cultural sites due to overcrowding</a:t>
            </a:r>
          </a:p>
          <a:p>
            <a:pPr lvl="1"/>
            <a:r>
              <a:rPr lang="en-US" sz="1400" dirty="0" smtClean="0"/>
              <a:t>UNESCO status means stricter regulations to which locals must follow (traditional houses)</a:t>
            </a:r>
            <a:endParaRPr lang="en-US" sz="14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629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3014476" y="796253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3200" dirty="0" smtClean="0"/>
              <a:t>Impacts of overtourism on the local population in Ohrid</a:t>
            </a:r>
            <a:endParaRPr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992438" y="2079171"/>
            <a:ext cx="8793162" cy="4272417"/>
          </a:xfrm>
        </p:spPr>
        <p:txBody>
          <a:bodyPr/>
          <a:lstStyle/>
          <a:p>
            <a:r>
              <a:rPr lang="en-US" sz="1800" dirty="0" smtClean="0"/>
              <a:t>From a study conducted on the local population about their perception of tourism development and its influence on sustainability of the heritage site: </a:t>
            </a:r>
            <a:r>
              <a:rPr lang="en-US" sz="1800" b="1" dirty="0"/>
              <a:t>locals do not perceive the environmental dimension of sustainability to be </a:t>
            </a:r>
            <a:r>
              <a:rPr lang="en-US" sz="1800" b="1" dirty="0" smtClean="0"/>
              <a:t>of very high priority</a:t>
            </a:r>
            <a:r>
              <a:rPr lang="en-US" sz="1800" dirty="0" smtClean="0"/>
              <a:t>. </a:t>
            </a:r>
          </a:p>
          <a:p>
            <a:r>
              <a:rPr lang="en-US" sz="1800" dirty="0" smtClean="0"/>
              <a:t>Furthermore, locals perceive intensively the </a:t>
            </a:r>
            <a:r>
              <a:rPr lang="en-US" sz="1800" b="1" dirty="0" smtClean="0"/>
              <a:t>negative effects of </a:t>
            </a:r>
            <a:r>
              <a:rPr lang="en-US" sz="1800" b="1" dirty="0"/>
              <a:t>d</a:t>
            </a:r>
            <a:r>
              <a:rPr lang="en-US" sz="1800" b="1" dirty="0" smtClean="0"/>
              <a:t>estructive </a:t>
            </a:r>
            <a:r>
              <a:rPr lang="en-US" sz="1800" b="1" dirty="0"/>
              <a:t>human </a:t>
            </a:r>
            <a:r>
              <a:rPr lang="en-US" sz="1800" b="1" dirty="0" smtClean="0"/>
              <a:t>activities</a:t>
            </a:r>
            <a:r>
              <a:rPr lang="en-US" sz="1800" dirty="0" smtClean="0"/>
              <a:t>. Inadequate buildings (in </a:t>
            </a:r>
            <a:r>
              <a:rPr lang="en-US" sz="1800" dirty="0"/>
              <a:t>the old city-center and along the lakeshore, </a:t>
            </a:r>
            <a:r>
              <a:rPr lang="en-US" sz="1800" dirty="0" smtClean="0"/>
              <a:t>illegal building </a:t>
            </a:r>
            <a:r>
              <a:rPr lang="en-US" sz="1800" dirty="0"/>
              <a:t>construction, etc.) destroy the traditional architecture in </a:t>
            </a:r>
            <a:r>
              <a:rPr lang="en-US" sz="1800" dirty="0" smtClean="0"/>
              <a:t>Ohrid. </a:t>
            </a:r>
            <a:endParaRPr lang="en-US" sz="1800" dirty="0"/>
          </a:p>
          <a:p>
            <a:r>
              <a:rPr lang="en-US" sz="1800" b="1" dirty="0" smtClean="0"/>
              <a:t>Environmental effects are much less perceived </a:t>
            </a:r>
            <a:r>
              <a:rPr lang="en-US" sz="1800" dirty="0" smtClean="0"/>
              <a:t>(less important)</a:t>
            </a:r>
          </a:p>
          <a:p>
            <a:pPr marL="50800" indent="0" algn="r">
              <a:buNone/>
            </a:pPr>
            <a:endParaRPr lang="en-US" sz="1800" dirty="0"/>
          </a:p>
          <a:p>
            <a:pPr marL="50800" indent="0" algn="r">
              <a:buNone/>
            </a:pPr>
            <a:endParaRPr lang="en-US" sz="1800" dirty="0" smtClean="0"/>
          </a:p>
          <a:p>
            <a:pPr marL="50800" indent="0" algn="r">
              <a:buNone/>
            </a:pPr>
            <a:endParaRPr lang="en-US" sz="1800" dirty="0"/>
          </a:p>
          <a:p>
            <a:pPr marL="50800" indent="0" algn="r">
              <a:buNone/>
            </a:pPr>
            <a:r>
              <a:rPr lang="en-US" sz="1400" dirty="0" smtClean="0">
                <a:cs typeface="Arial"/>
              </a:rPr>
              <a:t>Source: </a:t>
            </a:r>
            <a:r>
              <a:rPr lang="en-US" sz="1400" dirty="0" err="1" smtClean="0">
                <a:solidFill>
                  <a:srgbClr val="000000"/>
                </a:solidFill>
                <a:cs typeface="Arial"/>
              </a:rPr>
              <a:t>Petrevska</a:t>
            </a:r>
            <a:r>
              <a:rPr lang="en-US" sz="1400" dirty="0" smtClean="0">
                <a:solidFill>
                  <a:srgbClr val="000000"/>
                </a:solidFill>
                <a:cs typeface="Arial"/>
              </a:rPr>
              <a:t> &amp; </a:t>
            </a:r>
            <a:r>
              <a:rPr lang="en-US" sz="1400" dirty="0" err="1" smtClean="0">
                <a:solidFill>
                  <a:srgbClr val="000000"/>
                </a:solidFill>
                <a:cs typeface="Arial"/>
              </a:rPr>
              <a:t>Mihalic</a:t>
            </a:r>
            <a:r>
              <a:rPr lang="en-US" sz="1400" dirty="0" smtClean="0">
                <a:solidFill>
                  <a:srgbClr val="000000"/>
                </a:solidFill>
                <a:cs typeface="Arial"/>
              </a:rPr>
              <a:t>, (2020)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1048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992704" y="1074594"/>
            <a:ext cx="91992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3600" dirty="0" smtClean="0"/>
              <a:t>Recommendations for sustainable tourism practices in Ohrid</a:t>
            </a:r>
            <a:endParaRPr lang="en-US" sz="3600" dirty="0"/>
          </a:p>
        </p:txBody>
      </p: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2992438" y="2324100"/>
            <a:ext cx="8793162" cy="402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 smtClean="0"/>
              <a:t>Developing sustainable tourism products</a:t>
            </a:r>
            <a:r>
              <a:rPr lang="en-US" sz="1800" b="1" i="1" dirty="0" smtClean="0">
                <a:solidFill>
                  <a:srgbClr val="000000"/>
                </a:solidFill>
                <a:cs typeface="Arial"/>
              </a:rPr>
              <a:t>, </a:t>
            </a:r>
            <a:r>
              <a:rPr lang="en-US" sz="1800" dirty="0">
                <a:solidFill>
                  <a:srgbClr val="000000"/>
                </a:solidFill>
                <a:cs typeface="Arial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ew tourism zoning is needed, shifting the focus on rural areas around Ohrid and providing eco-tourism activities and experiences </a:t>
            </a:r>
            <a:endParaRPr lang="en-US" sz="1800" b="1" i="1" dirty="0"/>
          </a:p>
          <a:p>
            <a:r>
              <a:rPr lang="en-US" sz="1800" dirty="0" smtClean="0"/>
              <a:t>A global trend is the increase of community-led tourism / authentic experiences. </a:t>
            </a:r>
          </a:p>
          <a:p>
            <a:r>
              <a:rPr lang="en-US" sz="1800" dirty="0" smtClean="0"/>
              <a:t>Adopting “green” transport (biking, public transport, walking, electrical vehicles, etc.)</a:t>
            </a:r>
          </a:p>
          <a:p>
            <a:r>
              <a:rPr lang="en-US" sz="1800" dirty="0" smtClean="0"/>
              <a:t>Reusable supplies and minimal packaging</a:t>
            </a:r>
          </a:p>
          <a:p>
            <a:r>
              <a:rPr lang="en-US" sz="1800" dirty="0" smtClean="0"/>
              <a:t>Minimizing/re-using waste (e.g. gastronomy)</a:t>
            </a:r>
          </a:p>
          <a:p>
            <a:r>
              <a:rPr lang="en-US" sz="1800" dirty="0" smtClean="0"/>
              <a:t>Promoting lesser known natural and cultural sites in order to minimize overcrowding in the main tourism spots of Ohrid. </a:t>
            </a:r>
            <a:r>
              <a:rPr lang="en-US" sz="1800" b="1" dirty="0" smtClean="0"/>
              <a:t>Thematic routes “1.100 years of St. Clement”</a:t>
            </a:r>
          </a:p>
          <a:p>
            <a:r>
              <a:rPr lang="en-US" sz="1800" dirty="0" smtClean="0"/>
              <a:t>Using </a:t>
            </a:r>
            <a:r>
              <a:rPr lang="en-US" sz="1800" dirty="0"/>
              <a:t>digital tools like VR tours to reduce site impact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860763"/>
            <a:ext cx="2857488" cy="4095567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8837" y="65707"/>
            <a:ext cx="1476412" cy="110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3" y="319907"/>
            <a:ext cx="2668491" cy="1349010"/>
          </a:xfrm>
          <a:prstGeom prst="rect">
            <a:avLst/>
          </a:prstGeom>
        </p:spPr>
      </p:pic>
      <p:pic>
        <p:nvPicPr>
          <p:cNvPr id="11" name="Content Placeholder 3" descr="rezb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1446210" y="714049"/>
            <a:ext cx="694393" cy="174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992704" y="1046624"/>
            <a:ext cx="91992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sz="3200" dirty="0"/>
              <a:t>Revitalization of cultural heritage</a:t>
            </a:r>
          </a:p>
        </p:txBody>
      </p: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2992438" y="2324100"/>
            <a:ext cx="8793162" cy="402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dirty="0"/>
              <a:t>Revitalization is a more complex category than </a:t>
            </a:r>
            <a:r>
              <a:rPr lang="en-US" sz="2000" dirty="0" smtClean="0"/>
              <a:t>conservation. </a:t>
            </a:r>
          </a:p>
          <a:p>
            <a:r>
              <a:rPr lang="en-US" sz="2000" dirty="0" smtClean="0"/>
              <a:t>Revitalization of cultural heritage through inclusion in tourism </a:t>
            </a:r>
            <a:r>
              <a:rPr lang="en-US" sz="2000" dirty="0"/>
              <a:t>offer </a:t>
            </a:r>
            <a:r>
              <a:rPr lang="en-US" sz="2000" dirty="0" smtClean="0"/>
              <a:t>with active involvement of the </a:t>
            </a:r>
            <a:r>
              <a:rPr lang="en-US" sz="2000" dirty="0"/>
              <a:t>l</a:t>
            </a:r>
            <a:r>
              <a:rPr lang="en-US" sz="2000" dirty="0" smtClean="0"/>
              <a:t>ocal population (engaged as educators, tour guides, experts, etc.). </a:t>
            </a:r>
          </a:p>
          <a:p>
            <a:r>
              <a:rPr lang="en-US" sz="2000" dirty="0" smtClean="0"/>
              <a:t>Visitors </a:t>
            </a:r>
            <a:r>
              <a:rPr lang="en-US" sz="2000" dirty="0"/>
              <a:t>transform into active participants (not just passive onlookers</a:t>
            </a:r>
            <a:r>
              <a:rPr lang="en-US" sz="2000" dirty="0" smtClean="0"/>
              <a:t>). </a:t>
            </a:r>
          </a:p>
          <a:p>
            <a:r>
              <a:rPr lang="en-US" sz="2000" dirty="0" smtClean="0"/>
              <a:t>Different cultural </a:t>
            </a:r>
            <a:r>
              <a:rPr lang="en-US" sz="2000" dirty="0"/>
              <a:t>events </a:t>
            </a:r>
            <a:r>
              <a:rPr lang="en-US" sz="2000" dirty="0" smtClean="0"/>
              <a:t>should be organized. Not only to promote cultural practices and traditions, but also the generated </a:t>
            </a:r>
            <a:r>
              <a:rPr lang="en-US" sz="2000" dirty="0"/>
              <a:t>incomes </a:t>
            </a:r>
            <a:r>
              <a:rPr lang="en-US" sz="2000" dirty="0" smtClean="0"/>
              <a:t>can be directed </a:t>
            </a:r>
            <a:r>
              <a:rPr lang="en-US" sz="2000" dirty="0"/>
              <a:t>towards further protection activities of cultural heritage</a:t>
            </a:r>
          </a:p>
          <a:p>
            <a:r>
              <a:rPr lang="en-US" sz="2000" dirty="0"/>
              <a:t>Through revitalization the tourists’ stay is being enriched – it impacts the prolonging </a:t>
            </a:r>
            <a:r>
              <a:rPr lang="en-US" sz="2000" dirty="0" smtClean="0"/>
              <a:t>the </a:t>
            </a:r>
            <a:r>
              <a:rPr lang="en-US" sz="2000" dirty="0"/>
              <a:t>tourism season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99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992704" y="1046624"/>
            <a:ext cx="91992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lvl="0"/>
            <a:r>
              <a:rPr lang="en-US" sz="3200" dirty="0"/>
              <a:t>Revitalization of cultural </a:t>
            </a:r>
            <a:r>
              <a:rPr lang="en-US" sz="3200" dirty="0" smtClean="0"/>
              <a:t>heritage in Ohrid – some recommendations</a:t>
            </a:r>
            <a:endParaRPr lang="en-US" sz="3200" dirty="0"/>
          </a:p>
        </p:txBody>
      </p: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2959781" y="1975757"/>
            <a:ext cx="8793162" cy="402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400" b="1" dirty="0"/>
              <a:t>Cultural </a:t>
            </a:r>
            <a:r>
              <a:rPr lang="en-US" sz="1400" b="1" dirty="0" smtClean="0"/>
              <a:t>landscape </a:t>
            </a:r>
            <a:r>
              <a:rPr lang="en-US" sz="1400" dirty="0" smtClean="0"/>
              <a:t>– Promotion activities</a:t>
            </a:r>
          </a:p>
          <a:p>
            <a:r>
              <a:rPr lang="en-US" sz="1400" b="1" dirty="0" smtClean="0"/>
              <a:t>Old city complexes (old city core and Bazaar)</a:t>
            </a:r>
            <a:r>
              <a:rPr lang="en-US" sz="1400" dirty="0" smtClean="0"/>
              <a:t> - </a:t>
            </a:r>
            <a:r>
              <a:rPr lang="en-US" sz="1400" dirty="0"/>
              <a:t>“living heritage</a:t>
            </a:r>
            <a:r>
              <a:rPr lang="en-US" sz="1400" dirty="0" smtClean="0"/>
              <a:t>”</a:t>
            </a:r>
          </a:p>
          <a:p>
            <a:r>
              <a:rPr lang="en-US" sz="1400" b="1" dirty="0" smtClean="0"/>
              <a:t>Specific settlements (villages on the lakeshore, rural areas) </a:t>
            </a:r>
            <a:r>
              <a:rPr lang="en-US" sz="1400" dirty="0" smtClean="0"/>
              <a:t>– accommodation and food </a:t>
            </a:r>
            <a:r>
              <a:rPr lang="en-US" sz="1400" dirty="0"/>
              <a:t>in traditional </a:t>
            </a:r>
            <a:r>
              <a:rPr lang="en-US" sz="1400" dirty="0" smtClean="0"/>
              <a:t>environments with breathtaking viewpoints</a:t>
            </a:r>
          </a:p>
          <a:p>
            <a:r>
              <a:rPr lang="en-US" sz="1400" b="1" dirty="0" smtClean="0"/>
              <a:t>Sacral architecture (churches, monasteries)</a:t>
            </a:r>
            <a:r>
              <a:rPr lang="en-US" sz="1400" dirty="0" smtClean="0"/>
              <a:t> – fusion of traditional and modern elements (some events are being held within). Monasteries provide the possibility to accommodate tourists</a:t>
            </a:r>
          </a:p>
          <a:p>
            <a:r>
              <a:rPr lang="en-US" sz="1400" b="1" dirty="0" smtClean="0"/>
              <a:t>Profane architecture (old city houses, </a:t>
            </a:r>
            <a:r>
              <a:rPr lang="en-US" sz="1400" b="1" dirty="0" err="1" smtClean="0"/>
              <a:t>Hammam</a:t>
            </a:r>
            <a:r>
              <a:rPr lang="en-US" sz="1400" b="1" dirty="0" smtClean="0"/>
              <a:t>, clock, tower)</a:t>
            </a:r>
            <a:r>
              <a:rPr lang="en-US" sz="1400" dirty="0" smtClean="0"/>
              <a:t> – some could </a:t>
            </a:r>
            <a:r>
              <a:rPr lang="en-US" sz="1400" dirty="0"/>
              <a:t>be used for tourism purposes as accommodation </a:t>
            </a:r>
            <a:r>
              <a:rPr lang="en-US" sz="1400" dirty="0" smtClean="0"/>
              <a:t>facilities</a:t>
            </a:r>
          </a:p>
          <a:p>
            <a:r>
              <a:rPr lang="en-US" sz="1400" b="1" dirty="0" smtClean="0"/>
              <a:t>Archeological sites </a:t>
            </a:r>
            <a:r>
              <a:rPr lang="en-US" sz="1400" dirty="0" smtClean="0"/>
              <a:t>- </a:t>
            </a:r>
            <a:r>
              <a:rPr lang="en-US" sz="1400" dirty="0"/>
              <a:t>diversification of cultural tourism </a:t>
            </a:r>
            <a:r>
              <a:rPr lang="en-US" sz="1400" dirty="0" smtClean="0"/>
              <a:t>products</a:t>
            </a:r>
          </a:p>
          <a:p>
            <a:r>
              <a:rPr lang="en-US" sz="1400" b="1" dirty="0" smtClean="0"/>
              <a:t>Museums</a:t>
            </a:r>
            <a:r>
              <a:rPr lang="en-US" sz="1400" dirty="0" smtClean="0"/>
              <a:t> – possibility for innovative presentation / characteristics </a:t>
            </a:r>
            <a:r>
              <a:rPr lang="en-US" sz="1400" dirty="0"/>
              <a:t>of visitor </a:t>
            </a:r>
            <a:r>
              <a:rPr lang="en-US" sz="1400" dirty="0" smtClean="0"/>
              <a:t>centers</a:t>
            </a:r>
          </a:p>
          <a:p>
            <a:r>
              <a:rPr lang="en-US" sz="1400" b="1" dirty="0" smtClean="0"/>
              <a:t>Events</a:t>
            </a:r>
            <a:r>
              <a:rPr lang="en-US" sz="1400" dirty="0" smtClean="0"/>
              <a:t> - </a:t>
            </a:r>
            <a:r>
              <a:rPr lang="en-US" sz="1400" dirty="0"/>
              <a:t>tourists </a:t>
            </a:r>
            <a:r>
              <a:rPr lang="en-US" sz="1400" dirty="0" smtClean="0"/>
              <a:t>can sometimes actively participate providing unique experience </a:t>
            </a:r>
            <a:r>
              <a:rPr lang="en-US" sz="1400" dirty="0"/>
              <a:t>of </a:t>
            </a:r>
            <a:r>
              <a:rPr lang="en-US" sz="1400" dirty="0" smtClean="0"/>
              <a:t>the local </a:t>
            </a:r>
            <a:r>
              <a:rPr lang="en-US" sz="1400" dirty="0"/>
              <a:t>traditions and </a:t>
            </a:r>
            <a:r>
              <a:rPr lang="en-US" sz="1400" dirty="0" smtClean="0"/>
              <a:t>customs (religious), some have promotional value (cultural)</a:t>
            </a:r>
          </a:p>
          <a:p>
            <a:r>
              <a:rPr lang="en-US" sz="1400" b="1" dirty="0" smtClean="0"/>
              <a:t>Ethnographic heritage</a:t>
            </a:r>
            <a:r>
              <a:rPr lang="en-US" sz="1400" dirty="0" smtClean="0"/>
              <a:t> (Ohrid trout, Ohrid pearls, woodcarving, paper manufacturing, filigree) - </a:t>
            </a:r>
            <a:r>
              <a:rPr lang="en-US" sz="1400" dirty="0"/>
              <a:t>tourists </a:t>
            </a:r>
            <a:r>
              <a:rPr lang="en-US" sz="1400" dirty="0" smtClean="0"/>
              <a:t>can buy </a:t>
            </a:r>
            <a:r>
              <a:rPr lang="en-US" sz="1400" dirty="0"/>
              <a:t>authentic products from the visited </a:t>
            </a:r>
            <a:r>
              <a:rPr lang="en-US" sz="1400" dirty="0" smtClean="0"/>
              <a:t>place, some of them are recognizable brands</a:t>
            </a:r>
          </a:p>
          <a:p>
            <a:endParaRPr lang="en-US" sz="600" dirty="0"/>
          </a:p>
          <a:p>
            <a:pPr marL="50800" lvl="0" indent="0" algn="r">
              <a:buClr>
                <a:srgbClr val="000000"/>
              </a:buClr>
              <a:buNone/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Source: </a:t>
            </a:r>
            <a:r>
              <a:rPr lang="en-US" sz="1400" dirty="0" smtClean="0">
                <a:solidFill>
                  <a:srgbClr val="000000"/>
                </a:solidFill>
                <a:cs typeface="Arial"/>
              </a:rPr>
              <a:t>Korunovski &amp; Risteski </a:t>
            </a:r>
            <a:r>
              <a:rPr lang="en-US" sz="1400" dirty="0">
                <a:solidFill>
                  <a:srgbClr val="000000"/>
                </a:solidFill>
                <a:cs typeface="Arial"/>
              </a:rPr>
              <a:t>(</a:t>
            </a:r>
            <a:r>
              <a:rPr lang="en-US" sz="1400" dirty="0" smtClean="0">
                <a:solidFill>
                  <a:srgbClr val="000000"/>
                </a:solidFill>
                <a:cs typeface="Arial"/>
              </a:rPr>
              <a:t>2023)</a:t>
            </a:r>
            <a:endParaRPr lang="en-US" sz="1400" dirty="0">
              <a:solidFill>
                <a:srgbClr val="000000"/>
              </a:solidFill>
              <a:cs typeface="Arial"/>
            </a:endParaRPr>
          </a:p>
          <a:p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00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992704" y="1046624"/>
            <a:ext cx="91992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sz="3200" dirty="0" smtClean="0"/>
              <a:t>References</a:t>
            </a:r>
            <a:endParaRPr lang="en-US" sz="3200" dirty="0"/>
          </a:p>
        </p:txBody>
      </p: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2970667" y="2171700"/>
            <a:ext cx="8793162" cy="402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Albrecht and Wilke, (2008) Ancient Lake Ohrid: biodiversity and evolution, </a:t>
            </a:r>
            <a:r>
              <a:rPr lang="en-US" sz="1000" i="1" dirty="0" err="1"/>
              <a:t>Hydrobiologia</a:t>
            </a:r>
            <a:r>
              <a:rPr lang="en-US" sz="1000" i="1" dirty="0"/>
              <a:t>, </a:t>
            </a:r>
            <a:r>
              <a:rPr lang="en-US" sz="1000" dirty="0"/>
              <a:t>vol. 615, no. 1, pp. 103-140,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GB" sz="1000" dirty="0" err="1"/>
              <a:t>Andreeski</a:t>
            </a:r>
            <a:r>
              <a:rPr lang="en-GB" sz="1000" dirty="0"/>
              <a:t>, C., Marinoski, N., Korunovski, S. &amp; Risteski, M. (2020). </a:t>
            </a:r>
            <a:r>
              <a:rPr lang="en-GB" sz="1000" i="1" dirty="0"/>
              <a:t>Strategy for Tourism Development in the Municipality of Ohrid 2020-2025.</a:t>
            </a:r>
            <a:r>
              <a:rPr lang="en-GB" sz="1000" dirty="0"/>
              <a:t> Ohrid: Faculty of Tourism and Hospitality – Ohrid and Municipality of Ohrid</a:t>
            </a:r>
            <a:endParaRPr lang="en-US" sz="10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Hales, J. (2015) Southeast Adriatic Drainages, Freshwater Ecoregions of the World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Hall, C. M., </a:t>
            </a:r>
            <a:r>
              <a:rPr lang="en-US" sz="1000" dirty="0" err="1"/>
              <a:t>Lundmark</a:t>
            </a:r>
            <a:r>
              <a:rPr lang="en-US" sz="1000" dirty="0"/>
              <a:t>, L., &amp; Zhang, J. J. (2021). Conclusions – </a:t>
            </a:r>
            <a:r>
              <a:rPr lang="en-US" sz="1000" dirty="0" err="1"/>
              <a:t>degrowing</a:t>
            </a:r>
            <a:r>
              <a:rPr lang="en-US" sz="1000" dirty="0"/>
              <a:t> tourism : Can tourism move beyond BAU (</a:t>
            </a:r>
            <a:r>
              <a:rPr lang="en-US" sz="1000" dirty="0" err="1"/>
              <a:t>Brundtland</a:t>
            </a:r>
            <a:r>
              <a:rPr lang="en-US" sz="1000" dirty="0"/>
              <a:t>-as-Usual)? In </a:t>
            </a:r>
            <a:r>
              <a:rPr lang="en-US" sz="1000" dirty="0" err="1"/>
              <a:t>Degrowth</a:t>
            </a:r>
            <a:r>
              <a:rPr lang="en-US" sz="1000" dirty="0"/>
              <a:t> and tourism (pp. 239–248).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IUCN (2020). </a:t>
            </a:r>
            <a:r>
              <a:rPr lang="en-US" sz="1000" i="1" dirty="0"/>
              <a:t>World Heritage Outlook: Natural and Cultural Heritage of the Ohrid Region</a:t>
            </a:r>
            <a:r>
              <a:rPr lang="en-US" sz="1000" dirty="0"/>
              <a:t>. </a:t>
            </a:r>
            <a:r>
              <a:rPr lang="en-US" sz="1000" u="sng" dirty="0">
                <a:hlinkClick r:id="rId3"/>
              </a:rPr>
              <a:t>https://worldheritageoutlook.iucn.org</a:t>
            </a:r>
            <a:endParaRPr lang="en-US" sz="10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Korunovski S. and Risteski M. (2023) The City of Ohrid as a UNESCO World Cultural Heritage Site: Challenges and Solutions for Cultural Tourism Development, </a:t>
            </a:r>
            <a:r>
              <a:rPr lang="en-US" sz="1000" i="1" dirty="0"/>
              <a:t>Cities' Vocabularies and the Sustainable Development of the </a:t>
            </a:r>
            <a:r>
              <a:rPr lang="en-US" sz="1000" i="1" dirty="0" err="1"/>
              <a:t>Silkroads</a:t>
            </a:r>
            <a:r>
              <a:rPr lang="en-US" sz="1000" i="1" dirty="0"/>
              <a:t> - Advances in Science Technology &amp; Innovation, </a:t>
            </a:r>
            <a:r>
              <a:rPr lang="en-US" sz="1000" dirty="0"/>
              <a:t>vol. 1, pp. 347-361, 2023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Management Plan of the World Natural and Cultural Heritage of the Ohrid Region 2020-2029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000" dirty="0" err="1"/>
              <a:t>Neubauer</a:t>
            </a:r>
            <a:r>
              <a:rPr lang="en-US" sz="1000" dirty="0"/>
              <a:t>, T. A., </a:t>
            </a:r>
            <a:r>
              <a:rPr lang="en-US" sz="1000" dirty="0" err="1"/>
              <a:t>Harzhauser</a:t>
            </a:r>
            <a:r>
              <a:rPr lang="en-US" sz="1000" dirty="0"/>
              <a:t>, M., </a:t>
            </a:r>
            <a:r>
              <a:rPr lang="en-US" sz="1000" dirty="0" err="1"/>
              <a:t>Georgopoulou</a:t>
            </a:r>
            <a:r>
              <a:rPr lang="en-US" sz="1000" dirty="0"/>
              <a:t>, E., </a:t>
            </a:r>
            <a:r>
              <a:rPr lang="en-US" sz="1000" dirty="0" err="1"/>
              <a:t>Kroh</a:t>
            </a:r>
            <a:r>
              <a:rPr lang="en-US" sz="1000" dirty="0"/>
              <a:t> A. and </a:t>
            </a:r>
            <a:r>
              <a:rPr lang="en-US" sz="1000" dirty="0" err="1"/>
              <a:t>Mandic</a:t>
            </a:r>
            <a:r>
              <a:rPr lang="en-US" sz="1000" dirty="0"/>
              <a:t> O.  (2015) Tectonics, climate, and the rise and demise of continental aquatic species richness hotspots. Proceedings of the National Academy of Sciences, </a:t>
            </a:r>
            <a:r>
              <a:rPr lang="en-US" sz="1000" i="1" dirty="0"/>
              <a:t>Proceedings of the National Academy of Sciences, </a:t>
            </a:r>
            <a:r>
              <a:rPr lang="en-US" sz="1000" dirty="0"/>
              <a:t>vol. 112, no. 37, pp. 11478-11483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000" dirty="0" err="1"/>
              <a:t>Petrevska</a:t>
            </a:r>
            <a:r>
              <a:rPr lang="en-US" sz="1000" dirty="0"/>
              <a:t>, B. &amp; </a:t>
            </a:r>
            <a:r>
              <a:rPr lang="en-US" sz="1000" dirty="0" err="1"/>
              <a:t>Mihalic</a:t>
            </a:r>
            <a:r>
              <a:rPr lang="en-US" sz="1000" dirty="0"/>
              <a:t>, T. (2020) (UN)Sustainable and (IR)Responsible Tourism in Ohrid: Resident’s Perception. UTMS Journal of Economics 11(2): 202–212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State Statistical Office (2025)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GB" sz="1000" dirty="0" err="1"/>
              <a:t>Trajkov</a:t>
            </a:r>
            <a:r>
              <a:rPr lang="en-GB" sz="1000" dirty="0"/>
              <a:t>, A., Marinoski, N. &amp; </a:t>
            </a:r>
            <a:r>
              <a:rPr lang="en-GB" sz="1000" dirty="0" err="1"/>
              <a:t>Andreeski</a:t>
            </a:r>
            <a:r>
              <a:rPr lang="en-GB" sz="1000" dirty="0"/>
              <a:t>, C. (2019). </a:t>
            </a:r>
            <a:r>
              <a:rPr lang="en-GB" sz="1000" i="1" dirty="0" err="1"/>
              <a:t>Analyzing</a:t>
            </a:r>
            <a:r>
              <a:rPr lang="en-GB" sz="1000" i="1" dirty="0"/>
              <a:t> the economic effects of tourism in the Municipality of Ohrid.</a:t>
            </a:r>
            <a:r>
              <a:rPr lang="en-GB" sz="1000" dirty="0"/>
              <a:t> Ohrid: Faculty of Tourism and Hospitality – Ohrid and Municipality of Ohrid</a:t>
            </a:r>
            <a:endParaRPr lang="en-US" sz="10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UNESCO (2025). </a:t>
            </a:r>
            <a:r>
              <a:rPr lang="en-US" sz="1000" i="1" dirty="0"/>
              <a:t>Natural and Cultural Heritage of the Ohrid Region</a:t>
            </a:r>
            <a:r>
              <a:rPr lang="en-US" sz="1000" dirty="0"/>
              <a:t>. </a:t>
            </a:r>
            <a:r>
              <a:rPr lang="en-US" sz="1000" u="sng" dirty="0">
                <a:hlinkClick r:id="rId4"/>
              </a:rPr>
              <a:t>https://whc.unesco.org/en/list/99/</a:t>
            </a:r>
            <a:endParaRPr lang="en-US" sz="10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UNESCO world heritage list - </a:t>
            </a:r>
            <a:r>
              <a:rPr lang="en-US" sz="1000" u="sng" dirty="0">
                <a:hlinkClick r:id="rId4"/>
              </a:rPr>
              <a:t>https://whc.unesco.org/en/list/99/</a:t>
            </a:r>
            <a:endParaRPr lang="en-US" sz="10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UNWTO. (2018). Report on tourism and culture synergies. Madrid: United Nations World Tourism Organization. Retrieved from </a:t>
            </a:r>
            <a:r>
              <a:rPr lang="en-US" sz="1000" u="sng" dirty="0">
                <a:hlinkClick r:id="rId5"/>
              </a:rPr>
              <a:t>https://www.e-unwto.org/doi/book/10.18111/9789284418978</a:t>
            </a:r>
            <a:endParaRPr lang="en-US" sz="10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Wagner, B.,  Tauber, P., </a:t>
            </a:r>
            <a:r>
              <a:rPr lang="en-US" sz="1000" dirty="0" err="1"/>
              <a:t>Francke</a:t>
            </a:r>
            <a:r>
              <a:rPr lang="en-US" sz="1000" dirty="0"/>
              <a:t>, A., </a:t>
            </a:r>
            <a:r>
              <a:rPr lang="en-US" sz="1000" dirty="0" err="1"/>
              <a:t>Leicher</a:t>
            </a:r>
            <a:r>
              <a:rPr lang="en-US" sz="1000" dirty="0"/>
              <a:t>, N., Binnie, S. C. A., </a:t>
            </a:r>
            <a:r>
              <a:rPr lang="en-US" sz="1000" dirty="0" err="1"/>
              <a:t>Jovanovska</a:t>
            </a:r>
            <a:r>
              <a:rPr lang="en-US" sz="1000" dirty="0"/>
              <a:t>, E., Just, J., Lacey, J.,  </a:t>
            </a:r>
            <a:r>
              <a:rPr lang="en-US" sz="1000" dirty="0" err="1"/>
              <a:t>Levkov</a:t>
            </a:r>
            <a:r>
              <a:rPr lang="en-US" sz="1000" dirty="0"/>
              <a:t>, Z.,  Lindhorst, K., </a:t>
            </a:r>
            <a:r>
              <a:rPr lang="en-US" sz="1000" dirty="0" err="1"/>
              <a:t>Kouli</a:t>
            </a:r>
            <a:r>
              <a:rPr lang="en-US" sz="1000" dirty="0"/>
              <a:t>, K., </a:t>
            </a:r>
            <a:r>
              <a:rPr lang="en-US" sz="1000" dirty="0" err="1"/>
              <a:t>Krastel</a:t>
            </a:r>
            <a:r>
              <a:rPr lang="en-US" sz="1000" dirty="0"/>
              <a:t>, S.,  </a:t>
            </a:r>
            <a:r>
              <a:rPr lang="en-US" sz="1000" dirty="0" err="1"/>
              <a:t>Panagiotopoulos</a:t>
            </a:r>
            <a:r>
              <a:rPr lang="en-US" sz="1000" dirty="0"/>
              <a:t>, K., </a:t>
            </a:r>
            <a:r>
              <a:rPr lang="en-US" sz="1000" dirty="0" err="1"/>
              <a:t>Ulfers</a:t>
            </a:r>
            <a:r>
              <a:rPr lang="en-US" sz="1000" dirty="0"/>
              <a:t>, A., </a:t>
            </a:r>
            <a:r>
              <a:rPr lang="en-US" sz="1000" dirty="0" err="1"/>
              <a:t>Zaova</a:t>
            </a:r>
            <a:r>
              <a:rPr lang="en-US" sz="1000" dirty="0"/>
              <a:t>, D., </a:t>
            </a:r>
            <a:r>
              <a:rPr lang="en-US" sz="1000" dirty="0" err="1"/>
              <a:t>Donders</a:t>
            </a:r>
            <a:r>
              <a:rPr lang="en-US" sz="1000" dirty="0"/>
              <a:t>, T., </a:t>
            </a:r>
            <a:r>
              <a:rPr lang="en-US" sz="1000" dirty="0" err="1"/>
              <a:t>Grazhdani</a:t>
            </a:r>
            <a:r>
              <a:rPr lang="en-US" sz="1000" dirty="0"/>
              <a:t>, A., </a:t>
            </a:r>
            <a:r>
              <a:rPr lang="en-US" sz="1000" dirty="0" err="1"/>
              <a:t>Koutsodendris</a:t>
            </a:r>
            <a:r>
              <a:rPr lang="en-US" sz="1000" dirty="0"/>
              <a:t>, A., </a:t>
            </a:r>
            <a:r>
              <a:rPr lang="en-US" sz="1000" dirty="0" err="1"/>
              <a:t>Leng</a:t>
            </a:r>
            <a:r>
              <a:rPr lang="en-US" sz="1000" dirty="0"/>
              <a:t>, M., </a:t>
            </a:r>
            <a:r>
              <a:rPr lang="en-US" sz="1000" dirty="0" err="1"/>
              <a:t>Sadori</a:t>
            </a:r>
            <a:r>
              <a:rPr lang="en-US" sz="1000" dirty="0"/>
              <a:t>, L.,  </a:t>
            </a:r>
            <a:r>
              <a:rPr lang="en-US" sz="1000" dirty="0" err="1"/>
              <a:t>Scheinert</a:t>
            </a:r>
            <a:r>
              <a:rPr lang="en-US" sz="1000" dirty="0"/>
              <a:t>, M., Vogel, H., </a:t>
            </a:r>
            <a:r>
              <a:rPr lang="en-US" sz="1000" dirty="0" err="1"/>
              <a:t>Wonik</a:t>
            </a:r>
            <a:r>
              <a:rPr lang="en-US" sz="1000" dirty="0"/>
              <a:t>, T., </a:t>
            </a:r>
            <a:r>
              <a:rPr lang="en-US" sz="1000" dirty="0" err="1"/>
              <a:t>Zanchetta</a:t>
            </a:r>
            <a:r>
              <a:rPr lang="en-US" sz="1000" dirty="0"/>
              <a:t> G. and Wilke, T. (2023) The geodynamic and </a:t>
            </a:r>
            <a:r>
              <a:rPr lang="en-US" sz="1000" dirty="0" err="1"/>
              <a:t>limnological</a:t>
            </a:r>
            <a:r>
              <a:rPr lang="en-US" sz="1000" dirty="0"/>
              <a:t> evolution of Balkan Lake Ohrid, possibly the oldest extant lake in Europe, </a:t>
            </a:r>
            <a:r>
              <a:rPr lang="en-US" sz="1000" i="1" dirty="0"/>
              <a:t>Boreas, </a:t>
            </a:r>
            <a:r>
              <a:rPr lang="en-US" sz="1000" dirty="0"/>
              <a:t>vol. 52, no. 1, pp. 1-26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Weaver, D. (2024). </a:t>
            </a:r>
            <a:r>
              <a:rPr lang="en-US" sz="1000" i="1" dirty="0"/>
              <a:t>Sustainable Tourism Benefits</a:t>
            </a:r>
            <a:r>
              <a:rPr lang="en-US" sz="1000" dirty="0"/>
              <a:t>. Elsevier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66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"/>
          <p:cNvSpPr txBox="1">
            <a:spLocks noGrp="1"/>
          </p:cNvSpPr>
          <p:nvPr>
            <p:ph type="body" idx="1"/>
          </p:nvPr>
        </p:nvSpPr>
        <p:spPr>
          <a:xfrm>
            <a:off x="935304" y="1470212"/>
            <a:ext cx="10165620" cy="466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</a:pPr>
            <a:endParaRPr lang="en-US" sz="3600" b="1" dirty="0" smtClean="0"/>
          </a:p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</a:pPr>
            <a:endParaRPr lang="en-US" sz="3600" b="1" dirty="0"/>
          </a:p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</a:pPr>
            <a:endParaRPr lang="en-US" sz="3600" b="1" dirty="0" smtClean="0"/>
          </a:p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</a:pPr>
            <a:r>
              <a:rPr lang="en-US" sz="4400" b="1" dirty="0" smtClean="0"/>
              <a:t>THANK YOU FOR YOUR ATTENTION</a:t>
            </a:r>
            <a:endParaRPr sz="4400" b="1" dirty="0"/>
          </a:p>
        </p:txBody>
      </p:sp>
      <p:sp>
        <p:nvSpPr>
          <p:cNvPr id="213" name="Google Shape;213;p9"/>
          <p:cNvSpPr txBox="1">
            <a:spLocks noGrp="1"/>
          </p:cNvSpPr>
          <p:nvPr>
            <p:ph type="body" idx="2"/>
          </p:nvPr>
        </p:nvSpPr>
        <p:spPr>
          <a:xfrm>
            <a:off x="935304" y="1013574"/>
            <a:ext cx="10165620" cy="34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</a:pP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0DEF34-9392-32A3-984C-281D7B960558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667" r="16666"/>
          <a:stretch/>
        </p:blipFill>
        <p:spPr>
          <a:xfrm>
            <a:off x="4745291" y="174286"/>
            <a:ext cx="6509428" cy="6509428"/>
          </a:xfrm>
          <a:prstGeom prst="ellipse">
            <a:avLst/>
          </a:prstGeom>
          <a:noFill/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sx="102000" sy="102000" algn="ctr" rotWithShape="0">
              <a:srgbClr val="000000">
                <a:alpha val="14901"/>
              </a:srgbClr>
            </a:outerShdw>
          </a:effectLst>
        </p:spPr>
      </p:pic>
      <p:grpSp>
        <p:nvGrpSpPr>
          <p:cNvPr id="181" name="Google Shape;181;p5"/>
          <p:cNvGrpSpPr/>
          <p:nvPr/>
        </p:nvGrpSpPr>
        <p:grpSpPr>
          <a:xfrm>
            <a:off x="940910" y="225902"/>
            <a:ext cx="4305699" cy="4258868"/>
            <a:chOff x="810281" y="1062432"/>
            <a:chExt cx="4305699" cy="4258868"/>
          </a:xfrm>
        </p:grpSpPr>
        <p:sp>
          <p:nvSpPr>
            <p:cNvPr id="182" name="Google Shape;182;p5"/>
            <p:cNvSpPr txBox="1"/>
            <p:nvPr/>
          </p:nvSpPr>
          <p:spPr>
            <a:xfrm>
              <a:off x="1356381" y="1062432"/>
              <a:ext cx="3759599" cy="4247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 smtClean="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Cultural and Natural </a:t>
              </a:r>
              <a:r>
                <a:rPr lang="en-US" sz="5400" b="1" dirty="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H</a:t>
              </a:r>
              <a:r>
                <a:rPr lang="en-US" sz="5400" b="1" dirty="0" smtClean="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eritage of Ohrid</a:t>
              </a:r>
              <a:endParaRPr sz="1200" dirty="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810281" y="5194300"/>
              <a:ext cx="1092200" cy="127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84" name="Google Shape;184;p5"/>
          <p:cNvSpPr txBox="1"/>
          <p:nvPr/>
        </p:nvSpPr>
        <p:spPr>
          <a:xfrm>
            <a:off x="238382" y="1633965"/>
            <a:ext cx="166409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03ACCE"/>
                </a:solidFill>
                <a:latin typeface="Avenir"/>
                <a:ea typeface="Avenir"/>
                <a:cs typeface="Avenir"/>
                <a:sym typeface="Avenir"/>
              </a:rPr>
              <a:t>01.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9EB4E06-0C2C-D6F6-85A8-BD463385FA6F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882917" y="915996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lvl="0"/>
            <a:r>
              <a:rPr lang="en-US" dirty="0" smtClean="0"/>
              <a:t>Introduction to Ohrid’s </a:t>
            </a:r>
            <a:r>
              <a:rPr lang="en-US" dirty="0"/>
              <a:t>C</a:t>
            </a:r>
            <a:r>
              <a:rPr lang="en-US" dirty="0" smtClean="0"/>
              <a:t>ultural </a:t>
            </a:r>
            <a:r>
              <a:rPr lang="en-US" dirty="0"/>
              <a:t>H</a:t>
            </a:r>
            <a:r>
              <a:rPr lang="en-US" dirty="0" smtClean="0"/>
              <a:t>eritage</a:t>
            </a:r>
            <a:endParaRPr dirty="0"/>
          </a:p>
        </p:txBody>
      </p: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4038932" y="2442103"/>
            <a:ext cx="8042048" cy="3582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 smtClean="0"/>
              <a:t>OHRID - UNESCO World Heritage Site </a:t>
            </a:r>
            <a:r>
              <a:rPr lang="en-US" sz="1800" dirty="0"/>
              <a:t>since 1979 (natural) and 1980 (cultural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Called </a:t>
            </a:r>
            <a:r>
              <a:rPr lang="en-US" sz="1800" dirty="0"/>
              <a:t>the “City of light” – ancient name </a:t>
            </a:r>
            <a:r>
              <a:rPr lang="en-US" sz="1800" dirty="0" err="1" smtClean="0"/>
              <a:t>Lychnidos</a:t>
            </a:r>
            <a:r>
              <a:rPr lang="en-US" sz="1800" dirty="0"/>
              <a:t>, or ”Jerusalem of the Balkans” </a:t>
            </a:r>
          </a:p>
          <a:p>
            <a:pPr lvl="0"/>
            <a:r>
              <a:rPr lang="en-US" sz="1800" dirty="0" smtClean="0"/>
              <a:t>Lake Ohrid - </a:t>
            </a:r>
            <a:r>
              <a:rPr lang="en-US" sz="1800" dirty="0"/>
              <a:t>around 2 million years old. </a:t>
            </a:r>
            <a:r>
              <a:rPr lang="en-US" sz="1800" dirty="0" smtClean="0"/>
              <a:t>Highest </a:t>
            </a:r>
            <a:r>
              <a:rPr lang="en-US" sz="1800" dirty="0"/>
              <a:t>percentage of endemism per unit area of any lake globally</a:t>
            </a:r>
          </a:p>
          <a:p>
            <a:r>
              <a:rPr lang="en-US" sz="1800" dirty="0" smtClean="0"/>
              <a:t>The diversity </a:t>
            </a:r>
            <a:r>
              <a:rPr lang="en-US" sz="1800" dirty="0"/>
              <a:t>of its cultural, material and spiritual heritage makes this region truly </a:t>
            </a:r>
            <a:r>
              <a:rPr lang="en-US" sz="1800" dirty="0" smtClean="0"/>
              <a:t>unique</a:t>
            </a:r>
          </a:p>
          <a:p>
            <a:r>
              <a:rPr lang="en-US" sz="1800" dirty="0"/>
              <a:t>The property encompasses all of the features that convey the property’s Outstanding Universal Value in relation to natural and cultural criteria.</a:t>
            </a:r>
            <a:endParaRPr lang="en-US" sz="1800" dirty="0" smtClean="0"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US" sz="1800" dirty="0" smtClean="0"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US" sz="1800" dirty="0"/>
          </a:p>
          <a:p>
            <a:pPr marL="0" lvl="0" indent="0" algn="r">
              <a:spcBef>
                <a:spcPts val="0"/>
              </a:spcBef>
              <a:buSzPts val="1400"/>
              <a:buNone/>
            </a:pPr>
            <a:r>
              <a:rPr lang="en-US" sz="1400" dirty="0" smtClean="0"/>
              <a:t>Sources: UNESCO world heritage list - </a:t>
            </a:r>
            <a:r>
              <a:rPr lang="en-US" sz="1400" dirty="0">
                <a:hlinkClick r:id="rId3"/>
              </a:rPr>
              <a:t>https://whc.unesco.org/en/list/99</a:t>
            </a:r>
            <a:r>
              <a:rPr lang="en-US" sz="1400" dirty="0" smtClean="0">
                <a:hlinkClick r:id="rId3"/>
              </a:rPr>
              <a:t>/</a:t>
            </a:r>
            <a:r>
              <a:rPr lang="en-US" sz="1400" dirty="0" smtClean="0"/>
              <a:t> (2025), Wagner </a:t>
            </a:r>
            <a:r>
              <a:rPr lang="en-US" sz="1400" dirty="0"/>
              <a:t>et al</a:t>
            </a:r>
            <a:r>
              <a:rPr lang="en-US" sz="1400" dirty="0" smtClean="0"/>
              <a:t>. (2021), </a:t>
            </a:r>
            <a:r>
              <a:rPr lang="en-US" sz="1400" dirty="0" err="1"/>
              <a:t>Neubauer</a:t>
            </a:r>
            <a:r>
              <a:rPr lang="en-US" sz="1400" dirty="0"/>
              <a:t> et al</a:t>
            </a:r>
            <a:r>
              <a:rPr lang="en-US" sz="1400" dirty="0" smtClean="0"/>
              <a:t>. (2015), </a:t>
            </a:r>
            <a:r>
              <a:rPr lang="en-US" sz="1400" dirty="0"/>
              <a:t>Albrecht &amp; </a:t>
            </a:r>
            <a:r>
              <a:rPr lang="en-US" sz="1400" dirty="0" smtClean="0"/>
              <a:t>Wilke (2008</a:t>
            </a:r>
            <a:r>
              <a:rPr lang="en-US" sz="1400" dirty="0"/>
              <a:t>)</a:t>
            </a:r>
            <a:r>
              <a:rPr lang="en-US" sz="1400" dirty="0" smtClean="0"/>
              <a:t> </a:t>
            </a:r>
            <a:endParaRPr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pic>
        <p:nvPicPr>
          <p:cNvPr id="5" name="Picture 5" descr="ohrid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8943" y="2389939"/>
            <a:ext cx="2416627" cy="3883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4038599" y="915996"/>
            <a:ext cx="8055430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lvl="0"/>
            <a:r>
              <a:rPr lang="en-US" dirty="0" smtClean="0"/>
              <a:t>Introduction to Ohrid’s </a:t>
            </a:r>
            <a:r>
              <a:rPr lang="en-US" dirty="0"/>
              <a:t>C</a:t>
            </a:r>
            <a:r>
              <a:rPr lang="en-US" dirty="0" smtClean="0"/>
              <a:t>ultural </a:t>
            </a:r>
            <a:r>
              <a:rPr lang="en-US" dirty="0"/>
              <a:t>H</a:t>
            </a:r>
            <a:r>
              <a:rPr lang="en-US" dirty="0" smtClean="0"/>
              <a:t>eritage</a:t>
            </a:r>
            <a:endParaRPr dirty="0"/>
          </a:p>
        </p:txBody>
      </p: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4038932" y="2442103"/>
            <a:ext cx="8042048" cy="3582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indent="0">
              <a:buNone/>
            </a:pPr>
            <a:endParaRPr lang="en-US" sz="1800" dirty="0"/>
          </a:p>
          <a:p>
            <a:endParaRPr lang="en-US" sz="18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property encompasses all of the features that convey the property’s Outstanding Universal Value in relation to natural and cultural criteria.</a:t>
            </a:r>
            <a:endParaRPr lang="en-US" sz="2000" dirty="0" smtClean="0"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US" sz="1800" dirty="0" smtClean="0"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US" sz="1800" dirty="0"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US" sz="1800" dirty="0"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US" sz="1800" dirty="0" smtClean="0"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US" sz="1800" dirty="0"/>
          </a:p>
          <a:p>
            <a:pPr marL="0" lvl="0" indent="0" algn="r">
              <a:spcBef>
                <a:spcPts val="0"/>
              </a:spcBef>
              <a:buSzPts val="1400"/>
              <a:buNone/>
            </a:pPr>
            <a:endParaRPr lang="en-US" sz="1600" dirty="0" smtClean="0"/>
          </a:p>
          <a:p>
            <a:pPr marL="0" lvl="0" indent="0" algn="r">
              <a:spcBef>
                <a:spcPts val="0"/>
              </a:spcBef>
              <a:buSzPts val="1400"/>
              <a:buNone/>
            </a:pPr>
            <a:endParaRPr lang="en-US" sz="1600" dirty="0" smtClean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35" y="694112"/>
            <a:ext cx="3328936" cy="5606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00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992704" y="948653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dirty="0"/>
              <a:t>Cultural </a:t>
            </a:r>
            <a:r>
              <a:rPr lang="en-US" dirty="0" smtClean="0"/>
              <a:t>Assets of Ohrid</a:t>
            </a:r>
            <a:endParaRPr dirty="0"/>
          </a:p>
        </p:txBody>
      </p: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2982307" y="2156266"/>
            <a:ext cx="8793162" cy="402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dirty="0"/>
              <a:t>Cultural landscape of Ohrid, Old city core of Ohrid, Settlements on the lakeshore of Ohrid Lake </a:t>
            </a:r>
            <a:r>
              <a:rPr lang="en-US" sz="2000" dirty="0" smtClean="0"/>
              <a:t>and settlements located in </a:t>
            </a:r>
            <a:r>
              <a:rPr lang="en-US" sz="2000" dirty="0"/>
              <a:t>rural </a:t>
            </a:r>
            <a:r>
              <a:rPr lang="en-US" sz="2000" dirty="0" smtClean="0"/>
              <a:t>areas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pic>
        <p:nvPicPr>
          <p:cNvPr id="5" name="Picture 4" descr="ohrid2"/>
          <p:cNvPicPr>
            <a:picLocks noChangeAspect="1" noChangeArrowheads="1"/>
          </p:cNvPicPr>
          <p:nvPr/>
        </p:nvPicPr>
        <p:blipFill>
          <a:blip r:embed="rId3" cstate="print">
            <a:lum bright="-21000"/>
          </a:blip>
          <a:srcRect/>
          <a:stretch>
            <a:fillRect/>
          </a:stretch>
        </p:blipFill>
        <p:spPr bwMode="auto">
          <a:xfrm>
            <a:off x="7378888" y="3255656"/>
            <a:ext cx="4522566" cy="3026459"/>
          </a:xfrm>
          <a:prstGeom prst="rect">
            <a:avLst/>
          </a:prstGeom>
          <a:noFill/>
        </p:spPr>
      </p:pic>
      <p:pic>
        <p:nvPicPr>
          <p:cNvPr id="9" name="Picture 8" descr="kultura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788" y="2912363"/>
            <a:ext cx="2678900" cy="2009176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0132" y="3095036"/>
            <a:ext cx="2296968" cy="131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570" y="4583828"/>
            <a:ext cx="4645533" cy="159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" y="3288626"/>
            <a:ext cx="2220389" cy="148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7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992704" y="948653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dirty="0"/>
              <a:t>Cultural </a:t>
            </a:r>
            <a:r>
              <a:rPr lang="en-US" dirty="0" smtClean="0"/>
              <a:t>Assets of Ohrid</a:t>
            </a:r>
            <a:endParaRPr dirty="0"/>
          </a:p>
        </p:txBody>
      </p: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3020986" y="2034903"/>
            <a:ext cx="8793162" cy="402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dirty="0"/>
              <a:t>Sacral </a:t>
            </a:r>
            <a:r>
              <a:rPr lang="en-US" sz="2000" dirty="0" smtClean="0"/>
              <a:t>and profane architecture and buildings: </a:t>
            </a:r>
          </a:p>
          <a:p>
            <a:pPr lvl="1"/>
            <a:r>
              <a:rPr lang="en-US" sz="1600" dirty="0" smtClean="0"/>
              <a:t>St</a:t>
            </a:r>
            <a:r>
              <a:rPr lang="en-US" sz="1600" dirty="0"/>
              <a:t>. </a:t>
            </a:r>
            <a:r>
              <a:rPr lang="en-US" sz="1600" dirty="0" smtClean="0"/>
              <a:t>Sophia church, </a:t>
            </a:r>
            <a:r>
              <a:rPr lang="en-US" sz="1600" dirty="0"/>
              <a:t>Holy Mother of God </a:t>
            </a:r>
            <a:r>
              <a:rPr lang="en-US" sz="1600" dirty="0" err="1" smtClean="0"/>
              <a:t>Perivleptos</a:t>
            </a:r>
            <a:r>
              <a:rPr lang="en-US" sz="1600" dirty="0" smtClean="0"/>
              <a:t> </a:t>
            </a:r>
            <a:r>
              <a:rPr lang="en-US" sz="1600" dirty="0"/>
              <a:t>church</a:t>
            </a:r>
            <a:r>
              <a:rPr lang="en-US" sz="1600" dirty="0" smtClean="0"/>
              <a:t>, </a:t>
            </a:r>
            <a:r>
              <a:rPr lang="en-US" sz="1600" dirty="0"/>
              <a:t>St. John </a:t>
            </a:r>
            <a:r>
              <a:rPr lang="en-US" sz="1600" dirty="0" smtClean="0"/>
              <a:t>Theologian-</a:t>
            </a:r>
            <a:r>
              <a:rPr lang="en-US" sz="1600" dirty="0" err="1" smtClean="0"/>
              <a:t>Kaneo</a:t>
            </a:r>
            <a:r>
              <a:rPr lang="en-US" sz="1600" dirty="0" smtClean="0"/>
              <a:t> church, St. Naum church, St. Clement and </a:t>
            </a:r>
            <a:r>
              <a:rPr lang="en-US" sz="1600" dirty="0" err="1" smtClean="0"/>
              <a:t>Pantelejmon</a:t>
            </a:r>
            <a:r>
              <a:rPr lang="en-US" sz="1600" dirty="0" smtClean="0"/>
              <a:t> church, </a:t>
            </a:r>
            <a:r>
              <a:rPr lang="en-US" sz="1600" dirty="0"/>
              <a:t>c</a:t>
            </a:r>
            <a:r>
              <a:rPr lang="en-US" sz="1600" dirty="0" smtClean="0"/>
              <a:t>ave churches... </a:t>
            </a:r>
          </a:p>
          <a:p>
            <a:pPr lvl="1"/>
            <a:r>
              <a:rPr lang="en-US" sz="1600" dirty="0" smtClean="0"/>
              <a:t>Old </a:t>
            </a:r>
            <a:r>
              <a:rPr lang="en-US" sz="1600" dirty="0"/>
              <a:t>city houses (</a:t>
            </a:r>
            <a:r>
              <a:rPr lang="en-US" sz="1600" dirty="0" err="1"/>
              <a:t>Robevi</a:t>
            </a:r>
            <a:r>
              <a:rPr lang="en-US" sz="1600" dirty="0"/>
              <a:t>, </a:t>
            </a:r>
            <a:r>
              <a:rPr lang="en-US" sz="1600" dirty="0" err="1"/>
              <a:t>Uranija</a:t>
            </a:r>
            <a:r>
              <a:rPr lang="en-US" sz="1600" dirty="0"/>
              <a:t>, </a:t>
            </a:r>
            <a:r>
              <a:rPr lang="en-US" sz="1600" dirty="0" err="1"/>
              <a:t>Hristo</a:t>
            </a:r>
            <a:r>
              <a:rPr lang="en-US" sz="1600" dirty="0"/>
              <a:t> </a:t>
            </a:r>
            <a:r>
              <a:rPr lang="en-US" sz="1600" dirty="0" err="1"/>
              <a:t>Uzunov</a:t>
            </a:r>
            <a:r>
              <a:rPr lang="en-US" sz="1600" dirty="0"/>
              <a:t>), </a:t>
            </a:r>
            <a:r>
              <a:rPr lang="en-US" sz="1600" dirty="0" smtClean="0"/>
              <a:t>monuments and memorials</a:t>
            </a:r>
            <a:endParaRPr lang="en-US" sz="1050" dirty="0" smtClean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pic>
        <p:nvPicPr>
          <p:cNvPr id="7" name="Picture 4" descr="crkva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6245" y="3517789"/>
            <a:ext cx="1585866" cy="1353912"/>
          </a:xfrm>
          <a:prstGeom prst="rect">
            <a:avLst/>
          </a:prstGeom>
          <a:noFill/>
        </p:spPr>
      </p:pic>
      <p:pic>
        <p:nvPicPr>
          <p:cNvPr id="8" name="Content Placeholder 3" descr="Plaosni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1219" y="4762923"/>
            <a:ext cx="2535917" cy="1689843"/>
          </a:xfrm>
          <a:prstGeom prst="rect">
            <a:avLst/>
          </a:prstGeom>
        </p:spPr>
      </p:pic>
      <p:pic>
        <p:nvPicPr>
          <p:cNvPr id="9" name="Picture 6" descr="13-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542" y="3952650"/>
            <a:ext cx="2812271" cy="210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Ohrid Macedonia 115845635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229" y="794657"/>
            <a:ext cx="1870003" cy="1402502"/>
          </a:xfrm>
          <a:prstGeom prst="rect">
            <a:avLst/>
          </a:prstGeom>
          <a:noFill/>
        </p:spPr>
      </p:pic>
      <p:pic>
        <p:nvPicPr>
          <p:cNvPr id="11" name="Picture 10" descr="http://upload.wikimedia.org/wikipedia/commons/9/92/St_Clement_of_Ohrid_with_mode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144" y="4033416"/>
            <a:ext cx="1497508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29" y="3693864"/>
            <a:ext cx="3505200" cy="262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F:\MICHAEL FAX DOCUMENTS 2008-2013\fax\personal stuff\OHRID - THE CITY OF LIGHT\gfx\01-ohrid\01-2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811" y="794657"/>
            <a:ext cx="1870002" cy="140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Memorial Epiphany (2025) - All You Need to Know BEFORE You Go (with Reviews)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t="12809" r="16359" b="18218"/>
          <a:stretch/>
        </p:blipFill>
        <p:spPr bwMode="auto">
          <a:xfrm>
            <a:off x="7699901" y="3517789"/>
            <a:ext cx="1250546" cy="157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4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5" t="12856" r="20844"/>
          <a:stretch>
            <a:fillRect/>
          </a:stretch>
        </p:blipFill>
        <p:spPr bwMode="auto">
          <a:xfrm>
            <a:off x="10863943" y="4796650"/>
            <a:ext cx="1147536" cy="165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evangelie asemaniev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145" y="4593010"/>
            <a:ext cx="1403884" cy="189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" name="Google Shape;174;p4"/>
          <p:cNvSpPr txBox="1">
            <a:spLocks noGrp="1"/>
          </p:cNvSpPr>
          <p:nvPr>
            <p:ph type="title"/>
          </p:nvPr>
        </p:nvSpPr>
        <p:spPr>
          <a:xfrm>
            <a:off x="2992704" y="948653"/>
            <a:ext cx="8792896" cy="96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dirty="0"/>
              <a:t>Cultural </a:t>
            </a:r>
            <a:r>
              <a:rPr lang="en-US" dirty="0" smtClean="0"/>
              <a:t>Assets of Ohrid</a:t>
            </a:r>
            <a:endParaRPr dirty="0"/>
          </a:p>
        </p:txBody>
      </p: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2942318" y="2177256"/>
            <a:ext cx="8793162" cy="402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dirty="0"/>
              <a:t>Museums</a:t>
            </a:r>
            <a:r>
              <a:rPr lang="en-US" sz="1600" dirty="0"/>
              <a:t>: Icon Gallery, “Bay of bones – </a:t>
            </a:r>
            <a:r>
              <a:rPr lang="en-US" sz="1600" dirty="0" err="1"/>
              <a:t>Michov</a:t>
            </a:r>
            <a:r>
              <a:rPr lang="en-US" sz="1600" dirty="0"/>
              <a:t> Grad” – Pillar settlements, Museum of Slavic </a:t>
            </a:r>
            <a:r>
              <a:rPr lang="en-US" sz="1600" dirty="0" smtClean="0"/>
              <a:t>Literacy, archaeological museum – House of </a:t>
            </a:r>
            <a:r>
              <a:rPr lang="en-US" sz="1600" dirty="0" err="1" smtClean="0"/>
              <a:t>Robev</a:t>
            </a:r>
            <a:r>
              <a:rPr lang="en-US" sz="1600" dirty="0" smtClean="0"/>
              <a:t> family, </a:t>
            </a:r>
            <a:r>
              <a:rPr lang="en-US" sz="1600" dirty="0" err="1" smtClean="0"/>
              <a:t>Lapidarium</a:t>
            </a:r>
            <a:r>
              <a:rPr lang="en-US" sz="1600" dirty="0" smtClean="0"/>
              <a:t>…</a:t>
            </a:r>
            <a:endParaRPr lang="en-US" sz="16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0BC80C-69C3-6ECD-0B46-CD40BC93AAF4}"/>
              </a:ext>
            </a:extLst>
          </p:cNvPr>
          <p:cNvSpPr txBox="1"/>
          <p:nvPr/>
        </p:nvSpPr>
        <p:spPr>
          <a:xfrm>
            <a:off x="2715764" y="6452766"/>
            <a:ext cx="89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6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COLOURS Summer School • Sustainable &amp; Cultural Tourism • Ohrid • 7–13 Sep 2025</a:t>
            </a:r>
          </a:p>
          <a:p>
            <a:endParaRPr lang="en-US" b="1" dirty="0">
              <a:solidFill>
                <a:schemeClr val="tx2">
                  <a:lumMod val="65000"/>
                </a:schemeClr>
              </a:solidFill>
              <a:latin typeface="Aptos Black" panose="020B00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29" y="2989551"/>
            <a:ext cx="4385719" cy="168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 descr="4116507629_9e3cfd18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33" y="4331993"/>
            <a:ext cx="2363334" cy="17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Златната соба - атракција за посетителите на Куќата на Робевци во Охрид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115" y="2989551"/>
            <a:ext cx="4021364" cy="19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Dionisius Ohri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7" y="2735326"/>
            <a:ext cx="2042165" cy="115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Златни маски, бронзени кратери: Отворање на големата археолошка изложба за  Требениште во Бугарија - УМНО.М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2" y="337456"/>
            <a:ext cx="2699436" cy="202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0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6" t="7720" r="18063"/>
          <a:stretch/>
        </p:blipFill>
        <p:spPr bwMode="auto">
          <a:xfrm>
            <a:off x="9645849" y="4892303"/>
            <a:ext cx="1107472" cy="159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15-0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906" y="4668116"/>
            <a:ext cx="2272882" cy="181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F:\MICHAEL FAX DOCUMENTS 2008-2013\fax\personal stuff\OHRID - THE CITY OF LIGHT\gfx\04-galer\iconv\1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t="6445" r="15126" b="3598"/>
          <a:stretch/>
        </p:blipFill>
        <p:spPr bwMode="auto">
          <a:xfrm>
            <a:off x="8373952" y="4912108"/>
            <a:ext cx="1228809" cy="157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23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urs">
      <a:dk1>
        <a:srgbClr val="000000"/>
      </a:dk1>
      <a:lt1>
        <a:srgbClr val="9C4198"/>
      </a:lt1>
      <a:dk2>
        <a:srgbClr val="44546A"/>
      </a:dk2>
      <a:lt2>
        <a:srgbClr val="FFFFFF"/>
      </a:lt2>
      <a:accent1>
        <a:srgbClr val="E41C38"/>
      </a:accent1>
      <a:accent2>
        <a:srgbClr val="DE8B03"/>
      </a:accent2>
      <a:accent3>
        <a:srgbClr val="FFD554"/>
      </a:accent3>
      <a:accent4>
        <a:srgbClr val="72A951"/>
      </a:accent4>
      <a:accent5>
        <a:srgbClr val="03ACCE"/>
      </a:accent5>
      <a:accent6>
        <a:srgbClr val="354EA0"/>
      </a:accent6>
      <a:hlink>
        <a:srgbClr val="E84F80"/>
      </a:hlink>
      <a:folHlink>
        <a:srgbClr val="F05A5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2352</TotalTime>
  <Words>3546</Words>
  <Application>Microsoft Office PowerPoint</Application>
  <PresentationFormat>Custom</PresentationFormat>
  <Paragraphs>877</Paragraphs>
  <Slides>37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Introduction to Ohrid’s Cultural Heritage</vt:lpstr>
      <vt:lpstr>Introduction to Ohrid’s Cultural Heritage</vt:lpstr>
      <vt:lpstr>Cultural Assets of Ohrid</vt:lpstr>
      <vt:lpstr>Cultural Assets of Ohrid</vt:lpstr>
      <vt:lpstr>Cultural Assets of Ohrid</vt:lpstr>
      <vt:lpstr>Cultural Assets of Ohrid</vt:lpstr>
      <vt:lpstr>Cultural Assets of Ohrid</vt:lpstr>
      <vt:lpstr>Cultural Assets of Ohrid</vt:lpstr>
      <vt:lpstr>Natural Assets of Ohrid</vt:lpstr>
      <vt:lpstr>PowerPoint Presentation</vt:lpstr>
      <vt:lpstr>Sustainable tourism</vt:lpstr>
      <vt:lpstr>Reasons for sustainable tourism</vt:lpstr>
      <vt:lpstr>The 3 pillars of sustainable tourism</vt:lpstr>
      <vt:lpstr>Benefits of sustainable tourism</vt:lpstr>
      <vt:lpstr>Tourism in Ohrid through some statistical data</vt:lpstr>
      <vt:lpstr>Tourism in Ohrid through some statistical data</vt:lpstr>
      <vt:lpstr>Some indicators for assessing the scale and impact of tourism on a destination </vt:lpstr>
      <vt:lpstr>Tourism Density – Ohrid 2014-2024</vt:lpstr>
      <vt:lpstr>Tourism Intensity – Ohrid 2014-2024</vt:lpstr>
      <vt:lpstr>PowerPoint Presentation</vt:lpstr>
      <vt:lpstr>Cultural tourism in Ohrid</vt:lpstr>
      <vt:lpstr>Cultural tourism in Ohrid</vt:lpstr>
      <vt:lpstr>PowerPoint Presentation</vt:lpstr>
      <vt:lpstr>Negative impacts of overtourism / excessive tourism</vt:lpstr>
      <vt:lpstr>Recognized threats to Ohrid as a World Heritage Site</vt:lpstr>
      <vt:lpstr>Impacts of overtourism on the cultural heritage of Ohrid</vt:lpstr>
      <vt:lpstr>Impacts of overtourism on the local population in Ohrid</vt:lpstr>
      <vt:lpstr>Impacts of overtourism on the local population in Ohrid</vt:lpstr>
      <vt:lpstr>Recommendations for sustainable tourism practices in Ohrid</vt:lpstr>
      <vt:lpstr>Revitalization of cultural heritage</vt:lpstr>
      <vt:lpstr>Revitalization of cultural heritage in Ohrid – some recommendations</vt:lpstr>
      <vt:lpstr>References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Dominik Halilovic / Pumapunku</dc:creator>
  <cp:lastModifiedBy>Michael</cp:lastModifiedBy>
  <cp:revision>115</cp:revision>
  <dcterms:created xsi:type="dcterms:W3CDTF">2024-05-04T06:01:29Z</dcterms:created>
  <dcterms:modified xsi:type="dcterms:W3CDTF">2025-09-08T00:30:56Z</dcterms:modified>
</cp:coreProperties>
</file>