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a:t>Teaching French: Parisian Standard or Francophone Diversity?</a:t>
            </a:r>
          </a:p>
        </p:txBody>
      </p:sp>
      <p:sp>
        <p:nvSpPr>
          <p:cNvPr id="3" name="Subtitle 2"/>
          <p:cNvSpPr>
            <a:spLocks noGrp="1"/>
          </p:cNvSpPr>
          <p:nvPr>
            <p:ph type="subTitle" idx="1"/>
          </p:nvPr>
        </p:nvSpPr>
        <p:spPr/>
        <p:txBody>
          <a:bodyPr>
            <a:normAutofit fontScale="92500"/>
          </a:bodyPr>
          <a:lstStyle/>
          <a:p>
            <a:r>
              <a:rPr dirty="0"/>
              <a:t>Zoran Nikolovski </a:t>
            </a:r>
            <a:endParaRPr lang="mk-MK" dirty="0"/>
          </a:p>
          <a:p>
            <a:r>
              <a:rPr dirty="0"/>
              <a:t>St. Clement of </a:t>
            </a:r>
            <a:r>
              <a:rPr dirty="0" err="1"/>
              <a:t>Ohrid</a:t>
            </a:r>
            <a:r>
              <a:rPr dirty="0"/>
              <a:t> University of Bitola</a:t>
            </a:r>
            <a:br>
              <a:rPr dirty="0"/>
            </a:br>
            <a:r>
              <a:rPr dirty="0"/>
              <a:t>zoran.nikolovski@uklo.edu.mk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7. Inclusive Didactics: Principles, Strategies &amp; Institutional Frames</a:t>
            </a:r>
          </a:p>
        </p:txBody>
      </p:sp>
      <p:sp>
        <p:nvSpPr>
          <p:cNvPr id="3" name="Content Placeholder 2"/>
          <p:cNvSpPr>
            <a:spLocks noGrp="1"/>
          </p:cNvSpPr>
          <p:nvPr>
            <p:ph idx="1"/>
          </p:nvPr>
        </p:nvSpPr>
        <p:spPr/>
        <p:txBody>
          <a:bodyPr>
            <a:normAutofit lnSpcReduction="10000"/>
          </a:bodyPr>
          <a:lstStyle/>
          <a:p>
            <a:pPr algn="just"/>
            <a:r>
              <a:rPr dirty="0"/>
              <a:t>Principles: recognize all Francophone varieties; use authentic materials; develop intercultural &amp; critical awareness.</a:t>
            </a:r>
          </a:p>
          <a:p>
            <a:pPr algn="just"/>
            <a:r>
              <a:rPr dirty="0"/>
              <a:t>Strategies: curated corpora; contrastive tasks; inter‑school digital projects; contextualized assessment.</a:t>
            </a:r>
          </a:p>
          <a:p>
            <a:pPr algn="just"/>
            <a:r>
              <a:rPr dirty="0"/>
              <a:t>Institutional support: curricular reform, locally adapted textbooks, assessment criteria, teacher education.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pPr algn="just"/>
            <a:r>
              <a:rPr dirty="0"/>
              <a:t>Goal is not to reject the norm but to reposition it within a wider linguistic ecosystem.</a:t>
            </a:r>
          </a:p>
          <a:p>
            <a:pPr algn="just"/>
            <a:r>
              <a:rPr dirty="0"/>
              <a:t>Inclusive didactics legitimates diversity while safeguarding intelligibility and social justice.</a:t>
            </a:r>
          </a:p>
          <a:p>
            <a:pPr algn="just"/>
            <a:r>
              <a:rPr dirty="0"/>
              <a:t>Requires political will, curriculum reform, and renewed teacher training.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Selected Bibliography</a:t>
            </a:r>
          </a:p>
        </p:txBody>
      </p:sp>
      <p:sp>
        <p:nvSpPr>
          <p:cNvPr id="3" name="Content Placeholder 2"/>
          <p:cNvSpPr>
            <a:spLocks noGrp="1"/>
          </p:cNvSpPr>
          <p:nvPr>
            <p:ph idx="1"/>
          </p:nvPr>
        </p:nvSpPr>
        <p:spPr/>
        <p:txBody>
          <a:bodyPr>
            <a:normAutofit fontScale="62500" lnSpcReduction="20000"/>
          </a:bodyPr>
          <a:lstStyle/>
          <a:p>
            <a:pPr algn="just"/>
            <a:r>
              <a:rPr dirty="0" err="1"/>
              <a:t>Auroux</a:t>
            </a:r>
            <a:r>
              <a:rPr dirty="0"/>
              <a:t>, S. (1994). La </a:t>
            </a:r>
            <a:r>
              <a:rPr dirty="0" err="1"/>
              <a:t>révolution</a:t>
            </a:r>
            <a:r>
              <a:rPr dirty="0"/>
              <a:t> </a:t>
            </a:r>
            <a:r>
              <a:rPr dirty="0" err="1"/>
              <a:t>technologique</a:t>
            </a:r>
            <a:r>
              <a:rPr dirty="0"/>
              <a:t> de la </a:t>
            </a:r>
            <a:r>
              <a:rPr dirty="0" err="1"/>
              <a:t>grammatisation</a:t>
            </a:r>
            <a:r>
              <a:rPr dirty="0"/>
              <a:t>. </a:t>
            </a:r>
            <a:r>
              <a:rPr dirty="0" err="1"/>
              <a:t>Mardaga</a:t>
            </a:r>
            <a:r>
              <a:rPr dirty="0"/>
              <a:t>.</a:t>
            </a:r>
          </a:p>
          <a:p>
            <a:pPr algn="just"/>
            <a:r>
              <a:rPr dirty="0"/>
              <a:t>Bourdieu, P. (1982). Ce que </a:t>
            </a:r>
            <a:r>
              <a:rPr dirty="0" err="1"/>
              <a:t>parler</a:t>
            </a:r>
            <a:r>
              <a:rPr dirty="0"/>
              <a:t> </a:t>
            </a:r>
            <a:r>
              <a:rPr dirty="0" err="1"/>
              <a:t>veut</a:t>
            </a:r>
            <a:r>
              <a:rPr dirty="0"/>
              <a:t> dire. Fayard.</a:t>
            </a:r>
          </a:p>
          <a:p>
            <a:pPr algn="just"/>
            <a:r>
              <a:rPr dirty="0"/>
              <a:t>Calvet, L.-J. (1974/1999). </a:t>
            </a:r>
            <a:r>
              <a:rPr dirty="0" err="1"/>
              <a:t>Linguistique</a:t>
            </a:r>
            <a:r>
              <a:rPr dirty="0"/>
              <a:t> et </a:t>
            </a:r>
            <a:r>
              <a:rPr dirty="0" err="1"/>
              <a:t>colonialisme</a:t>
            </a:r>
            <a:r>
              <a:rPr dirty="0"/>
              <a:t>; La guerre des </a:t>
            </a:r>
            <a:r>
              <a:rPr dirty="0" err="1"/>
              <a:t>langues</a:t>
            </a:r>
            <a:r>
              <a:rPr dirty="0"/>
              <a:t>. </a:t>
            </a:r>
            <a:r>
              <a:rPr dirty="0" err="1"/>
              <a:t>Payot</a:t>
            </a:r>
            <a:r>
              <a:rPr dirty="0"/>
              <a:t>/Hachette.</a:t>
            </a:r>
          </a:p>
          <a:p>
            <a:pPr algn="just"/>
            <a:r>
              <a:rPr dirty="0" err="1"/>
              <a:t>Chervel</a:t>
            </a:r>
            <a:r>
              <a:rPr dirty="0"/>
              <a:t>, A. (2006). Histoire de </a:t>
            </a:r>
            <a:r>
              <a:rPr dirty="0" err="1"/>
              <a:t>l’enseignement</a:t>
            </a:r>
            <a:r>
              <a:rPr dirty="0"/>
              <a:t> du français. Retz.</a:t>
            </a:r>
          </a:p>
          <a:p>
            <a:pPr algn="just"/>
            <a:r>
              <a:rPr dirty="0"/>
              <a:t>Coste, D., Moore, D., &amp; Zarate, G. (2009). </a:t>
            </a:r>
            <a:r>
              <a:rPr dirty="0" err="1"/>
              <a:t>Compétence</a:t>
            </a:r>
            <a:r>
              <a:rPr dirty="0"/>
              <a:t> </a:t>
            </a:r>
            <a:r>
              <a:rPr dirty="0" err="1"/>
              <a:t>plurilingue</a:t>
            </a:r>
            <a:r>
              <a:rPr dirty="0"/>
              <a:t> et </a:t>
            </a:r>
            <a:r>
              <a:rPr dirty="0" err="1"/>
              <a:t>pluriculturelle</a:t>
            </a:r>
            <a:r>
              <a:rPr dirty="0"/>
              <a:t>. Council of Europe.</a:t>
            </a:r>
          </a:p>
          <a:p>
            <a:pPr algn="just"/>
            <a:r>
              <a:rPr dirty="0" err="1"/>
              <a:t>Labov</a:t>
            </a:r>
            <a:r>
              <a:rPr dirty="0"/>
              <a:t>, W. (1972). Sociolinguistic Patterns. University of Pennsylvania Press.</a:t>
            </a:r>
          </a:p>
          <a:p>
            <a:pPr algn="just"/>
            <a:r>
              <a:rPr dirty="0"/>
              <a:t>Lodge, R. A. (1993). French: From Dialect to Standard. Routledge.</a:t>
            </a:r>
          </a:p>
          <a:p>
            <a:pPr algn="just"/>
            <a:r>
              <a:rPr dirty="0"/>
              <a:t>Milroy, J., &amp; Milroy, L. (2012). Authority in Language (4th ed.). Routledge.</a:t>
            </a:r>
          </a:p>
          <a:p>
            <a:pPr algn="just"/>
            <a:r>
              <a:rPr dirty="0"/>
              <a:t>OIF (2022). La langue française dans le monde. Gallimard/OIF.</a:t>
            </a:r>
          </a:p>
          <a:p>
            <a:pPr algn="just"/>
            <a:r>
              <a:rPr dirty="0"/>
              <a:t>Blanchet, P. (2016). Discriminations: </a:t>
            </a:r>
            <a:r>
              <a:rPr dirty="0" err="1"/>
              <a:t>combattre</a:t>
            </a:r>
            <a:r>
              <a:rPr dirty="0"/>
              <a:t> la </a:t>
            </a:r>
            <a:r>
              <a:rPr dirty="0" err="1"/>
              <a:t>glottophobie</a:t>
            </a:r>
            <a:r>
              <a:rPr dirty="0"/>
              <a:t>. </a:t>
            </a:r>
            <a:r>
              <a:rPr dirty="0" err="1"/>
              <a:t>Textuel</a:t>
            </a:r>
            <a:r>
              <a:rPr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dirty="0"/>
          </a:p>
        </p:txBody>
      </p:sp>
      <p:sp>
        <p:nvSpPr>
          <p:cNvPr id="3" name="Content Placeholder 2"/>
          <p:cNvSpPr>
            <a:spLocks noGrp="1"/>
          </p:cNvSpPr>
          <p:nvPr>
            <p:ph idx="1"/>
          </p:nvPr>
        </p:nvSpPr>
        <p:spPr/>
        <p:txBody>
          <a:bodyPr>
            <a:normAutofit/>
          </a:bodyPr>
          <a:lstStyle/>
          <a:p>
            <a:pPr algn="ctr"/>
            <a:endParaRPr lang="mk-MK" sz="6000" dirty="0"/>
          </a:p>
          <a:p>
            <a:pPr algn="ctr"/>
            <a:r>
              <a:rPr lang="en-US" sz="6000" dirty="0"/>
              <a:t>Thank</a:t>
            </a:r>
            <a:r>
              <a:rPr lang="en-US" sz="6600" dirty="0"/>
              <a:t> you for your attention.</a:t>
            </a:r>
            <a:endParaRPr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Abstract</a:t>
            </a:r>
          </a:p>
        </p:txBody>
      </p:sp>
      <p:sp>
        <p:nvSpPr>
          <p:cNvPr id="3" name="Content Placeholder 2"/>
          <p:cNvSpPr>
            <a:spLocks noGrp="1"/>
          </p:cNvSpPr>
          <p:nvPr>
            <p:ph idx="1"/>
          </p:nvPr>
        </p:nvSpPr>
        <p:spPr/>
        <p:txBody>
          <a:bodyPr>
            <a:normAutofit/>
          </a:bodyPr>
          <a:lstStyle/>
          <a:p>
            <a:pPr algn="just"/>
            <a:r>
              <a:rPr sz="2400" dirty="0"/>
              <a:t>In a rapidly changing Francophone world shaped by globalization, mobility, and shifting linguistic identities, the traditional standard of French—historically aligned with Parisian usage—is increasingly being challenged. This talk traces the ideological, political, and pedagogical foundations of the so‑called 'standard norm' and shows how it became the sole reference at the expense of Francophone diversity. From a critical sociolinguistic perspective, it presents French as a </a:t>
            </a:r>
            <a:r>
              <a:rPr sz="2400" dirty="0" err="1"/>
              <a:t>pluricentric</a:t>
            </a:r>
            <a:r>
              <a:rPr sz="2400" dirty="0"/>
              <a:t> language and outlines principles of an inclusive pedagogy that legitimates diverse usages, strengthens teacher training in variation, and adapts curricular resources.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Keywords</a:t>
            </a:r>
          </a:p>
        </p:txBody>
      </p:sp>
      <p:sp>
        <p:nvSpPr>
          <p:cNvPr id="3" name="Content Placeholder 2"/>
          <p:cNvSpPr>
            <a:spLocks noGrp="1"/>
          </p:cNvSpPr>
          <p:nvPr>
            <p:ph idx="1"/>
          </p:nvPr>
        </p:nvSpPr>
        <p:spPr/>
        <p:txBody>
          <a:bodyPr>
            <a:normAutofit/>
          </a:bodyPr>
          <a:lstStyle/>
          <a:p>
            <a:pPr algn="ctr"/>
            <a:r>
              <a:rPr sz="3600" dirty="0"/>
              <a:t>Plural Francophonie;</a:t>
            </a:r>
            <a:endParaRPr lang="en-US" sz="3600" dirty="0"/>
          </a:p>
          <a:p>
            <a:pPr algn="ctr"/>
            <a:r>
              <a:rPr sz="3600" dirty="0"/>
              <a:t>Language standardization; </a:t>
            </a:r>
            <a:endParaRPr lang="en-US" sz="3600" dirty="0"/>
          </a:p>
          <a:p>
            <a:pPr algn="ctr"/>
            <a:r>
              <a:rPr sz="3600" dirty="0"/>
              <a:t>French language teaching;</a:t>
            </a:r>
          </a:p>
          <a:p>
            <a:pPr algn="ctr"/>
            <a:r>
              <a:rPr sz="3600" dirty="0"/>
              <a:t>Sociolinguistic variation;</a:t>
            </a:r>
            <a:endParaRPr lang="en-US" sz="3600" dirty="0"/>
          </a:p>
          <a:p>
            <a:pPr algn="ctr"/>
            <a:r>
              <a:rPr sz="3600" dirty="0"/>
              <a:t> Linguistic discrimination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 Introduction</a:t>
            </a:r>
          </a:p>
        </p:txBody>
      </p:sp>
      <p:sp>
        <p:nvSpPr>
          <p:cNvPr id="3" name="Content Placeholder 2"/>
          <p:cNvSpPr>
            <a:spLocks noGrp="1"/>
          </p:cNvSpPr>
          <p:nvPr>
            <p:ph idx="1"/>
          </p:nvPr>
        </p:nvSpPr>
        <p:spPr/>
        <p:txBody>
          <a:bodyPr/>
          <a:lstStyle/>
          <a:p>
            <a:r>
              <a:rPr dirty="0"/>
              <a:t>French language teaching historically centers on a Paris‑based norm tied to clarity, prestige, and legitimacy.</a:t>
            </a:r>
          </a:p>
          <a:p>
            <a:r>
              <a:rPr dirty="0"/>
              <a:t>Institutionalization occurred mainly through the 19th‑century Republican school system.</a:t>
            </a:r>
          </a:p>
          <a:p>
            <a:r>
              <a:rPr dirty="0"/>
              <a:t>The 'neutral' or 'universal' French is an ideological construct that clashes with today’s </a:t>
            </a:r>
            <a:r>
              <a:rPr dirty="0" err="1"/>
              <a:t>pluricentric</a:t>
            </a:r>
            <a:r>
              <a:rPr dirty="0"/>
              <a:t> reality.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2. Norm, Variation &amp; Linguistic Power</a:t>
            </a:r>
          </a:p>
        </p:txBody>
      </p:sp>
      <p:sp>
        <p:nvSpPr>
          <p:cNvPr id="3" name="Content Placeholder 2"/>
          <p:cNvSpPr>
            <a:spLocks noGrp="1"/>
          </p:cNvSpPr>
          <p:nvPr>
            <p:ph idx="1"/>
          </p:nvPr>
        </p:nvSpPr>
        <p:spPr/>
        <p:txBody>
          <a:bodyPr>
            <a:normAutofit lnSpcReduction="10000"/>
          </a:bodyPr>
          <a:lstStyle/>
          <a:p>
            <a:pPr algn="just"/>
            <a:r>
              <a:rPr dirty="0"/>
              <a:t>Norm = socially legitimated set of explicit/implicit rules disseminated via grammars, dictionaries, schools, media.</a:t>
            </a:r>
          </a:p>
          <a:p>
            <a:pPr algn="just"/>
            <a:r>
              <a:rPr dirty="0"/>
              <a:t>Norms are sociopolitical: they prestige some forms while marginalizing others (Bourdieu; Milroy &amp; Milroy).</a:t>
            </a:r>
          </a:p>
          <a:p>
            <a:pPr algn="just"/>
            <a:r>
              <a:rPr dirty="0"/>
              <a:t>French exhibits </a:t>
            </a:r>
            <a:r>
              <a:rPr dirty="0" err="1"/>
              <a:t>diatopic</a:t>
            </a:r>
            <a:r>
              <a:rPr dirty="0"/>
              <a:t>, </a:t>
            </a:r>
            <a:r>
              <a:rPr dirty="0" err="1"/>
              <a:t>diastratic</a:t>
            </a:r>
            <a:r>
              <a:rPr dirty="0"/>
              <a:t>, diachronic and diaphasic variation; 'non‑standard' forms have structure (</a:t>
            </a:r>
            <a:r>
              <a:rPr dirty="0" err="1"/>
              <a:t>Labov</a:t>
            </a:r>
            <a:r>
              <a:rP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History of the Parisian Standard</a:t>
            </a:r>
          </a:p>
        </p:txBody>
      </p:sp>
      <p:sp>
        <p:nvSpPr>
          <p:cNvPr id="3" name="Content Placeholder 2"/>
          <p:cNvSpPr>
            <a:spLocks noGrp="1"/>
          </p:cNvSpPr>
          <p:nvPr>
            <p:ph idx="1"/>
          </p:nvPr>
        </p:nvSpPr>
        <p:spPr/>
        <p:txBody>
          <a:bodyPr>
            <a:normAutofit lnSpcReduction="10000"/>
          </a:bodyPr>
          <a:lstStyle/>
          <a:p>
            <a:pPr algn="just"/>
            <a:r>
              <a:rPr dirty="0"/>
              <a:t>1539: Villers‑</a:t>
            </a:r>
            <a:r>
              <a:rPr dirty="0" err="1"/>
              <a:t>Cotterêts</a:t>
            </a:r>
            <a:r>
              <a:rPr dirty="0"/>
              <a:t> mandates French for legal acts—administrative shift, not a unified norm (</a:t>
            </a:r>
            <a:r>
              <a:rPr dirty="0" err="1"/>
              <a:t>Cerquiglini</a:t>
            </a:r>
            <a:r>
              <a:rPr dirty="0"/>
              <a:t>; Lodge).</a:t>
            </a:r>
          </a:p>
          <a:p>
            <a:pPr algn="just"/>
            <a:r>
              <a:rPr dirty="0"/>
              <a:t>17th c.: Grammars and the Académie française (1635) codify usage tied to Parisian elites; ideal of clarity (</a:t>
            </a:r>
            <a:r>
              <a:rPr dirty="0" err="1"/>
              <a:t>Rivarol</a:t>
            </a:r>
            <a:r>
              <a:rPr dirty="0"/>
              <a:t>).</a:t>
            </a:r>
          </a:p>
          <a:p>
            <a:pPr algn="just"/>
            <a:r>
              <a:rPr dirty="0"/>
              <a:t>19th c.: Ferry laws (1881–82) universalize schooling; standard spreads, regional varieties marginalized (</a:t>
            </a:r>
            <a:r>
              <a:rPr dirty="0" err="1"/>
              <a:t>Chervel</a:t>
            </a:r>
            <a:r>
              <a:rPr dirty="0"/>
              <a:t>; Weber).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4. Sociolinguistic Aspects of Francophone Diversity</a:t>
            </a:r>
          </a:p>
        </p:txBody>
      </p:sp>
      <p:sp>
        <p:nvSpPr>
          <p:cNvPr id="3" name="Content Placeholder 2"/>
          <p:cNvSpPr>
            <a:spLocks noGrp="1"/>
          </p:cNvSpPr>
          <p:nvPr>
            <p:ph idx="1"/>
          </p:nvPr>
        </p:nvSpPr>
        <p:spPr/>
        <p:txBody>
          <a:bodyPr/>
          <a:lstStyle/>
          <a:p>
            <a:pPr algn="just"/>
            <a:r>
              <a:rPr dirty="0"/>
              <a:t>French is </a:t>
            </a:r>
            <a:r>
              <a:rPr dirty="0" err="1"/>
              <a:t>pluricentric</a:t>
            </a:r>
            <a:r>
              <a:rPr dirty="0"/>
              <a:t>: Quebec, Sub‑Saharan Africa, Belgium, Switzerland, overseas territories, etc.</a:t>
            </a:r>
          </a:p>
          <a:p>
            <a:pPr algn="just"/>
            <a:r>
              <a:rPr dirty="0"/>
              <a:t>Local varieties are legitimate and widely used but remain weakly recognized institutionally.</a:t>
            </a:r>
          </a:p>
          <a:p>
            <a:pPr algn="just"/>
            <a:r>
              <a:rPr dirty="0"/>
              <a:t>Policies historically favored one centralized norm, producing insecurity and delegitimizing endogenous norms.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5. Pedagogical Challenges in a Pluricentric Francophonie</a:t>
            </a:r>
          </a:p>
        </p:txBody>
      </p:sp>
      <p:sp>
        <p:nvSpPr>
          <p:cNvPr id="3" name="Content Placeholder 2"/>
          <p:cNvSpPr>
            <a:spLocks noGrp="1"/>
          </p:cNvSpPr>
          <p:nvPr>
            <p:ph idx="1"/>
          </p:nvPr>
        </p:nvSpPr>
        <p:spPr/>
        <p:txBody>
          <a:bodyPr>
            <a:normAutofit lnSpcReduction="10000"/>
          </a:bodyPr>
          <a:lstStyle/>
          <a:p>
            <a:pPr algn="just"/>
            <a:r>
              <a:rPr dirty="0"/>
              <a:t>Teaching must balance intelligibility with representativeness and equity across Francophone spaces.</a:t>
            </a:r>
          </a:p>
          <a:p>
            <a:pPr algn="just"/>
            <a:r>
              <a:rPr dirty="0"/>
              <a:t>Standard French remains the global reference (diplomacy, media, certification), but variation matters for competence.</a:t>
            </a:r>
          </a:p>
          <a:p>
            <a:pPr algn="just"/>
            <a:r>
              <a:rPr dirty="0"/>
              <a:t>Exclusive focus on France’s variety risks alienating learners and reproducing discrimination (</a:t>
            </a:r>
            <a:r>
              <a:rPr dirty="0" err="1"/>
              <a:t>glottophobia</a:t>
            </a:r>
            <a:r>
              <a:rP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6. Diversity in Teaching across the Francophonie</a:t>
            </a:r>
          </a:p>
        </p:txBody>
      </p:sp>
      <p:sp>
        <p:nvSpPr>
          <p:cNvPr id="3" name="Content Placeholder 2"/>
          <p:cNvSpPr>
            <a:spLocks noGrp="1"/>
          </p:cNvSpPr>
          <p:nvPr>
            <p:ph idx="1"/>
          </p:nvPr>
        </p:nvSpPr>
        <p:spPr/>
        <p:txBody>
          <a:bodyPr>
            <a:normAutofit lnSpcReduction="10000"/>
          </a:bodyPr>
          <a:lstStyle/>
          <a:p>
            <a:pPr algn="just"/>
            <a:r>
              <a:rPr dirty="0"/>
              <a:t>Textbooks from France often center the standard; newer materials abroad add variation but remain limited.</a:t>
            </a:r>
          </a:p>
          <a:p>
            <a:pPr algn="just"/>
            <a:r>
              <a:rPr dirty="0"/>
              <a:t>Some regions (Quebec, West Africa, Switzerland) integrate more varieties; OIF supports localized materials.</a:t>
            </a:r>
          </a:p>
          <a:p>
            <a:pPr algn="just"/>
            <a:r>
              <a:rPr dirty="0"/>
              <a:t>Innovations: comparative listening, contrastive analysis, intercultural tasks boosting motivation and awareness.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30</TotalTime>
  <Words>800</Words>
  <Application>Microsoft Office PowerPoint</Application>
  <PresentationFormat>On-screen Show (4:3)</PresentationFormat>
  <Paragraphs>56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Teaching French: Parisian Standard or Francophone Diversity?</vt:lpstr>
      <vt:lpstr>Abstract</vt:lpstr>
      <vt:lpstr>Keywords</vt:lpstr>
      <vt:lpstr>1. Introduction</vt:lpstr>
      <vt:lpstr>2. Norm, Variation &amp; Linguistic Power</vt:lpstr>
      <vt:lpstr>3. History of the Parisian Standard</vt:lpstr>
      <vt:lpstr>4. Sociolinguistic Aspects of Francophone Diversity</vt:lpstr>
      <vt:lpstr>5. Pedagogical Challenges in a Pluricentric Francophonie</vt:lpstr>
      <vt:lpstr>6. Diversity in Teaching across the Francophonie</vt:lpstr>
      <vt:lpstr>7. Inclusive Didactics: Principles, Strategies &amp; Institutional Frames</vt:lpstr>
      <vt:lpstr>Conclusion</vt:lpstr>
      <vt:lpstr>Selected Bibliography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generated using python-pptx</dc:description>
  <cp:lastModifiedBy>External examiner</cp:lastModifiedBy>
  <cp:revision>12</cp:revision>
  <dcterms:created xsi:type="dcterms:W3CDTF">2013-01-27T09:14:16Z</dcterms:created>
  <dcterms:modified xsi:type="dcterms:W3CDTF">2025-10-02T20:37:50Z</dcterms:modified>
  <cp:category/>
</cp:coreProperties>
</file>