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95" r:id="rId3"/>
    <p:sldId id="260" r:id="rId4"/>
    <p:sldId id="262" r:id="rId5"/>
    <p:sldId id="299" r:id="rId6"/>
    <p:sldId id="301" r:id="rId7"/>
    <p:sldId id="263" r:id="rId8"/>
    <p:sldId id="261" r:id="rId9"/>
    <p:sldId id="264" r:id="rId10"/>
    <p:sldId id="273" r:id="rId11"/>
    <p:sldId id="290" r:id="rId12"/>
    <p:sldId id="291" r:id="rId13"/>
    <p:sldId id="272" r:id="rId14"/>
    <p:sldId id="274" r:id="rId15"/>
    <p:sldId id="275" r:id="rId16"/>
    <p:sldId id="277" r:id="rId17"/>
    <p:sldId id="276" r:id="rId18"/>
    <p:sldId id="265" r:id="rId19"/>
    <p:sldId id="268" r:id="rId20"/>
    <p:sldId id="269" r:id="rId21"/>
    <p:sldId id="270" r:id="rId22"/>
    <p:sldId id="271" r:id="rId23"/>
    <p:sldId id="281" r:id="rId24"/>
    <p:sldId id="297" r:id="rId25"/>
    <p:sldId id="267" r:id="rId26"/>
  </p:sldIdLst>
  <p:sldSz cx="12192000" cy="6858000"/>
  <p:notesSz cx="6761163" cy="9942513"/>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660"/>
  </p:normalViewPr>
  <p:slideViewPr>
    <p:cSldViewPr snapToGrid="0">
      <p:cViewPr varScale="1">
        <p:scale>
          <a:sx n="81" d="100"/>
          <a:sy n="81" d="100"/>
        </p:scale>
        <p:origin x="55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mk-MK"/>
          </a:p>
        </p:txBody>
      </p:sp>
      <p:sp>
        <p:nvSpPr>
          <p:cNvPr id="3" name="Date Placeholder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BAC84101-476D-44FB-AFBF-883A0150B2A1}" type="datetimeFigureOut">
              <a:rPr lang="mk-MK" smtClean="0"/>
              <a:t>21.12.2024</a:t>
            </a:fld>
            <a:endParaRPr lang="mk-MK"/>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6" name="Footer Placeholder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mk-MK"/>
          </a:p>
        </p:txBody>
      </p:sp>
      <p:sp>
        <p:nvSpPr>
          <p:cNvPr id="7" name="Slide Number Placeholder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28482581-B82D-4A5C-A6F6-B34B0FD2B924}" type="slidenum">
              <a:rPr lang="mk-MK" smtClean="0"/>
              <a:t>‹#›</a:t>
            </a:fld>
            <a:endParaRPr lang="mk-MK"/>
          </a:p>
        </p:txBody>
      </p:sp>
    </p:spTree>
    <p:extLst>
      <p:ext uri="{BB962C8B-B14F-4D97-AF65-F5344CB8AC3E}">
        <p14:creationId xmlns:p14="http://schemas.microsoft.com/office/powerpoint/2010/main" val="2741492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a:t>
            </a:fld>
            <a:endParaRPr lang="mk-MK"/>
          </a:p>
        </p:txBody>
      </p:sp>
    </p:spTree>
    <p:extLst>
      <p:ext uri="{BB962C8B-B14F-4D97-AF65-F5344CB8AC3E}">
        <p14:creationId xmlns:p14="http://schemas.microsoft.com/office/powerpoint/2010/main" val="4093823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10</a:t>
            </a:fld>
            <a:endParaRPr lang="mk-MK"/>
          </a:p>
        </p:txBody>
      </p:sp>
    </p:spTree>
    <p:extLst>
      <p:ext uri="{BB962C8B-B14F-4D97-AF65-F5344CB8AC3E}">
        <p14:creationId xmlns:p14="http://schemas.microsoft.com/office/powerpoint/2010/main" val="109316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11</a:t>
            </a:fld>
            <a:endParaRPr lang="mk-MK"/>
          </a:p>
        </p:txBody>
      </p:sp>
    </p:spTree>
    <p:extLst>
      <p:ext uri="{BB962C8B-B14F-4D97-AF65-F5344CB8AC3E}">
        <p14:creationId xmlns:p14="http://schemas.microsoft.com/office/powerpoint/2010/main" val="248804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12</a:t>
            </a:fld>
            <a:endParaRPr lang="mk-MK"/>
          </a:p>
        </p:txBody>
      </p:sp>
    </p:spTree>
    <p:extLst>
      <p:ext uri="{BB962C8B-B14F-4D97-AF65-F5344CB8AC3E}">
        <p14:creationId xmlns:p14="http://schemas.microsoft.com/office/powerpoint/2010/main" val="2423311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13</a:t>
            </a:fld>
            <a:endParaRPr lang="mk-MK"/>
          </a:p>
        </p:txBody>
      </p:sp>
    </p:spTree>
    <p:extLst>
      <p:ext uri="{BB962C8B-B14F-4D97-AF65-F5344CB8AC3E}">
        <p14:creationId xmlns:p14="http://schemas.microsoft.com/office/powerpoint/2010/main" val="571740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14</a:t>
            </a:fld>
            <a:endParaRPr lang="mk-MK"/>
          </a:p>
        </p:txBody>
      </p:sp>
    </p:spTree>
    <p:extLst>
      <p:ext uri="{BB962C8B-B14F-4D97-AF65-F5344CB8AC3E}">
        <p14:creationId xmlns:p14="http://schemas.microsoft.com/office/powerpoint/2010/main" val="3805149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15</a:t>
            </a:fld>
            <a:endParaRPr lang="mk-MK"/>
          </a:p>
        </p:txBody>
      </p:sp>
    </p:spTree>
    <p:extLst>
      <p:ext uri="{BB962C8B-B14F-4D97-AF65-F5344CB8AC3E}">
        <p14:creationId xmlns:p14="http://schemas.microsoft.com/office/powerpoint/2010/main" val="4208358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16</a:t>
            </a:fld>
            <a:endParaRPr lang="mk-MK"/>
          </a:p>
        </p:txBody>
      </p:sp>
    </p:spTree>
    <p:extLst>
      <p:ext uri="{BB962C8B-B14F-4D97-AF65-F5344CB8AC3E}">
        <p14:creationId xmlns:p14="http://schemas.microsoft.com/office/powerpoint/2010/main" val="1774929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17</a:t>
            </a:fld>
            <a:endParaRPr lang="mk-MK"/>
          </a:p>
        </p:txBody>
      </p:sp>
    </p:spTree>
    <p:extLst>
      <p:ext uri="{BB962C8B-B14F-4D97-AF65-F5344CB8AC3E}">
        <p14:creationId xmlns:p14="http://schemas.microsoft.com/office/powerpoint/2010/main" val="2833078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18</a:t>
            </a:fld>
            <a:endParaRPr lang="mk-MK"/>
          </a:p>
        </p:txBody>
      </p:sp>
    </p:spTree>
    <p:extLst>
      <p:ext uri="{BB962C8B-B14F-4D97-AF65-F5344CB8AC3E}">
        <p14:creationId xmlns:p14="http://schemas.microsoft.com/office/powerpoint/2010/main" val="33122727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19</a:t>
            </a:fld>
            <a:endParaRPr lang="mk-MK"/>
          </a:p>
        </p:txBody>
      </p:sp>
    </p:spTree>
    <p:extLst>
      <p:ext uri="{BB962C8B-B14F-4D97-AF65-F5344CB8AC3E}">
        <p14:creationId xmlns:p14="http://schemas.microsoft.com/office/powerpoint/2010/main" val="291894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a:t>
            </a:fld>
            <a:endParaRPr lang="mk-MK"/>
          </a:p>
        </p:txBody>
      </p:sp>
    </p:spTree>
    <p:extLst>
      <p:ext uri="{BB962C8B-B14F-4D97-AF65-F5344CB8AC3E}">
        <p14:creationId xmlns:p14="http://schemas.microsoft.com/office/powerpoint/2010/main" val="3110719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20</a:t>
            </a:fld>
            <a:endParaRPr lang="mk-MK"/>
          </a:p>
        </p:txBody>
      </p:sp>
    </p:spTree>
    <p:extLst>
      <p:ext uri="{BB962C8B-B14F-4D97-AF65-F5344CB8AC3E}">
        <p14:creationId xmlns:p14="http://schemas.microsoft.com/office/powerpoint/2010/main" val="3461970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21</a:t>
            </a:fld>
            <a:endParaRPr lang="mk-MK"/>
          </a:p>
        </p:txBody>
      </p:sp>
    </p:spTree>
    <p:extLst>
      <p:ext uri="{BB962C8B-B14F-4D97-AF65-F5344CB8AC3E}">
        <p14:creationId xmlns:p14="http://schemas.microsoft.com/office/powerpoint/2010/main" val="3711756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22</a:t>
            </a:fld>
            <a:endParaRPr lang="mk-MK"/>
          </a:p>
        </p:txBody>
      </p:sp>
    </p:spTree>
    <p:extLst>
      <p:ext uri="{BB962C8B-B14F-4D97-AF65-F5344CB8AC3E}">
        <p14:creationId xmlns:p14="http://schemas.microsoft.com/office/powerpoint/2010/main" val="42499629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23</a:t>
            </a:fld>
            <a:endParaRPr lang="mk-MK"/>
          </a:p>
        </p:txBody>
      </p:sp>
    </p:spTree>
    <p:extLst>
      <p:ext uri="{BB962C8B-B14F-4D97-AF65-F5344CB8AC3E}">
        <p14:creationId xmlns:p14="http://schemas.microsoft.com/office/powerpoint/2010/main" val="1871462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24</a:t>
            </a:fld>
            <a:endParaRPr lang="mk-MK"/>
          </a:p>
        </p:txBody>
      </p:sp>
    </p:spTree>
    <p:extLst>
      <p:ext uri="{BB962C8B-B14F-4D97-AF65-F5344CB8AC3E}">
        <p14:creationId xmlns:p14="http://schemas.microsoft.com/office/powerpoint/2010/main" val="1853053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25</a:t>
            </a:fld>
            <a:endParaRPr lang="mk-MK"/>
          </a:p>
        </p:txBody>
      </p:sp>
    </p:spTree>
    <p:extLst>
      <p:ext uri="{BB962C8B-B14F-4D97-AF65-F5344CB8AC3E}">
        <p14:creationId xmlns:p14="http://schemas.microsoft.com/office/powerpoint/2010/main" val="107215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3</a:t>
            </a:fld>
            <a:endParaRPr lang="mk-MK"/>
          </a:p>
        </p:txBody>
      </p:sp>
    </p:spTree>
    <p:extLst>
      <p:ext uri="{BB962C8B-B14F-4D97-AF65-F5344CB8AC3E}">
        <p14:creationId xmlns:p14="http://schemas.microsoft.com/office/powerpoint/2010/main" val="2724707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4</a:t>
            </a:fld>
            <a:endParaRPr lang="mk-MK"/>
          </a:p>
        </p:txBody>
      </p:sp>
    </p:spTree>
    <p:extLst>
      <p:ext uri="{BB962C8B-B14F-4D97-AF65-F5344CB8AC3E}">
        <p14:creationId xmlns:p14="http://schemas.microsoft.com/office/powerpoint/2010/main" val="1791250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5</a:t>
            </a:fld>
            <a:endParaRPr lang="mk-MK"/>
          </a:p>
        </p:txBody>
      </p:sp>
    </p:spTree>
    <p:extLst>
      <p:ext uri="{BB962C8B-B14F-4D97-AF65-F5344CB8AC3E}">
        <p14:creationId xmlns:p14="http://schemas.microsoft.com/office/powerpoint/2010/main" val="963681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6</a:t>
            </a:fld>
            <a:endParaRPr lang="mk-MK"/>
          </a:p>
        </p:txBody>
      </p:sp>
    </p:spTree>
    <p:extLst>
      <p:ext uri="{BB962C8B-B14F-4D97-AF65-F5344CB8AC3E}">
        <p14:creationId xmlns:p14="http://schemas.microsoft.com/office/powerpoint/2010/main" val="1025583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7</a:t>
            </a:fld>
            <a:endParaRPr lang="mk-MK"/>
          </a:p>
        </p:txBody>
      </p:sp>
    </p:spTree>
    <p:extLst>
      <p:ext uri="{BB962C8B-B14F-4D97-AF65-F5344CB8AC3E}">
        <p14:creationId xmlns:p14="http://schemas.microsoft.com/office/powerpoint/2010/main" val="2194628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8</a:t>
            </a:fld>
            <a:endParaRPr lang="mk-MK"/>
          </a:p>
        </p:txBody>
      </p:sp>
    </p:spTree>
    <p:extLst>
      <p:ext uri="{BB962C8B-B14F-4D97-AF65-F5344CB8AC3E}">
        <p14:creationId xmlns:p14="http://schemas.microsoft.com/office/powerpoint/2010/main" val="2751679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5"/>
          </p:nvPr>
        </p:nvSpPr>
        <p:spPr/>
        <p:txBody>
          <a:bodyPr/>
          <a:lstStyle/>
          <a:p>
            <a:fld id="{28482581-B82D-4A5C-A6F6-B34B0FD2B924}" type="slidenum">
              <a:rPr lang="mk-MK" smtClean="0"/>
              <a:t>9</a:t>
            </a:fld>
            <a:endParaRPr lang="mk-MK"/>
          </a:p>
        </p:txBody>
      </p:sp>
    </p:spTree>
    <p:extLst>
      <p:ext uri="{BB962C8B-B14F-4D97-AF65-F5344CB8AC3E}">
        <p14:creationId xmlns:p14="http://schemas.microsoft.com/office/powerpoint/2010/main" val="1535874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2CB3-8B29-CF60-89EF-0FE2420628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mk-MK"/>
          </a:p>
        </p:txBody>
      </p:sp>
      <p:sp>
        <p:nvSpPr>
          <p:cNvPr id="3" name="Subtitle 2">
            <a:extLst>
              <a:ext uri="{FF2B5EF4-FFF2-40B4-BE49-F238E27FC236}">
                <a16:creationId xmlns:a16="http://schemas.microsoft.com/office/drawing/2014/main" id="{E39ABB48-FA75-79B5-8FE1-1968F7E303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mk-MK"/>
          </a:p>
        </p:txBody>
      </p:sp>
      <p:sp>
        <p:nvSpPr>
          <p:cNvPr id="4" name="Date Placeholder 3">
            <a:extLst>
              <a:ext uri="{FF2B5EF4-FFF2-40B4-BE49-F238E27FC236}">
                <a16:creationId xmlns:a16="http://schemas.microsoft.com/office/drawing/2014/main" id="{3456F762-8EFE-3847-729A-70A5BA32CD23}"/>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5" name="Footer Placeholder 4">
            <a:extLst>
              <a:ext uri="{FF2B5EF4-FFF2-40B4-BE49-F238E27FC236}">
                <a16:creationId xmlns:a16="http://schemas.microsoft.com/office/drawing/2014/main" id="{0EB1CFA3-5DE8-D945-1B87-AF8723FA9A86}"/>
              </a:ext>
            </a:extLst>
          </p:cNvPr>
          <p:cNvSpPr>
            <a:spLocks noGrp="1"/>
          </p:cNvSpPr>
          <p:nvPr>
            <p:ph type="ftr" sz="quarter" idx="11"/>
          </p:nvPr>
        </p:nvSpPr>
        <p:spPr/>
        <p:txBody>
          <a:bodyPr/>
          <a:lstStyle/>
          <a:p>
            <a:endParaRPr lang="mk-MK"/>
          </a:p>
        </p:txBody>
      </p:sp>
      <p:sp>
        <p:nvSpPr>
          <p:cNvPr id="6" name="Slide Number Placeholder 5">
            <a:extLst>
              <a:ext uri="{FF2B5EF4-FFF2-40B4-BE49-F238E27FC236}">
                <a16:creationId xmlns:a16="http://schemas.microsoft.com/office/drawing/2014/main" id="{9036BC3A-67C8-30E8-40F0-7FF55EC5C0ED}"/>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399624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AAD0-334B-93E4-0EAF-535FD6BED148}"/>
              </a:ext>
            </a:extLst>
          </p:cNvPr>
          <p:cNvSpPr>
            <a:spLocks noGrp="1"/>
          </p:cNvSpPr>
          <p:nvPr>
            <p:ph type="title"/>
          </p:nvPr>
        </p:nvSpPr>
        <p:spPr/>
        <p:txBody>
          <a:bodyPr/>
          <a:lstStyle/>
          <a:p>
            <a:r>
              <a:rPr lang="en-US"/>
              <a:t>Click to edit Master title style</a:t>
            </a:r>
            <a:endParaRPr lang="mk-MK"/>
          </a:p>
        </p:txBody>
      </p:sp>
      <p:sp>
        <p:nvSpPr>
          <p:cNvPr id="3" name="Vertical Text Placeholder 2">
            <a:extLst>
              <a:ext uri="{FF2B5EF4-FFF2-40B4-BE49-F238E27FC236}">
                <a16:creationId xmlns:a16="http://schemas.microsoft.com/office/drawing/2014/main" id="{913ECEDF-23E9-DD6B-4670-C55581AC6D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Date Placeholder 3">
            <a:extLst>
              <a:ext uri="{FF2B5EF4-FFF2-40B4-BE49-F238E27FC236}">
                <a16:creationId xmlns:a16="http://schemas.microsoft.com/office/drawing/2014/main" id="{3C19C208-F856-FAA5-BAF9-95E784911B9F}"/>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5" name="Footer Placeholder 4">
            <a:extLst>
              <a:ext uri="{FF2B5EF4-FFF2-40B4-BE49-F238E27FC236}">
                <a16:creationId xmlns:a16="http://schemas.microsoft.com/office/drawing/2014/main" id="{CAD2C23D-3D24-62B4-EE93-96FE312DBD53}"/>
              </a:ext>
            </a:extLst>
          </p:cNvPr>
          <p:cNvSpPr>
            <a:spLocks noGrp="1"/>
          </p:cNvSpPr>
          <p:nvPr>
            <p:ph type="ftr" sz="quarter" idx="11"/>
          </p:nvPr>
        </p:nvSpPr>
        <p:spPr/>
        <p:txBody>
          <a:bodyPr/>
          <a:lstStyle/>
          <a:p>
            <a:endParaRPr lang="mk-MK"/>
          </a:p>
        </p:txBody>
      </p:sp>
      <p:sp>
        <p:nvSpPr>
          <p:cNvPr id="6" name="Slide Number Placeholder 5">
            <a:extLst>
              <a:ext uri="{FF2B5EF4-FFF2-40B4-BE49-F238E27FC236}">
                <a16:creationId xmlns:a16="http://schemas.microsoft.com/office/drawing/2014/main" id="{F38CFEBF-F4CA-3FEF-08B5-6605BC454812}"/>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402350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15CB75-812E-1D5D-AE18-0EDE606B04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mk-MK"/>
          </a:p>
        </p:txBody>
      </p:sp>
      <p:sp>
        <p:nvSpPr>
          <p:cNvPr id="3" name="Vertical Text Placeholder 2">
            <a:extLst>
              <a:ext uri="{FF2B5EF4-FFF2-40B4-BE49-F238E27FC236}">
                <a16:creationId xmlns:a16="http://schemas.microsoft.com/office/drawing/2014/main" id="{B4B811DC-7AFA-F6E1-074E-C677D0F40A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Date Placeholder 3">
            <a:extLst>
              <a:ext uri="{FF2B5EF4-FFF2-40B4-BE49-F238E27FC236}">
                <a16:creationId xmlns:a16="http://schemas.microsoft.com/office/drawing/2014/main" id="{28F12BEE-F881-1F63-BF60-F522FDA061F5}"/>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5" name="Footer Placeholder 4">
            <a:extLst>
              <a:ext uri="{FF2B5EF4-FFF2-40B4-BE49-F238E27FC236}">
                <a16:creationId xmlns:a16="http://schemas.microsoft.com/office/drawing/2014/main" id="{36F2179D-6476-1507-B1EE-BA1E922FDB74}"/>
              </a:ext>
            </a:extLst>
          </p:cNvPr>
          <p:cNvSpPr>
            <a:spLocks noGrp="1"/>
          </p:cNvSpPr>
          <p:nvPr>
            <p:ph type="ftr" sz="quarter" idx="11"/>
          </p:nvPr>
        </p:nvSpPr>
        <p:spPr/>
        <p:txBody>
          <a:bodyPr/>
          <a:lstStyle/>
          <a:p>
            <a:endParaRPr lang="mk-MK"/>
          </a:p>
        </p:txBody>
      </p:sp>
      <p:sp>
        <p:nvSpPr>
          <p:cNvPr id="6" name="Slide Number Placeholder 5">
            <a:extLst>
              <a:ext uri="{FF2B5EF4-FFF2-40B4-BE49-F238E27FC236}">
                <a16:creationId xmlns:a16="http://schemas.microsoft.com/office/drawing/2014/main" id="{000102E7-3213-2F58-31BF-DCC5F2B1FA6E}"/>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239202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0BF30-D195-377A-F195-7D8271EE58D7}"/>
              </a:ext>
            </a:extLst>
          </p:cNvPr>
          <p:cNvSpPr>
            <a:spLocks noGrp="1"/>
          </p:cNvSpPr>
          <p:nvPr>
            <p:ph type="title"/>
          </p:nvPr>
        </p:nvSpPr>
        <p:spPr/>
        <p:txBody>
          <a:bodyPr/>
          <a:lstStyle/>
          <a:p>
            <a:r>
              <a:rPr lang="en-US"/>
              <a:t>Click to edit Master title style</a:t>
            </a:r>
            <a:endParaRPr lang="mk-MK"/>
          </a:p>
        </p:txBody>
      </p:sp>
      <p:sp>
        <p:nvSpPr>
          <p:cNvPr id="3" name="Content Placeholder 2">
            <a:extLst>
              <a:ext uri="{FF2B5EF4-FFF2-40B4-BE49-F238E27FC236}">
                <a16:creationId xmlns:a16="http://schemas.microsoft.com/office/drawing/2014/main" id="{0209AD1D-A67E-3E26-9285-38C8942D65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Date Placeholder 3">
            <a:extLst>
              <a:ext uri="{FF2B5EF4-FFF2-40B4-BE49-F238E27FC236}">
                <a16:creationId xmlns:a16="http://schemas.microsoft.com/office/drawing/2014/main" id="{E75519D1-AE50-7060-8F9A-A65BD9906937}"/>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5" name="Footer Placeholder 4">
            <a:extLst>
              <a:ext uri="{FF2B5EF4-FFF2-40B4-BE49-F238E27FC236}">
                <a16:creationId xmlns:a16="http://schemas.microsoft.com/office/drawing/2014/main" id="{D22BC12B-2B3F-39D2-E3DD-9E02B9828740}"/>
              </a:ext>
            </a:extLst>
          </p:cNvPr>
          <p:cNvSpPr>
            <a:spLocks noGrp="1"/>
          </p:cNvSpPr>
          <p:nvPr>
            <p:ph type="ftr" sz="quarter" idx="11"/>
          </p:nvPr>
        </p:nvSpPr>
        <p:spPr/>
        <p:txBody>
          <a:bodyPr/>
          <a:lstStyle/>
          <a:p>
            <a:endParaRPr lang="mk-MK"/>
          </a:p>
        </p:txBody>
      </p:sp>
      <p:sp>
        <p:nvSpPr>
          <p:cNvPr id="6" name="Slide Number Placeholder 5">
            <a:extLst>
              <a:ext uri="{FF2B5EF4-FFF2-40B4-BE49-F238E27FC236}">
                <a16:creationId xmlns:a16="http://schemas.microsoft.com/office/drawing/2014/main" id="{D0381E84-B3C8-780B-0AEF-2E9BFDE2097D}"/>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171542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794E7-77DC-073E-9D44-0BFF2B5575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mk-MK"/>
          </a:p>
        </p:txBody>
      </p:sp>
      <p:sp>
        <p:nvSpPr>
          <p:cNvPr id="3" name="Text Placeholder 2">
            <a:extLst>
              <a:ext uri="{FF2B5EF4-FFF2-40B4-BE49-F238E27FC236}">
                <a16:creationId xmlns:a16="http://schemas.microsoft.com/office/drawing/2014/main" id="{158C08F1-F6FD-CE3F-3426-AEDF626881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28B567-0961-C922-7361-BA5EC03E9C70}"/>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5" name="Footer Placeholder 4">
            <a:extLst>
              <a:ext uri="{FF2B5EF4-FFF2-40B4-BE49-F238E27FC236}">
                <a16:creationId xmlns:a16="http://schemas.microsoft.com/office/drawing/2014/main" id="{35CF0F42-40E2-CC49-2365-BDF532621E66}"/>
              </a:ext>
            </a:extLst>
          </p:cNvPr>
          <p:cNvSpPr>
            <a:spLocks noGrp="1"/>
          </p:cNvSpPr>
          <p:nvPr>
            <p:ph type="ftr" sz="quarter" idx="11"/>
          </p:nvPr>
        </p:nvSpPr>
        <p:spPr/>
        <p:txBody>
          <a:bodyPr/>
          <a:lstStyle/>
          <a:p>
            <a:endParaRPr lang="mk-MK"/>
          </a:p>
        </p:txBody>
      </p:sp>
      <p:sp>
        <p:nvSpPr>
          <p:cNvPr id="6" name="Slide Number Placeholder 5">
            <a:extLst>
              <a:ext uri="{FF2B5EF4-FFF2-40B4-BE49-F238E27FC236}">
                <a16:creationId xmlns:a16="http://schemas.microsoft.com/office/drawing/2014/main" id="{7BF337CE-DC81-4226-0951-3C6A5582A47C}"/>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153391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15C28-D04A-63FF-B33F-8AA140AFF2C7}"/>
              </a:ext>
            </a:extLst>
          </p:cNvPr>
          <p:cNvSpPr>
            <a:spLocks noGrp="1"/>
          </p:cNvSpPr>
          <p:nvPr>
            <p:ph type="title"/>
          </p:nvPr>
        </p:nvSpPr>
        <p:spPr/>
        <p:txBody>
          <a:bodyPr/>
          <a:lstStyle/>
          <a:p>
            <a:r>
              <a:rPr lang="en-US"/>
              <a:t>Click to edit Master title style</a:t>
            </a:r>
            <a:endParaRPr lang="mk-MK"/>
          </a:p>
        </p:txBody>
      </p:sp>
      <p:sp>
        <p:nvSpPr>
          <p:cNvPr id="3" name="Content Placeholder 2">
            <a:extLst>
              <a:ext uri="{FF2B5EF4-FFF2-40B4-BE49-F238E27FC236}">
                <a16:creationId xmlns:a16="http://schemas.microsoft.com/office/drawing/2014/main" id="{32FE8D07-2A3A-1BFE-5F05-2DC071300F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Content Placeholder 3">
            <a:extLst>
              <a:ext uri="{FF2B5EF4-FFF2-40B4-BE49-F238E27FC236}">
                <a16:creationId xmlns:a16="http://schemas.microsoft.com/office/drawing/2014/main" id="{2036DAAB-C27A-4173-BD8A-AE08F1BDF0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5" name="Date Placeholder 4">
            <a:extLst>
              <a:ext uri="{FF2B5EF4-FFF2-40B4-BE49-F238E27FC236}">
                <a16:creationId xmlns:a16="http://schemas.microsoft.com/office/drawing/2014/main" id="{B0B80D3D-84C8-2E5F-15A2-B841B9CF00AB}"/>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6" name="Footer Placeholder 5">
            <a:extLst>
              <a:ext uri="{FF2B5EF4-FFF2-40B4-BE49-F238E27FC236}">
                <a16:creationId xmlns:a16="http://schemas.microsoft.com/office/drawing/2014/main" id="{143BBBCC-D537-456E-32E9-6BBF34776F50}"/>
              </a:ext>
            </a:extLst>
          </p:cNvPr>
          <p:cNvSpPr>
            <a:spLocks noGrp="1"/>
          </p:cNvSpPr>
          <p:nvPr>
            <p:ph type="ftr" sz="quarter" idx="11"/>
          </p:nvPr>
        </p:nvSpPr>
        <p:spPr/>
        <p:txBody>
          <a:bodyPr/>
          <a:lstStyle/>
          <a:p>
            <a:endParaRPr lang="mk-MK"/>
          </a:p>
        </p:txBody>
      </p:sp>
      <p:sp>
        <p:nvSpPr>
          <p:cNvPr id="7" name="Slide Number Placeholder 6">
            <a:extLst>
              <a:ext uri="{FF2B5EF4-FFF2-40B4-BE49-F238E27FC236}">
                <a16:creationId xmlns:a16="http://schemas.microsoft.com/office/drawing/2014/main" id="{09D9C19F-CA5A-5E95-E15D-30296711D64B}"/>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49687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193D6-BB5B-AADA-A4CD-6982F88B136E}"/>
              </a:ext>
            </a:extLst>
          </p:cNvPr>
          <p:cNvSpPr>
            <a:spLocks noGrp="1"/>
          </p:cNvSpPr>
          <p:nvPr>
            <p:ph type="title"/>
          </p:nvPr>
        </p:nvSpPr>
        <p:spPr>
          <a:xfrm>
            <a:off x="839788" y="365125"/>
            <a:ext cx="10515600" cy="1325563"/>
          </a:xfrm>
        </p:spPr>
        <p:txBody>
          <a:bodyPr/>
          <a:lstStyle/>
          <a:p>
            <a:r>
              <a:rPr lang="en-US"/>
              <a:t>Click to edit Master title style</a:t>
            </a:r>
            <a:endParaRPr lang="mk-MK"/>
          </a:p>
        </p:txBody>
      </p:sp>
      <p:sp>
        <p:nvSpPr>
          <p:cNvPr id="3" name="Text Placeholder 2">
            <a:extLst>
              <a:ext uri="{FF2B5EF4-FFF2-40B4-BE49-F238E27FC236}">
                <a16:creationId xmlns:a16="http://schemas.microsoft.com/office/drawing/2014/main" id="{0F7EAC02-1DE2-FD3A-6FAE-3D6D065F8D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4FDA3C-97AD-AB8B-1E60-EFAE52B07C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5" name="Text Placeholder 4">
            <a:extLst>
              <a:ext uri="{FF2B5EF4-FFF2-40B4-BE49-F238E27FC236}">
                <a16:creationId xmlns:a16="http://schemas.microsoft.com/office/drawing/2014/main" id="{C0C39CF7-B2D5-741A-5693-F419111909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E2A419-D139-7788-3C71-34A27079FD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7" name="Date Placeholder 6">
            <a:extLst>
              <a:ext uri="{FF2B5EF4-FFF2-40B4-BE49-F238E27FC236}">
                <a16:creationId xmlns:a16="http://schemas.microsoft.com/office/drawing/2014/main" id="{6446F5D7-7ED7-2BF1-6AA2-C1E902D16C8F}"/>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8" name="Footer Placeholder 7">
            <a:extLst>
              <a:ext uri="{FF2B5EF4-FFF2-40B4-BE49-F238E27FC236}">
                <a16:creationId xmlns:a16="http://schemas.microsoft.com/office/drawing/2014/main" id="{620E9A7A-9B58-7ACF-0D82-DC3C1D3C2F4A}"/>
              </a:ext>
            </a:extLst>
          </p:cNvPr>
          <p:cNvSpPr>
            <a:spLocks noGrp="1"/>
          </p:cNvSpPr>
          <p:nvPr>
            <p:ph type="ftr" sz="quarter" idx="11"/>
          </p:nvPr>
        </p:nvSpPr>
        <p:spPr/>
        <p:txBody>
          <a:bodyPr/>
          <a:lstStyle/>
          <a:p>
            <a:endParaRPr lang="mk-MK"/>
          </a:p>
        </p:txBody>
      </p:sp>
      <p:sp>
        <p:nvSpPr>
          <p:cNvPr id="9" name="Slide Number Placeholder 8">
            <a:extLst>
              <a:ext uri="{FF2B5EF4-FFF2-40B4-BE49-F238E27FC236}">
                <a16:creationId xmlns:a16="http://schemas.microsoft.com/office/drawing/2014/main" id="{57BDD476-C1BC-B955-4330-A67AFC28DD8C}"/>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42945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E0FBF-38DA-4976-B8B6-D19918743940}"/>
              </a:ext>
            </a:extLst>
          </p:cNvPr>
          <p:cNvSpPr>
            <a:spLocks noGrp="1"/>
          </p:cNvSpPr>
          <p:nvPr>
            <p:ph type="title"/>
          </p:nvPr>
        </p:nvSpPr>
        <p:spPr/>
        <p:txBody>
          <a:bodyPr/>
          <a:lstStyle/>
          <a:p>
            <a:r>
              <a:rPr lang="en-US"/>
              <a:t>Click to edit Master title style</a:t>
            </a:r>
            <a:endParaRPr lang="mk-MK"/>
          </a:p>
        </p:txBody>
      </p:sp>
      <p:sp>
        <p:nvSpPr>
          <p:cNvPr id="3" name="Date Placeholder 2">
            <a:extLst>
              <a:ext uri="{FF2B5EF4-FFF2-40B4-BE49-F238E27FC236}">
                <a16:creationId xmlns:a16="http://schemas.microsoft.com/office/drawing/2014/main" id="{DEA9005C-2473-05EE-F5D6-F7379E1C488E}"/>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4" name="Footer Placeholder 3">
            <a:extLst>
              <a:ext uri="{FF2B5EF4-FFF2-40B4-BE49-F238E27FC236}">
                <a16:creationId xmlns:a16="http://schemas.microsoft.com/office/drawing/2014/main" id="{18CE642F-F15B-2AC2-17B5-021F8678AD4F}"/>
              </a:ext>
            </a:extLst>
          </p:cNvPr>
          <p:cNvSpPr>
            <a:spLocks noGrp="1"/>
          </p:cNvSpPr>
          <p:nvPr>
            <p:ph type="ftr" sz="quarter" idx="11"/>
          </p:nvPr>
        </p:nvSpPr>
        <p:spPr/>
        <p:txBody>
          <a:bodyPr/>
          <a:lstStyle/>
          <a:p>
            <a:endParaRPr lang="mk-MK"/>
          </a:p>
        </p:txBody>
      </p:sp>
      <p:sp>
        <p:nvSpPr>
          <p:cNvPr id="5" name="Slide Number Placeholder 4">
            <a:extLst>
              <a:ext uri="{FF2B5EF4-FFF2-40B4-BE49-F238E27FC236}">
                <a16:creationId xmlns:a16="http://schemas.microsoft.com/office/drawing/2014/main" id="{5D7110E1-4692-C175-73F9-800EE82C04C1}"/>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326643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686F25-F355-FDFB-5C59-47BE45D3EE90}"/>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3" name="Footer Placeholder 2">
            <a:extLst>
              <a:ext uri="{FF2B5EF4-FFF2-40B4-BE49-F238E27FC236}">
                <a16:creationId xmlns:a16="http://schemas.microsoft.com/office/drawing/2014/main" id="{B13DB4AC-18B7-8B02-22B6-0EFA73321332}"/>
              </a:ext>
            </a:extLst>
          </p:cNvPr>
          <p:cNvSpPr>
            <a:spLocks noGrp="1"/>
          </p:cNvSpPr>
          <p:nvPr>
            <p:ph type="ftr" sz="quarter" idx="11"/>
          </p:nvPr>
        </p:nvSpPr>
        <p:spPr/>
        <p:txBody>
          <a:bodyPr/>
          <a:lstStyle/>
          <a:p>
            <a:endParaRPr lang="mk-MK"/>
          </a:p>
        </p:txBody>
      </p:sp>
      <p:sp>
        <p:nvSpPr>
          <p:cNvPr id="4" name="Slide Number Placeholder 3">
            <a:extLst>
              <a:ext uri="{FF2B5EF4-FFF2-40B4-BE49-F238E27FC236}">
                <a16:creationId xmlns:a16="http://schemas.microsoft.com/office/drawing/2014/main" id="{FFF95319-833F-D8B9-648D-9A49C60CC0EF}"/>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198331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C47EC-1DF0-6E73-8A71-DFE315419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mk-MK"/>
          </a:p>
        </p:txBody>
      </p:sp>
      <p:sp>
        <p:nvSpPr>
          <p:cNvPr id="3" name="Content Placeholder 2">
            <a:extLst>
              <a:ext uri="{FF2B5EF4-FFF2-40B4-BE49-F238E27FC236}">
                <a16:creationId xmlns:a16="http://schemas.microsoft.com/office/drawing/2014/main" id="{58F708DC-E933-4375-D703-5103CBBBC8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Text Placeholder 3">
            <a:extLst>
              <a:ext uri="{FF2B5EF4-FFF2-40B4-BE49-F238E27FC236}">
                <a16:creationId xmlns:a16="http://schemas.microsoft.com/office/drawing/2014/main" id="{CA49F2BC-F025-5E02-A9D8-AE43369DE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E15EBA-5F07-9746-CBDA-766409A89C50}"/>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6" name="Footer Placeholder 5">
            <a:extLst>
              <a:ext uri="{FF2B5EF4-FFF2-40B4-BE49-F238E27FC236}">
                <a16:creationId xmlns:a16="http://schemas.microsoft.com/office/drawing/2014/main" id="{BAE54F48-70E1-E835-2AC4-2125BBFF29D0}"/>
              </a:ext>
            </a:extLst>
          </p:cNvPr>
          <p:cNvSpPr>
            <a:spLocks noGrp="1"/>
          </p:cNvSpPr>
          <p:nvPr>
            <p:ph type="ftr" sz="quarter" idx="11"/>
          </p:nvPr>
        </p:nvSpPr>
        <p:spPr/>
        <p:txBody>
          <a:bodyPr/>
          <a:lstStyle/>
          <a:p>
            <a:endParaRPr lang="mk-MK"/>
          </a:p>
        </p:txBody>
      </p:sp>
      <p:sp>
        <p:nvSpPr>
          <p:cNvPr id="7" name="Slide Number Placeholder 6">
            <a:extLst>
              <a:ext uri="{FF2B5EF4-FFF2-40B4-BE49-F238E27FC236}">
                <a16:creationId xmlns:a16="http://schemas.microsoft.com/office/drawing/2014/main" id="{CB67EB5E-4F05-8369-DE1F-87C2117F5B10}"/>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402694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D7F7E-94D8-5CEE-1438-CEE27C214D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mk-MK"/>
          </a:p>
        </p:txBody>
      </p:sp>
      <p:sp>
        <p:nvSpPr>
          <p:cNvPr id="3" name="Picture Placeholder 2">
            <a:extLst>
              <a:ext uri="{FF2B5EF4-FFF2-40B4-BE49-F238E27FC236}">
                <a16:creationId xmlns:a16="http://schemas.microsoft.com/office/drawing/2014/main" id="{2843120F-C797-02C2-89FE-6ED3C1BF93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k-MK"/>
          </a:p>
        </p:txBody>
      </p:sp>
      <p:sp>
        <p:nvSpPr>
          <p:cNvPr id="4" name="Text Placeholder 3">
            <a:extLst>
              <a:ext uri="{FF2B5EF4-FFF2-40B4-BE49-F238E27FC236}">
                <a16:creationId xmlns:a16="http://schemas.microsoft.com/office/drawing/2014/main" id="{1AC6D9A6-7A9C-7164-F9EC-F1CE439934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B1B600-50FB-1F83-2CFF-513AB4E1B0C8}"/>
              </a:ext>
            </a:extLst>
          </p:cNvPr>
          <p:cNvSpPr>
            <a:spLocks noGrp="1"/>
          </p:cNvSpPr>
          <p:nvPr>
            <p:ph type="dt" sz="half" idx="10"/>
          </p:nvPr>
        </p:nvSpPr>
        <p:spPr/>
        <p:txBody>
          <a:bodyPr/>
          <a:lstStyle/>
          <a:p>
            <a:fld id="{AD678493-0B9E-4F97-B46A-0DD5E7AE4E2A}" type="datetimeFigureOut">
              <a:rPr lang="mk-MK" smtClean="0"/>
              <a:t>21.12.2024</a:t>
            </a:fld>
            <a:endParaRPr lang="mk-MK"/>
          </a:p>
        </p:txBody>
      </p:sp>
      <p:sp>
        <p:nvSpPr>
          <p:cNvPr id="6" name="Footer Placeholder 5">
            <a:extLst>
              <a:ext uri="{FF2B5EF4-FFF2-40B4-BE49-F238E27FC236}">
                <a16:creationId xmlns:a16="http://schemas.microsoft.com/office/drawing/2014/main" id="{505530D4-CC08-F71C-8F54-BFFFB6449A93}"/>
              </a:ext>
            </a:extLst>
          </p:cNvPr>
          <p:cNvSpPr>
            <a:spLocks noGrp="1"/>
          </p:cNvSpPr>
          <p:nvPr>
            <p:ph type="ftr" sz="quarter" idx="11"/>
          </p:nvPr>
        </p:nvSpPr>
        <p:spPr/>
        <p:txBody>
          <a:bodyPr/>
          <a:lstStyle/>
          <a:p>
            <a:endParaRPr lang="mk-MK"/>
          </a:p>
        </p:txBody>
      </p:sp>
      <p:sp>
        <p:nvSpPr>
          <p:cNvPr id="7" name="Slide Number Placeholder 6">
            <a:extLst>
              <a:ext uri="{FF2B5EF4-FFF2-40B4-BE49-F238E27FC236}">
                <a16:creationId xmlns:a16="http://schemas.microsoft.com/office/drawing/2014/main" id="{557061CE-03EF-F538-8048-97E09EA56807}"/>
              </a:ext>
            </a:extLst>
          </p:cNvPr>
          <p:cNvSpPr>
            <a:spLocks noGrp="1"/>
          </p:cNvSpPr>
          <p:nvPr>
            <p:ph type="sldNum" sz="quarter" idx="12"/>
          </p:nvPr>
        </p:nvSpPr>
        <p:spPr/>
        <p:txBody>
          <a:bodyPr/>
          <a:lstStyle/>
          <a:p>
            <a:fld id="{2F69F50D-EBBB-4A1F-98EE-B1C32D4BF0A7}" type="slidenum">
              <a:rPr lang="mk-MK" smtClean="0"/>
              <a:t>‹#›</a:t>
            </a:fld>
            <a:endParaRPr lang="mk-MK"/>
          </a:p>
        </p:txBody>
      </p:sp>
    </p:spTree>
    <p:extLst>
      <p:ext uri="{BB962C8B-B14F-4D97-AF65-F5344CB8AC3E}">
        <p14:creationId xmlns:p14="http://schemas.microsoft.com/office/powerpoint/2010/main" val="158348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951F47-C3F8-B05F-2863-B068D29562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mk-MK"/>
          </a:p>
        </p:txBody>
      </p:sp>
      <p:sp>
        <p:nvSpPr>
          <p:cNvPr id="3" name="Text Placeholder 2">
            <a:extLst>
              <a:ext uri="{FF2B5EF4-FFF2-40B4-BE49-F238E27FC236}">
                <a16:creationId xmlns:a16="http://schemas.microsoft.com/office/drawing/2014/main" id="{7E1D8D41-D92F-62C7-604D-5590C40C0C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mk-MK"/>
          </a:p>
        </p:txBody>
      </p:sp>
      <p:sp>
        <p:nvSpPr>
          <p:cNvPr id="4" name="Date Placeholder 3">
            <a:extLst>
              <a:ext uri="{FF2B5EF4-FFF2-40B4-BE49-F238E27FC236}">
                <a16:creationId xmlns:a16="http://schemas.microsoft.com/office/drawing/2014/main" id="{84CB2138-0C34-6F51-56E9-0F80ADE36B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78493-0B9E-4F97-B46A-0DD5E7AE4E2A}" type="datetimeFigureOut">
              <a:rPr lang="mk-MK" smtClean="0"/>
              <a:t>21.12.2024</a:t>
            </a:fld>
            <a:endParaRPr lang="mk-MK"/>
          </a:p>
        </p:txBody>
      </p:sp>
      <p:sp>
        <p:nvSpPr>
          <p:cNvPr id="5" name="Footer Placeholder 4">
            <a:extLst>
              <a:ext uri="{FF2B5EF4-FFF2-40B4-BE49-F238E27FC236}">
                <a16:creationId xmlns:a16="http://schemas.microsoft.com/office/drawing/2014/main" id="{918B29B7-EA89-ED0D-F583-49E8E04E2B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mk-MK"/>
          </a:p>
        </p:txBody>
      </p:sp>
      <p:sp>
        <p:nvSpPr>
          <p:cNvPr id="6" name="Slide Number Placeholder 5">
            <a:extLst>
              <a:ext uri="{FF2B5EF4-FFF2-40B4-BE49-F238E27FC236}">
                <a16:creationId xmlns:a16="http://schemas.microsoft.com/office/drawing/2014/main" id="{2B0A2CCE-BD68-D000-C000-1C9AE9BF67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9F50D-EBBB-4A1F-98EE-B1C32D4BF0A7}" type="slidenum">
              <a:rPr lang="mk-MK" smtClean="0"/>
              <a:t>‹#›</a:t>
            </a:fld>
            <a:endParaRPr lang="mk-MK"/>
          </a:p>
        </p:txBody>
      </p:sp>
    </p:spTree>
    <p:extLst>
      <p:ext uri="{BB962C8B-B14F-4D97-AF65-F5344CB8AC3E}">
        <p14:creationId xmlns:p14="http://schemas.microsoft.com/office/powerpoint/2010/main" val="1209720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29A82-1382-9EDD-CC08-5AA2530B83D8}"/>
              </a:ext>
            </a:extLst>
          </p:cNvPr>
          <p:cNvSpPr>
            <a:spLocks noGrp="1"/>
          </p:cNvSpPr>
          <p:nvPr>
            <p:ph type="ctrTitle"/>
          </p:nvPr>
        </p:nvSpPr>
        <p:spPr/>
        <p:txBody>
          <a:bodyPr>
            <a:normAutofit/>
          </a:bodyPr>
          <a:lstStyle/>
          <a:p>
            <a:r>
              <a:rPr lang="fr-FR" sz="3600" b="1" kern="1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Les gallicismes dans la langue macédonienne : fréquence et intégration</a:t>
            </a:r>
            <a:br>
              <a:rPr lang="mk-MK" sz="3600" b="1" kern="1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mk-MK" sz="3600" dirty="0"/>
          </a:p>
        </p:txBody>
      </p:sp>
      <p:sp>
        <p:nvSpPr>
          <p:cNvPr id="3" name="Subtitle 2">
            <a:extLst>
              <a:ext uri="{FF2B5EF4-FFF2-40B4-BE49-F238E27FC236}">
                <a16:creationId xmlns:a16="http://schemas.microsoft.com/office/drawing/2014/main" id="{F052D5FC-AB0F-23F5-FE76-16170356041D}"/>
              </a:ext>
            </a:extLst>
          </p:cNvPr>
          <p:cNvSpPr>
            <a:spLocks noGrp="1"/>
          </p:cNvSpPr>
          <p:nvPr>
            <p:ph type="subTitle" idx="1"/>
          </p:nvPr>
        </p:nvSpPr>
        <p:spPr/>
        <p:txBody>
          <a:bodyPr>
            <a:normAutofit/>
          </a:bodyPr>
          <a:lstStyle/>
          <a:p>
            <a:r>
              <a:rPr lang="en-US" dirty="0"/>
              <a:t>Zoran Nikolovski</a:t>
            </a:r>
          </a:p>
          <a:p>
            <a:r>
              <a:rPr lang="fr-FR" dirty="0"/>
              <a:t>Université Saint-Clément d'Ohrid de Bitola</a:t>
            </a:r>
          </a:p>
          <a:p>
            <a:r>
              <a:rPr lang="en-US" dirty="0"/>
              <a:t>zoran.nikolovski@uklo.edu.mk</a:t>
            </a:r>
          </a:p>
          <a:p>
            <a:endParaRPr lang="mk-MK" dirty="0"/>
          </a:p>
        </p:txBody>
      </p:sp>
    </p:spTree>
    <p:extLst>
      <p:ext uri="{BB962C8B-B14F-4D97-AF65-F5344CB8AC3E}">
        <p14:creationId xmlns:p14="http://schemas.microsoft.com/office/powerpoint/2010/main" val="2620125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4E3C0-D76C-9405-8202-0E9A49278403}"/>
              </a:ext>
            </a:extLst>
          </p:cNvPr>
          <p:cNvSpPr>
            <a:spLocks noGrp="1"/>
          </p:cNvSpPr>
          <p:nvPr>
            <p:ph type="title"/>
          </p:nvPr>
        </p:nvSpPr>
        <p:spPr/>
        <p:txBody>
          <a:bodyPr/>
          <a:lstStyle/>
          <a:p>
            <a:pPr algn="ctr"/>
            <a:r>
              <a:rPr lang="fr-FR" dirty="0"/>
              <a:t>Gallicismes conservant leur sens d'origine:</a:t>
            </a:r>
            <a:endParaRPr lang="mk-MK" dirty="0"/>
          </a:p>
        </p:txBody>
      </p:sp>
      <p:sp>
        <p:nvSpPr>
          <p:cNvPr id="3" name="Content Placeholder 2">
            <a:extLst>
              <a:ext uri="{FF2B5EF4-FFF2-40B4-BE49-F238E27FC236}">
                <a16:creationId xmlns:a16="http://schemas.microsoft.com/office/drawing/2014/main" id="{348C3428-B10E-033A-CC77-DCF9AD2D3259}"/>
              </a:ext>
            </a:extLst>
          </p:cNvPr>
          <p:cNvSpPr>
            <a:spLocks noGrp="1"/>
          </p:cNvSpPr>
          <p:nvPr>
            <p:ph idx="1"/>
          </p:nvPr>
        </p:nvSpPr>
        <p:spPr/>
        <p:txBody>
          <a:bodyPr>
            <a:normAutofit/>
          </a:bodyPr>
          <a:lstStyle/>
          <a:p>
            <a:pPr algn="ctr"/>
            <a:endParaRPr lang="en-US" sz="4000" b="1" dirty="0">
              <a:effectLst/>
              <a:latin typeface="Times New Roman" panose="02020603050405020304" pitchFamily="18" charset="0"/>
              <a:ea typeface="Calibri" panose="020F0502020204030204" pitchFamily="34" charset="0"/>
            </a:endParaRPr>
          </a:p>
          <a:p>
            <a:pPr algn="ctr"/>
            <a:r>
              <a:rPr lang="mk-MK" sz="4000" b="1" dirty="0">
                <a:effectLst/>
                <a:latin typeface="Times New Roman" panose="02020603050405020304" pitchFamily="18" charset="0"/>
                <a:ea typeface="Calibri" panose="020F0502020204030204" pitchFamily="34" charset="0"/>
              </a:rPr>
              <a:t>дирижабл</a:t>
            </a:r>
            <a:r>
              <a:rPr lang="en-US" sz="4000" b="1" dirty="0">
                <a:effectLst/>
                <a:latin typeface="Times New Roman" panose="02020603050405020304" pitchFamily="18" charset="0"/>
                <a:ea typeface="Calibri" panose="020F0502020204030204" pitchFamily="34" charset="0"/>
              </a:rPr>
              <a:t> </a:t>
            </a:r>
            <a:r>
              <a:rPr lang="fr-FR" sz="4000" dirty="0"/>
              <a:t> </a:t>
            </a:r>
            <a:r>
              <a:rPr lang="mk-MK" sz="4000" b="1" dirty="0">
                <a:effectLst/>
                <a:latin typeface="Times New Roman" panose="02020603050405020304" pitchFamily="18" charset="0"/>
                <a:ea typeface="Calibri" panose="020F0502020204030204" pitchFamily="34" charset="0"/>
              </a:rPr>
              <a:t> </a:t>
            </a:r>
            <a:endParaRPr lang="en-US" sz="4000" b="1" dirty="0">
              <a:effectLst/>
              <a:latin typeface="Times New Roman" panose="02020603050405020304" pitchFamily="18" charset="0"/>
              <a:ea typeface="Calibri" panose="020F0502020204030204" pitchFamily="34" charset="0"/>
            </a:endParaRPr>
          </a:p>
          <a:p>
            <a:pPr algn="ctr"/>
            <a:r>
              <a:rPr lang="mk-MK" sz="4000" b="1" dirty="0">
                <a:effectLst/>
                <a:latin typeface="Times New Roman" panose="02020603050405020304" pitchFamily="18" charset="0"/>
                <a:ea typeface="Calibri" panose="020F0502020204030204" pitchFamily="34" charset="0"/>
              </a:rPr>
              <a:t>лесe-пасe</a:t>
            </a:r>
            <a:endParaRPr lang="en-US" sz="4000" b="1" dirty="0">
              <a:effectLst/>
              <a:latin typeface="Times New Roman" panose="02020603050405020304" pitchFamily="18" charset="0"/>
              <a:ea typeface="Calibri" panose="020F0502020204030204" pitchFamily="34" charset="0"/>
            </a:endParaRPr>
          </a:p>
          <a:p>
            <a:pPr algn="ctr"/>
            <a:r>
              <a:rPr lang="mk-MK" sz="4000" b="1" dirty="0">
                <a:effectLst/>
                <a:latin typeface="Times New Roman" panose="02020603050405020304" pitchFamily="18" charset="0"/>
                <a:ea typeface="Calibri" panose="020F0502020204030204" pitchFamily="34" charset="0"/>
              </a:rPr>
              <a:t>портмоне</a:t>
            </a:r>
            <a:r>
              <a:rPr lang="en-US" sz="4000" b="1" dirty="0">
                <a:effectLst/>
                <a:latin typeface="Times New Roman" panose="02020603050405020304" pitchFamily="18" charset="0"/>
                <a:ea typeface="Calibri" panose="020F0502020204030204" pitchFamily="34" charset="0"/>
              </a:rPr>
              <a:t> </a:t>
            </a:r>
            <a:endParaRPr lang="en-US" sz="4000" b="1" dirty="0">
              <a:effectLst/>
              <a:highlight>
                <a:srgbClr val="FFFF00"/>
              </a:highlight>
              <a:latin typeface="Times New Roman" panose="02020603050405020304" pitchFamily="18" charset="0"/>
              <a:ea typeface="Calibri" panose="020F0502020204030204" pitchFamily="34" charset="0"/>
            </a:endParaRPr>
          </a:p>
          <a:p>
            <a:pPr algn="ctr"/>
            <a:r>
              <a:rPr lang="mk-MK" sz="4000" b="1" dirty="0">
                <a:effectLst/>
                <a:latin typeface="Times New Roman" panose="02020603050405020304" pitchFamily="18" charset="0"/>
                <a:ea typeface="Calibri" panose="020F0502020204030204" pitchFamily="34" charset="0"/>
              </a:rPr>
              <a:t>тет-а-тет </a:t>
            </a:r>
            <a:r>
              <a:rPr lang="mk-MK" sz="4000" dirty="0">
                <a:effectLst/>
                <a:latin typeface="Times New Roman" panose="02020603050405020304" pitchFamily="18" charset="0"/>
                <a:ea typeface="Calibri" panose="020F0502020204030204" pitchFamily="34" charset="0"/>
              </a:rPr>
              <a:t> </a:t>
            </a:r>
            <a:endParaRPr lang="en-US" sz="4000" dirty="0">
              <a:effectLst/>
              <a:latin typeface="Times New Roman" panose="02020603050405020304" pitchFamily="18" charset="0"/>
              <a:ea typeface="Calibri" panose="020F0502020204030204" pitchFamily="34" charset="0"/>
            </a:endParaRPr>
          </a:p>
          <a:p>
            <a:pPr algn="ctr"/>
            <a:r>
              <a:rPr lang="mk-MK" sz="4000" b="1" dirty="0">
                <a:latin typeface="Times New Roman" panose="02020603050405020304" pitchFamily="18" charset="0"/>
                <a:ea typeface="Calibri" panose="020F0502020204030204" pitchFamily="34" charset="0"/>
              </a:rPr>
              <a:t>тире </a:t>
            </a:r>
            <a:r>
              <a:rPr lang="fr-FR" sz="4000" dirty="0"/>
              <a:t> </a:t>
            </a:r>
            <a:endParaRPr lang="mk-MK" sz="4000" dirty="0"/>
          </a:p>
        </p:txBody>
      </p:sp>
    </p:spTree>
    <p:extLst>
      <p:ext uri="{BB962C8B-B14F-4D97-AF65-F5344CB8AC3E}">
        <p14:creationId xmlns:p14="http://schemas.microsoft.com/office/powerpoint/2010/main" val="3150415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B09F5-C394-DF41-F19F-548C3CA740D8}"/>
              </a:ext>
            </a:extLst>
          </p:cNvPr>
          <p:cNvSpPr>
            <a:spLocks noGrp="1"/>
          </p:cNvSpPr>
          <p:nvPr>
            <p:ph type="title"/>
          </p:nvPr>
        </p:nvSpPr>
        <p:spPr/>
        <p:txBody>
          <a:bodyPr/>
          <a:lstStyle/>
          <a:p>
            <a:pPr algn="ctr"/>
            <a:r>
              <a:rPr lang="mk-MK" sz="4400" b="1" dirty="0">
                <a:effectLst/>
                <a:latin typeface="Times New Roman" panose="02020603050405020304" pitchFamily="18" charset="0"/>
                <a:ea typeface="Calibri" panose="020F0502020204030204" pitchFamily="34" charset="0"/>
              </a:rPr>
              <a:t>Дирижабл</a:t>
            </a:r>
            <a:r>
              <a:rPr lang="en-US" sz="4400" b="1" dirty="0">
                <a:effectLst/>
                <a:latin typeface="Times New Roman" panose="02020603050405020304" pitchFamily="18" charset="0"/>
                <a:ea typeface="Calibri" panose="020F0502020204030204" pitchFamily="34" charset="0"/>
              </a:rPr>
              <a:t> n.m.</a:t>
            </a:r>
            <a:endParaRPr lang="mk-MK" dirty="0"/>
          </a:p>
        </p:txBody>
      </p:sp>
      <p:sp>
        <p:nvSpPr>
          <p:cNvPr id="3" name="Content Placeholder 2">
            <a:extLst>
              <a:ext uri="{FF2B5EF4-FFF2-40B4-BE49-F238E27FC236}">
                <a16:creationId xmlns:a16="http://schemas.microsoft.com/office/drawing/2014/main" id="{4D80A167-0280-D5F2-C877-ADB8051F365E}"/>
              </a:ext>
            </a:extLst>
          </p:cNvPr>
          <p:cNvSpPr>
            <a:spLocks noGrp="1"/>
          </p:cNvSpPr>
          <p:nvPr>
            <p:ph idx="1"/>
          </p:nvPr>
        </p:nvSpPr>
        <p:spPr/>
        <p:txBody>
          <a:bodyPr/>
          <a:lstStyle/>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Балон што може да се управува. (ДРМЈ),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Слично со: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цепелин</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(м.)</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Пример: Во историјата на воздухопловство постоеле и биле во функција т.н. летачки бродови –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дирижабли</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и цепелини (именувано по фабриката на Цепелин). (Перица Поповски, „Воздушна јахта“,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Емитер</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20.02.2023).</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FR: dirigeable [diʀiʒabl] adj. et n. m.</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Aérostat, plus léger que l'air, naviguant grâce à un système de propulsion et d'orientation. </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(GRLF)</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2167099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2D7B-B9BF-A6A0-9673-542A63B013E2}"/>
              </a:ext>
            </a:extLst>
          </p:cNvPr>
          <p:cNvSpPr>
            <a:spLocks noGrp="1"/>
          </p:cNvSpPr>
          <p:nvPr>
            <p:ph type="title"/>
          </p:nvPr>
        </p:nvSpPr>
        <p:spPr/>
        <p:txBody>
          <a:bodyPr/>
          <a:lstStyle/>
          <a:p>
            <a:pPr algn="ctr"/>
            <a:r>
              <a:rPr lang="mk-MK" sz="4400" b="1" dirty="0">
                <a:latin typeface="Times New Roman" panose="02020603050405020304" pitchFamily="18" charset="0"/>
                <a:ea typeface="Calibri" panose="020F0502020204030204" pitchFamily="34" charset="0"/>
              </a:rPr>
              <a:t>тире</a:t>
            </a:r>
            <a:r>
              <a:rPr lang="en-US" sz="4400" b="1" dirty="0">
                <a:latin typeface="Times New Roman" panose="02020603050405020304" pitchFamily="18" charset="0"/>
                <a:ea typeface="Calibri" panose="020F0502020204030204" pitchFamily="34" charset="0"/>
              </a:rPr>
              <a:t> </a:t>
            </a:r>
            <a:r>
              <a:rPr lang="mk-MK" sz="4400" dirty="0">
                <a:effectLst/>
                <a:latin typeface="Times New Roman" panose="02020603050405020304" pitchFamily="18" charset="0"/>
                <a:ea typeface="Calibri" panose="020F0502020204030204" pitchFamily="34" charset="0"/>
              </a:rPr>
              <a:t>им</a:t>
            </a:r>
            <a:r>
              <a:rPr lang="en-US" sz="4400" dirty="0">
                <a:effectLst/>
                <a:latin typeface="Times New Roman" panose="02020603050405020304" pitchFamily="18" charset="0"/>
                <a:ea typeface="Calibri" panose="020F0502020204030204" pitchFamily="34" charset="0"/>
              </a:rPr>
              <a:t>.</a:t>
            </a:r>
            <a:r>
              <a:rPr lang="mk-MK" sz="4400" dirty="0">
                <a:effectLst/>
                <a:latin typeface="Times New Roman" panose="02020603050405020304" pitchFamily="18" charset="0"/>
                <a:ea typeface="Calibri" panose="020F0502020204030204" pitchFamily="34" charset="0"/>
              </a:rPr>
              <a:t> с</a:t>
            </a:r>
            <a:r>
              <a:rPr lang="en-US" sz="4400" dirty="0">
                <a:effectLst/>
                <a:latin typeface="Times New Roman" panose="02020603050405020304" pitchFamily="18" charset="0"/>
                <a:ea typeface="Calibri" panose="020F0502020204030204" pitchFamily="34" charset="0"/>
              </a:rPr>
              <a:t>.</a:t>
            </a:r>
            <a:r>
              <a:rPr lang="mk-MK" sz="4400" dirty="0">
                <a:effectLst/>
                <a:latin typeface="Times New Roman" panose="02020603050405020304" pitchFamily="18" charset="0"/>
                <a:ea typeface="Calibri" panose="020F0502020204030204" pitchFamily="34" charset="0"/>
              </a:rPr>
              <a:t>р</a:t>
            </a:r>
            <a:r>
              <a:rPr lang="en-US" sz="4400" dirty="0">
                <a:effectLst/>
                <a:latin typeface="Times New Roman" panose="02020603050405020304" pitchFamily="18" charset="0"/>
                <a:ea typeface="Calibri" panose="020F0502020204030204" pitchFamily="34" charset="0"/>
              </a:rPr>
              <a:t>.</a:t>
            </a:r>
            <a:endParaRPr lang="mk-MK" dirty="0"/>
          </a:p>
        </p:txBody>
      </p:sp>
      <p:sp>
        <p:nvSpPr>
          <p:cNvPr id="3" name="Content Placeholder 2">
            <a:extLst>
              <a:ext uri="{FF2B5EF4-FFF2-40B4-BE49-F238E27FC236}">
                <a16:creationId xmlns:a16="http://schemas.microsoft.com/office/drawing/2014/main" id="{7EE64138-1953-C493-A9D9-BCECF2785641}"/>
              </a:ext>
            </a:extLst>
          </p:cNvPr>
          <p:cNvSpPr>
            <a:spLocks noGrp="1"/>
          </p:cNvSpPr>
          <p:nvPr>
            <p:ph idx="1"/>
          </p:nvPr>
        </p:nvSpPr>
        <p:spPr/>
        <p:txBody>
          <a:bodyPr>
            <a:normAutofit lnSpcReduction="10000"/>
          </a:bodyPr>
          <a:lstStyle/>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Интерпункциски знак (ДРМЈ)</a:t>
            </a:r>
            <a:endPar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Интерпункциски знак, црта. (ОДРМЈ)</a:t>
            </a:r>
          </a:p>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Слично со: црта (ж.) , интерпункција (ж.)</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mk-MK" sz="1800" dirty="0">
                <a:effectLst/>
                <a:latin typeface="Times New Roman" panose="02020603050405020304" pitchFamily="18" charset="0"/>
                <a:ea typeface="Calibri" panose="020F0502020204030204" pitchFamily="34" charset="0"/>
              </a:rPr>
              <a:t>Универзитетската професорка Гордана Силјановска Давкова на Фејсбук реагираше зошто во стенограмите од дебатата за Законот за Јавно обвинителство што се одржа во вторникот во Собранието и го избришале зборот ”Рекет” и наместо тоа ставиле </a:t>
            </a:r>
            <a:r>
              <a:rPr lang="mk-MK" sz="1800" i="1" dirty="0">
                <a:effectLst/>
                <a:latin typeface="Times New Roman" panose="02020603050405020304" pitchFamily="18" charset="0"/>
                <a:ea typeface="Calibri" panose="020F0502020204030204" pitchFamily="34" charset="0"/>
              </a:rPr>
              <a:t>тире</a:t>
            </a:r>
            <a:r>
              <a:rPr lang="mk-MK" sz="1800" dirty="0">
                <a:effectLst/>
                <a:latin typeface="Times New Roman" panose="02020603050405020304" pitchFamily="18" charset="0"/>
                <a:ea typeface="Calibri" panose="020F0502020204030204" pitchFamily="34" charset="0"/>
              </a:rPr>
              <a:t>. („Има ли интервенција во собраниските стенограми?“, </a:t>
            </a:r>
            <a:r>
              <a:rPr lang="mk-MK" sz="1800" i="1" dirty="0">
                <a:effectLst/>
                <a:latin typeface="Times New Roman" panose="02020603050405020304" pitchFamily="18" charset="0"/>
                <a:ea typeface="Calibri" panose="020F0502020204030204" pitchFamily="34" charset="0"/>
              </a:rPr>
              <a:t>Канал 5</a:t>
            </a:r>
            <a:r>
              <a:rPr lang="mk-MK" sz="1800" dirty="0">
                <a:effectLst/>
                <a:latin typeface="Times New Roman" panose="02020603050405020304" pitchFamily="18" charset="0"/>
                <a:ea typeface="Calibri" panose="020F0502020204030204" pitchFamily="34" charset="0"/>
              </a:rPr>
              <a:t>, 02.02.2020).</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FR: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tiret</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[tiʀɛ]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n. m.</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 1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Petit trait que l'on place après un mot interrompu en fin de ligne, faute d'espace, pour renvoyer à la fin du mot, au début de la ligne suivante.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 2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Trait un peu plus long qui sépare d'un contexte une proposition, une phrase (pour les détacher, comme les parenthèses ; pour les séparer), ou qui indique un changement d'interlocuteur (dans un dialogue). </a:t>
            </a:r>
            <a:r>
              <a:rPr lang="mk-MK" sz="1800" kern="100" dirty="0">
                <a:effectLst/>
                <a:latin typeface="Segoe UI Symbol" panose="020B0502040204020203" pitchFamily="34" charset="0"/>
                <a:ea typeface="Calibri" panose="020F0502020204030204" pitchFamily="34" charset="0"/>
                <a:cs typeface="Segoe UI Symbol" panose="020B0502040204020203" pitchFamily="34" charset="0"/>
              </a:rPr>
              <a:t>➙</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 Ponctuation.</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191932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713EF-4C3C-8DC1-61B6-9902E35821FB}"/>
              </a:ext>
            </a:extLst>
          </p:cNvPr>
          <p:cNvSpPr>
            <a:spLocks noGrp="1"/>
          </p:cNvSpPr>
          <p:nvPr>
            <p:ph type="title"/>
          </p:nvPr>
        </p:nvSpPr>
        <p:spPr/>
        <p:txBody>
          <a:bodyPr/>
          <a:lstStyle/>
          <a:p>
            <a:pPr algn="ctr"/>
            <a:r>
              <a:rPr lang="fr-FR" dirty="0"/>
              <a:t>Gallicismes à réduction du sens d'origine</a:t>
            </a:r>
            <a:endParaRPr lang="mk-MK" dirty="0"/>
          </a:p>
        </p:txBody>
      </p:sp>
      <p:sp>
        <p:nvSpPr>
          <p:cNvPr id="3" name="Content Placeholder 2">
            <a:extLst>
              <a:ext uri="{FF2B5EF4-FFF2-40B4-BE49-F238E27FC236}">
                <a16:creationId xmlns:a16="http://schemas.microsoft.com/office/drawing/2014/main" id="{5F46EEDF-C7E9-9FBA-F74C-A9C5F0733AFC}"/>
              </a:ext>
            </a:extLst>
          </p:cNvPr>
          <p:cNvSpPr>
            <a:spLocks noGrp="1"/>
          </p:cNvSpPr>
          <p:nvPr>
            <p:ph idx="1"/>
          </p:nvPr>
        </p:nvSpPr>
        <p:spPr/>
        <p:txBody>
          <a:bodyPr numCol="2">
            <a:normAutofit/>
          </a:bodyPr>
          <a:lstStyle/>
          <a:p>
            <a:r>
              <a:rPr lang="mk-MK" sz="4400" b="1" dirty="0">
                <a:effectLst/>
                <a:latin typeface="Times New Roman" panose="02020603050405020304" pitchFamily="18" charset="0"/>
                <a:ea typeface="Calibri" panose="020F0502020204030204" pitchFamily="34" charset="0"/>
              </a:rPr>
              <a:t>ангро</a:t>
            </a:r>
            <a:r>
              <a:rPr lang="en-US" sz="4400" b="1" dirty="0">
                <a:effectLst/>
                <a:latin typeface="Times New Roman" panose="02020603050405020304" pitchFamily="18" charset="0"/>
                <a:ea typeface="Calibri" panose="020F0502020204030204" pitchFamily="34" charset="0"/>
              </a:rPr>
              <a:t> </a:t>
            </a:r>
            <a:r>
              <a:rPr lang="en-US" sz="4400" dirty="0">
                <a:highlight>
                  <a:srgbClr val="FFFF00"/>
                </a:highlight>
              </a:rPr>
              <a:t> </a:t>
            </a:r>
            <a:r>
              <a:rPr lang="mk-MK" sz="4400" dirty="0">
                <a:effectLst/>
                <a:highlight>
                  <a:srgbClr val="FFFF00"/>
                </a:highlight>
                <a:latin typeface="Times New Roman" panose="02020603050405020304" pitchFamily="18" charset="0"/>
                <a:ea typeface="Calibri" panose="020F0502020204030204" pitchFamily="34" charset="0"/>
              </a:rPr>
              <a:t> </a:t>
            </a:r>
          </a:p>
          <a:p>
            <a:r>
              <a:rPr lang="mk-MK" sz="4400" b="1" dirty="0">
                <a:effectLst/>
                <a:latin typeface="Times New Roman" panose="02020603050405020304" pitchFamily="18" charset="0"/>
                <a:ea typeface="Calibri" panose="020F0502020204030204" pitchFamily="34" charset="0"/>
              </a:rPr>
              <a:t>антре </a:t>
            </a:r>
            <a:endParaRPr lang="en-US" sz="4400" b="1" dirty="0">
              <a:latin typeface="Times New Roman" panose="02020603050405020304" pitchFamily="18" charset="0"/>
              <a:ea typeface="Calibri" panose="020F0502020204030204" pitchFamily="34" charset="0"/>
            </a:endParaRPr>
          </a:p>
          <a:p>
            <a:r>
              <a:rPr lang="mk-MK" sz="4400" b="1" dirty="0">
                <a:effectLst/>
                <a:latin typeface="Times New Roman" panose="02020603050405020304" pitchFamily="18" charset="0"/>
                <a:ea typeface="Calibri" panose="020F0502020204030204" pitchFamily="34" charset="0"/>
              </a:rPr>
              <a:t>анфас</a:t>
            </a:r>
            <a:endParaRPr lang="en-US" sz="4400" b="1" dirty="0">
              <a:effectLst/>
              <a:latin typeface="Times New Roman" panose="02020603050405020304" pitchFamily="18" charset="0"/>
              <a:ea typeface="Calibri" panose="020F0502020204030204" pitchFamily="34" charset="0"/>
            </a:endParaRPr>
          </a:p>
          <a:p>
            <a:r>
              <a:rPr lang="mk-MK" sz="4400" b="1" dirty="0">
                <a:effectLst/>
                <a:latin typeface="Times New Roman" panose="02020603050405020304" pitchFamily="18" charset="0"/>
                <a:ea typeface="Calibri" panose="020F0502020204030204" pitchFamily="34" charset="0"/>
              </a:rPr>
              <a:t>багета</a:t>
            </a:r>
            <a:r>
              <a:rPr lang="mk-MK" sz="4400" dirty="0">
                <a:effectLst/>
                <a:latin typeface="Times New Roman" panose="02020603050405020304" pitchFamily="18" charset="0"/>
                <a:ea typeface="Calibri" panose="020F0502020204030204" pitchFamily="34" charset="0"/>
              </a:rPr>
              <a:t> </a:t>
            </a:r>
            <a:endParaRPr lang="mk-MK" sz="4400" b="1" dirty="0">
              <a:latin typeface="Times New Roman" panose="02020603050405020304" pitchFamily="18" charset="0"/>
              <a:ea typeface="Calibri" panose="020F0502020204030204" pitchFamily="34" charset="0"/>
            </a:endParaRPr>
          </a:p>
          <a:p>
            <a:r>
              <a:rPr lang="mk-MK" sz="4400" b="1" dirty="0">
                <a:effectLst/>
                <a:latin typeface="Times New Roman" panose="02020603050405020304" pitchFamily="18" charset="0"/>
                <a:ea typeface="Calibri" panose="020F0502020204030204" pitchFamily="34" charset="0"/>
              </a:rPr>
              <a:t>будоар</a:t>
            </a:r>
            <a:r>
              <a:rPr lang="en-US" sz="4400" b="1">
                <a:effectLst/>
                <a:latin typeface="Times New Roman" panose="02020603050405020304" pitchFamily="18" charset="0"/>
                <a:ea typeface="Calibri" panose="020F0502020204030204" pitchFamily="34" charset="0"/>
              </a:rPr>
              <a:t> </a:t>
            </a:r>
          </a:p>
          <a:p>
            <a:endParaRPr lang="en-US" sz="4400" b="1" dirty="0">
              <a:effectLst/>
              <a:latin typeface="Times New Roman" panose="02020603050405020304" pitchFamily="18" charset="0"/>
              <a:ea typeface="Calibri" panose="020F0502020204030204" pitchFamily="34" charset="0"/>
            </a:endParaRPr>
          </a:p>
          <a:p>
            <a:r>
              <a:rPr lang="mk-MK" sz="4400" b="1" dirty="0">
                <a:effectLst/>
                <a:latin typeface="Times New Roman" panose="02020603050405020304" pitchFamily="18" charset="0"/>
                <a:ea typeface="Calibri" panose="020F0502020204030204" pitchFamily="34" charset="0"/>
              </a:rPr>
              <a:t>визави </a:t>
            </a:r>
            <a:endParaRPr lang="en-US" sz="4400" b="1" dirty="0">
              <a:effectLst/>
              <a:latin typeface="Times New Roman" panose="02020603050405020304" pitchFamily="18" charset="0"/>
              <a:ea typeface="Calibri" panose="020F0502020204030204" pitchFamily="34" charset="0"/>
            </a:endParaRPr>
          </a:p>
          <a:p>
            <a:r>
              <a:rPr lang="mk-MK" sz="4400" b="1" dirty="0">
                <a:effectLst/>
                <a:latin typeface="Times New Roman" panose="02020603050405020304" pitchFamily="18" charset="0"/>
                <a:ea typeface="Calibri" panose="020F0502020204030204" pitchFamily="34" charset="0"/>
              </a:rPr>
              <a:t>неглиже</a:t>
            </a:r>
            <a:endParaRPr lang="en-US" sz="4400" b="1" dirty="0">
              <a:effectLst/>
              <a:latin typeface="Times New Roman" panose="02020603050405020304" pitchFamily="18" charset="0"/>
              <a:ea typeface="Calibri" panose="020F0502020204030204" pitchFamily="34" charset="0"/>
            </a:endParaRPr>
          </a:p>
          <a:p>
            <a:r>
              <a:rPr lang="mk-MK" sz="4400" b="1" dirty="0">
                <a:effectLst/>
                <a:latin typeface="Times New Roman" panose="02020603050405020304" pitchFamily="18" charset="0"/>
                <a:ea typeface="Calibri" panose="020F0502020204030204" pitchFamily="34" charset="0"/>
              </a:rPr>
              <a:t>соаре</a:t>
            </a:r>
            <a:endParaRPr lang="mk-MK" sz="4400" dirty="0">
              <a:highlight>
                <a:srgbClr val="FFFF00"/>
              </a:highlight>
            </a:endParaRPr>
          </a:p>
        </p:txBody>
      </p:sp>
    </p:spTree>
    <p:extLst>
      <p:ext uri="{BB962C8B-B14F-4D97-AF65-F5344CB8AC3E}">
        <p14:creationId xmlns:p14="http://schemas.microsoft.com/office/powerpoint/2010/main" val="1216913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56E1-C396-D858-CFD4-C11E7A74CE0E}"/>
              </a:ext>
            </a:extLst>
          </p:cNvPr>
          <p:cNvSpPr>
            <a:spLocks noGrp="1"/>
          </p:cNvSpPr>
          <p:nvPr>
            <p:ph type="title"/>
          </p:nvPr>
        </p:nvSpPr>
        <p:spPr/>
        <p:txBody>
          <a:bodyPr/>
          <a:lstStyle/>
          <a:p>
            <a:pPr algn="ctr"/>
            <a:r>
              <a:rPr lang="mk-MK" sz="4400" b="1" dirty="0">
                <a:effectLst/>
                <a:latin typeface="Times New Roman" panose="02020603050405020304" pitchFamily="18" charset="0"/>
                <a:ea typeface="Calibri" panose="020F0502020204030204" pitchFamily="34" charset="0"/>
              </a:rPr>
              <a:t>ангро</a:t>
            </a:r>
            <a:endParaRPr lang="mk-MK" dirty="0"/>
          </a:p>
        </p:txBody>
      </p:sp>
      <p:sp>
        <p:nvSpPr>
          <p:cNvPr id="3" name="Content Placeholder 2">
            <a:extLst>
              <a:ext uri="{FF2B5EF4-FFF2-40B4-BE49-F238E27FC236}">
                <a16:creationId xmlns:a16="http://schemas.microsoft.com/office/drawing/2014/main" id="{027506BB-3706-E088-4FB8-586C08F75A0B}"/>
              </a:ext>
            </a:extLst>
          </p:cNvPr>
          <p:cNvSpPr>
            <a:spLocks noGrp="1"/>
          </p:cNvSpPr>
          <p:nvPr>
            <p:ph idx="1"/>
          </p:nvPr>
        </p:nvSpPr>
        <p:spPr/>
        <p:txBody>
          <a:bodyPr/>
          <a:lstStyle/>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На големо, во големи количини. (ДРМЈ), (ОДРМЈ)</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mk-MK" sz="1800" dirty="0">
                <a:effectLst/>
                <a:latin typeface="Times New Roman" panose="02020603050405020304" pitchFamily="18" charset="0"/>
                <a:ea typeface="Calibri" panose="020F0502020204030204" pitchFamily="34" charset="0"/>
              </a:rPr>
              <a:t>Со голем обем или степен (ТРСМЈ)</a:t>
            </a:r>
            <a:endParaRPr lang="en-US" sz="1800" dirty="0">
              <a:effectLst/>
              <a:latin typeface="Times New Roman" panose="02020603050405020304" pitchFamily="18" charset="0"/>
              <a:ea typeface="Calibri" panose="020F0502020204030204" pitchFamily="34" charset="0"/>
            </a:endParaRPr>
          </a:p>
          <a:p>
            <a:pPr lvl="1"/>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Трговец на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ангро. (ДРМЈ), (ОДРМЈ), (ТРСМЈ)</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En gros.</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[ɑ̃gʀo]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Loc. adv.</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(1080).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GRLF)</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Loc. adv.</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(1080).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En gros.</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[ɑ̃gʀo]  a   En grandes dimensions.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C'est écrit en gros sur l'écriteau.</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b   </a:t>
            </a:r>
            <a:r>
              <a:rPr lang="mk-MK" sz="1800" b="1" u="sng" kern="100" dirty="0">
                <a:latin typeface="Times New Roman" panose="02020603050405020304" pitchFamily="18" charset="0"/>
                <a:ea typeface="Calibri" panose="020F0502020204030204" pitchFamily="34" charset="0"/>
                <a:cs typeface="Times New Roman" panose="02020603050405020304" pitchFamily="18" charset="0"/>
              </a:rPr>
              <a:t>En grande quantité</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Achat en gros ; vente en gros ou au détail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Détail ; et aussi entreprise ; fleurir).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Acheter de la viande en gros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À la cheville).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Fig.</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En gros et en détail :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dans l'ensemble et dans le détail (→ Baisser).</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c   Dans les grandes lignes, sans entrer dans les détails. </a:t>
            </a:r>
            <a:r>
              <a:rPr lang="mk-MK" sz="1800" kern="100" dirty="0">
                <a:effectLst/>
                <a:latin typeface="Segoe UI Symbol" panose="020B0502040204020203" pitchFamily="34" charset="0"/>
                <a:ea typeface="Calibri" panose="020F0502020204030204" pitchFamily="34" charset="0"/>
                <a:cs typeface="Segoe UI Symbol" panose="020B0502040204020203" pitchFamily="34" charset="0"/>
              </a:rPr>
              <a:t>➙</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 Grosso-modo.</a:t>
            </a:r>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848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01E42-A592-3CFD-B542-90B6AF830FB3}"/>
              </a:ext>
            </a:extLst>
          </p:cNvPr>
          <p:cNvSpPr>
            <a:spLocks noGrp="1"/>
          </p:cNvSpPr>
          <p:nvPr>
            <p:ph type="title"/>
          </p:nvPr>
        </p:nvSpPr>
        <p:spPr/>
        <p:txBody>
          <a:bodyPr/>
          <a:lstStyle/>
          <a:p>
            <a:pPr algn="ctr"/>
            <a:r>
              <a:rPr lang="mk-MK" sz="4400" b="1" dirty="0">
                <a:effectLst/>
                <a:latin typeface="Times New Roman" panose="02020603050405020304" pitchFamily="18" charset="0"/>
                <a:ea typeface="Calibri" panose="020F0502020204030204" pitchFamily="34" charset="0"/>
              </a:rPr>
              <a:t>антре</a:t>
            </a:r>
            <a:endParaRPr lang="mk-MK" dirty="0"/>
          </a:p>
        </p:txBody>
      </p:sp>
      <p:sp>
        <p:nvSpPr>
          <p:cNvPr id="3" name="Content Placeholder 2">
            <a:extLst>
              <a:ext uri="{FF2B5EF4-FFF2-40B4-BE49-F238E27FC236}">
                <a16:creationId xmlns:a16="http://schemas.microsoft.com/office/drawing/2014/main" id="{39CD2829-6127-59FA-8CD7-A86AC379F310}"/>
              </a:ext>
            </a:extLst>
          </p:cNvPr>
          <p:cNvSpPr>
            <a:spLocks noGrp="1"/>
          </p:cNvSpPr>
          <p:nvPr>
            <p:ph idx="1"/>
          </p:nvPr>
        </p:nvSpPr>
        <p:spPr/>
        <p:txBody>
          <a:bodyPr/>
          <a:lstStyle/>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Мало претсобје, предворје. (ДРМЈ, ОДРМЈ),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Мало претсобје (ТРСМЈ), Претсобје, влез ((Трајковски, 2007, b, ДНЗКС)</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Примери:</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Малечкото претсобје, некој вид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антре</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 на ателјето, беше полно народ.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(ДРМЈ, ОДРМЈ),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Во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антрето</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 кладоја ново портманто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(Трајковски, 2007, b, ДНЗКС)</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1298028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C40D8-281C-9272-7709-8E05D7D021E1}"/>
              </a:ext>
            </a:extLst>
          </p:cNvPr>
          <p:cNvSpPr>
            <a:spLocks noGrp="1"/>
          </p:cNvSpPr>
          <p:nvPr>
            <p:ph type="title"/>
          </p:nvPr>
        </p:nvSpPr>
        <p:spPr/>
        <p:txBody>
          <a:bodyPr>
            <a:normAutofit/>
          </a:bodyPr>
          <a:lstStyle/>
          <a:p>
            <a:pPr algn="ctr"/>
            <a:r>
              <a:rPr lang="mk-MK" sz="4400" b="1" kern="100" dirty="0">
                <a:effectLst/>
                <a:latin typeface="Times New Roman" panose="02020603050405020304" pitchFamily="18" charset="0"/>
                <a:ea typeface="Calibri" panose="020F0502020204030204" pitchFamily="34" charset="0"/>
                <a:cs typeface="Times New Roman" panose="02020603050405020304" pitchFamily="18" charset="0"/>
              </a:rPr>
              <a:t>entrée</a:t>
            </a:r>
            <a:r>
              <a:rPr lang="fr-FR" sz="44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4400" b="1" kern="100" dirty="0">
                <a:effectLst/>
                <a:latin typeface="Times New Roman" panose="02020603050405020304" pitchFamily="18" charset="0"/>
                <a:ea typeface="Calibri" panose="020F0502020204030204" pitchFamily="34" charset="0"/>
                <a:cs typeface="Times New Roman" panose="02020603050405020304" pitchFamily="18" charset="0"/>
              </a:rPr>
              <a:t>n</a:t>
            </a:r>
            <a:r>
              <a:rPr lang="en-US" sz="44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4400" b="1" kern="100" dirty="0">
                <a:effectLst/>
                <a:latin typeface="Times New Roman" panose="02020603050405020304" pitchFamily="18" charset="0"/>
                <a:ea typeface="Calibri" panose="020F0502020204030204" pitchFamily="34" charset="0"/>
                <a:cs typeface="Times New Roman" panose="02020603050405020304" pitchFamily="18" charset="0"/>
              </a:rPr>
              <a:t>f</a:t>
            </a:r>
            <a:r>
              <a:rPr lang="en-US" sz="44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fr-FR" sz="4400" b="1" kern="100" dirty="0">
                <a:effectLst/>
                <a:latin typeface="Times New Roman" panose="02020603050405020304" pitchFamily="18" charset="0"/>
                <a:ea typeface="Calibri" panose="020F0502020204030204" pitchFamily="34" charset="0"/>
                <a:cs typeface="Times New Roman" panose="02020603050405020304" pitchFamily="18" charset="0"/>
              </a:rPr>
              <a:t>23 sens</a:t>
            </a:r>
            <a:endParaRPr lang="mk-MK" dirty="0"/>
          </a:p>
        </p:txBody>
      </p:sp>
      <p:sp>
        <p:nvSpPr>
          <p:cNvPr id="3" name="Content Placeholder 2">
            <a:extLst>
              <a:ext uri="{FF2B5EF4-FFF2-40B4-BE49-F238E27FC236}">
                <a16:creationId xmlns:a16="http://schemas.microsoft.com/office/drawing/2014/main" id="{D594C54D-90E5-4340-19CB-A9F3E1A5700C}"/>
              </a:ext>
            </a:extLst>
          </p:cNvPr>
          <p:cNvSpPr>
            <a:spLocks noGrp="1"/>
          </p:cNvSpPr>
          <p:nvPr>
            <p:ph idx="1"/>
          </p:nvPr>
        </p:nvSpPr>
        <p:spPr/>
        <p:txBody>
          <a:bodyPr numCol="3">
            <a:normAutofit fontScale="55000" lnSpcReduction="20000"/>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Action d'entrer, de passer de l'extérieur à l'intérieur : Faire une entrée discrète.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Synonymes : </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apparition - arrivée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2.</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Possibilité d'entrer dans un lieu ; accès : Refuser l'entrée.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Synonyme :</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accès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3.</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u="sng" kern="100" dirty="0">
                <a:effectLst/>
                <a:latin typeface="Times New Roman" panose="02020603050405020304" pitchFamily="18" charset="0"/>
                <a:ea typeface="Calibri" panose="020F0502020204030204" pitchFamily="34" charset="0"/>
                <a:cs typeface="Times New Roman" panose="02020603050405020304" pitchFamily="18" charset="0"/>
              </a:rPr>
              <a:t>Dégagement, espace où donne la porte principale d'accès d'un appartement, d'une maison et qui dessert les autres pièces : vestibule.</a:t>
            </a:r>
            <a:endParaRPr lang="mk-MK" sz="1800" b="1"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4.</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Admission dans une classe, un établissement scolaire, une organisation, etc. : Entrée en sixième.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5.</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Action d'entrer en scène, moment où un artiste entre en scène : Rater son entrée.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6.</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Accès à un spectacle, à une exposition, etc. : Prendre un billet d'entrée.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7.</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Somme à payer pour entrer ou faire entrer dans une salle de spectacle, dans un stade, etc. ; titre pour entrer, billet : Une entrée de faveur.</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8.</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Lieu, endroit, ouverture qui donne accès à quelque chose : L'entrée du personnel.</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9.</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Littéraire. Commencement d'une période de temps : L'entrée de l'hiver.</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10.</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Début d'une action, d'un temps :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À son entrée en fonctions.</a:t>
            </a:r>
            <a:endParaRPr lang="mk-MK"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11. Chaussure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Mesure du périmètre transversal du pied ou de la forme au niveau du cou-de-pied.</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12. Chorégraphie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Chacune des parties d'un acte d'un ballet.</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13.</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Acte d'un opéra-ballet qui expose un sujet séparé.</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14.</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Air par lequel débute un ballet.</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15. Cirque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Saynète ou parodie jouée par les clowns et les augustes.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16.</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Comptabilité</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Augmentation du stock, de l'encaisse ou du portefeuille, qui se traduit par l'inscription d'une valeur au débit de ces comptes. (Les livres d'entrée et de sortie, destinés à noter ces mouvements, donnent par leur solde l'état de l'inventaire.)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17. Cuisine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Plat chaud ou froid servi entre le potage ou les hors-d'œuvre et le plat principal.</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18.</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Histoire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Réception solennelle d'un souverain, d'un personnage important dans une ville.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19.</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Informatique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Opération d'introduction des données dans un système informatique.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20. Linguistique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Dans un dictionnaire, unité graphique mise en vedette et sous laquelle sont classées les informations la concernant.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Synonymes :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adresse - vedette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21. Musique</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Toute disposition vocale ou instrumentale dans laquelle les voix ou les parties interviennent les unes après les autres.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22. Polymères</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Orifice par lequel, lors du moulage par injection, la matière est introduite dans le moule.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23. Turf</a:t>
            </a: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Somme qui doit être versée pour qu'un cheval puisse prendre part à la course dans laquelle il est engagé.</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124618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3415C-E0DF-80B3-7994-36EE845EA854}"/>
              </a:ext>
            </a:extLst>
          </p:cNvPr>
          <p:cNvSpPr>
            <a:spLocks noGrp="1"/>
          </p:cNvSpPr>
          <p:nvPr>
            <p:ph type="title"/>
          </p:nvPr>
        </p:nvSpPr>
        <p:spPr/>
        <p:txBody>
          <a:bodyPr/>
          <a:lstStyle/>
          <a:p>
            <a:pPr algn="ctr"/>
            <a:r>
              <a:rPr lang="mk-MK" b="1" dirty="0"/>
              <a:t>неглиже &lt; </a:t>
            </a:r>
            <a:r>
              <a:rPr lang="fr-FR" b="1" dirty="0"/>
              <a:t>négligé</a:t>
            </a:r>
            <a:r>
              <a:rPr lang="en-US" b="1" dirty="0"/>
              <a:t> n. m.</a:t>
            </a:r>
            <a:endParaRPr lang="mk-MK" b="1" dirty="0"/>
          </a:p>
        </p:txBody>
      </p:sp>
      <p:sp>
        <p:nvSpPr>
          <p:cNvPr id="3" name="Content Placeholder 2">
            <a:extLst>
              <a:ext uri="{FF2B5EF4-FFF2-40B4-BE49-F238E27FC236}">
                <a16:creationId xmlns:a16="http://schemas.microsoft.com/office/drawing/2014/main" id="{8B64E4AE-EF18-8F77-5DC3-AB90C4462EC4}"/>
              </a:ext>
            </a:extLst>
          </p:cNvPr>
          <p:cNvSpPr>
            <a:spLocks noGrp="1"/>
          </p:cNvSpPr>
          <p:nvPr>
            <p:ph idx="1"/>
          </p:nvPr>
        </p:nvSpPr>
        <p:spPr/>
        <p:txBody>
          <a:bodyPr>
            <a:normAutofit/>
          </a:bodyPr>
          <a:lstStyle/>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лесен, елегантен пењоар (ДРМЈ)</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Пример: Имено, Лила сподели неколку фотографии на кои позира во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неглиже</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од тантела и тоа легната на кревет со чаша кафе во раката…(</a:t>
            </a:r>
            <a:r>
              <a:rPr lang="mk-MK" sz="1800" kern="100" dirty="0">
                <a:latin typeface="Times New Roman" panose="02020603050405020304" pitchFamily="18" charset="0"/>
                <a:ea typeface="Calibri" panose="020F0502020204030204" pitchFamily="34" charset="0"/>
                <a:cs typeface="Times New Roman" panose="02020603050405020304" pitchFamily="18" charset="0"/>
              </a:rPr>
              <a:t>„</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Лила направи „хаос“ со новите фотографии: Позира во тантела легната на кревет“, </a:t>
            </a:r>
            <a:r>
              <a:rPr lang="mk-MK" sz="1800" i="1" kern="100" dirty="0">
                <a:effectLst/>
                <a:latin typeface="Times New Roman" panose="02020603050405020304" pitchFamily="18" charset="0"/>
                <a:ea typeface="Calibri" panose="020F0502020204030204" pitchFamily="34" charset="0"/>
                <a:cs typeface="Times New Roman" panose="02020603050405020304" pitchFamily="18" charset="0"/>
              </a:rPr>
              <a:t>Убавина и здравје</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16 јуни 2022).</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FR: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négligé [negliʒe]</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n. m. </a:t>
            </a:r>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(GRLF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2024</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1 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État d'une personne mise sans recherche ; absence d'apprêt dans le costume, la tenue.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kern="100" dirty="0">
                <a:effectLst/>
                <a:latin typeface="Cambria Math" panose="02040503050406030204" pitchFamily="18" charset="0"/>
                <a:ea typeface="Calibri" panose="020F0502020204030204" pitchFamily="34" charset="0"/>
                <a:cs typeface="Cambria Math" panose="02040503050406030204" pitchFamily="18" charset="0"/>
              </a:rPr>
              <a:t>◆</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Spécialt.</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État d'une personne qui n'a pas encore mis la dernière main à sa toilette.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u="sng" kern="100" dirty="0">
                <a:effectLst/>
                <a:latin typeface="Times New Roman" panose="02020603050405020304" pitchFamily="18" charset="0"/>
                <a:ea typeface="Calibri" panose="020F0502020204030204" pitchFamily="34" charset="0"/>
                <a:cs typeface="Times New Roman" panose="02020603050405020304" pitchFamily="18" charset="0"/>
              </a:rPr>
              <a:t>2   (1761, Marmontel). </a:t>
            </a:r>
            <a:r>
              <a:rPr lang="mk-MK" sz="1800" b="1" i="1" u="sng" kern="100" dirty="0">
                <a:effectLst/>
                <a:latin typeface="Times New Roman" panose="02020603050405020304" pitchFamily="18" charset="0"/>
                <a:ea typeface="Calibri" panose="020F0502020204030204" pitchFamily="34" charset="0"/>
                <a:cs typeface="Times New Roman" panose="02020603050405020304" pitchFamily="18" charset="0"/>
              </a:rPr>
              <a:t>Un négligé : </a:t>
            </a:r>
            <a:r>
              <a:rPr lang="mk-MK" sz="1800" b="1" u="sng" kern="100" dirty="0">
                <a:effectLst/>
                <a:latin typeface="Times New Roman" panose="02020603050405020304" pitchFamily="18" charset="0"/>
                <a:ea typeface="Calibri" panose="020F0502020204030204" pitchFamily="34" charset="0"/>
                <a:cs typeface="Times New Roman" panose="02020603050405020304" pitchFamily="18" charset="0"/>
              </a:rPr>
              <a:t>tenue légère et sans recherche qu'on porte dans l'intimité, surtout le matin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mk-MK" sz="1800" kern="100" dirty="0">
                <a:effectLst/>
                <a:latin typeface="Segoe UI Symbol" panose="020B0502040204020203" pitchFamily="34" charset="0"/>
                <a:ea typeface="Calibri" panose="020F0502020204030204" pitchFamily="34" charset="0"/>
                <a:cs typeface="Segoe UI Symbol" panose="020B0502040204020203" pitchFamily="34" charset="0"/>
              </a:rPr>
              <a:t>➙</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Déshabillé).</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3 </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b="1" kern="100" dirty="0">
                <a:effectLst/>
                <a:latin typeface="Times New Roman" panose="02020603050405020304" pitchFamily="18" charset="0"/>
                <a:ea typeface="Calibri" panose="020F0502020204030204" pitchFamily="34" charset="0"/>
                <a:cs typeface="Times New Roman" panose="02020603050405020304" pitchFamily="18" charset="0"/>
              </a:rPr>
              <a:t>Littér., bx-arts (avec ou sans nuance péjorative).</a:t>
            </a:r>
            <a:r>
              <a:rPr lang="mk-MK" sz="1800" kern="100" dirty="0">
                <a:effectLst/>
                <a:latin typeface="Times New Roman" panose="02020603050405020304" pitchFamily="18" charset="0"/>
                <a:ea typeface="Calibri" panose="020F0502020204030204" pitchFamily="34" charset="0"/>
                <a:cs typeface="Times New Roman" panose="02020603050405020304" pitchFamily="18" charset="0"/>
              </a:rPr>
              <a:t> Caractère de ce qui est négligé, qui manque de recherche, de fini.</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3063077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160F-2932-4671-39AD-7E6F96AEAFB3}"/>
              </a:ext>
            </a:extLst>
          </p:cNvPr>
          <p:cNvSpPr>
            <a:spLocks noGrp="1"/>
          </p:cNvSpPr>
          <p:nvPr>
            <p:ph type="title"/>
          </p:nvPr>
        </p:nvSpPr>
        <p:spPr/>
        <p:txBody>
          <a:bodyPr/>
          <a:lstStyle/>
          <a:p>
            <a:pPr algn="ctr"/>
            <a:r>
              <a:rPr lang="fr-FR" dirty="0"/>
              <a:t>Fréquence</a:t>
            </a:r>
            <a:r>
              <a:rPr lang="en-US" dirty="0"/>
              <a:t> </a:t>
            </a:r>
            <a:r>
              <a:rPr lang="fr-FR" dirty="0"/>
              <a:t>d’utilisation</a:t>
            </a:r>
            <a:r>
              <a:rPr lang="en-US" dirty="0"/>
              <a:t> </a:t>
            </a:r>
            <a:r>
              <a:rPr lang="fr-FR" dirty="0"/>
              <a:t>des</a:t>
            </a:r>
            <a:r>
              <a:rPr lang="en-US" dirty="0"/>
              <a:t> </a:t>
            </a:r>
            <a:r>
              <a:rPr lang="fr-FR" dirty="0"/>
              <a:t>gallicismes lexicaux</a:t>
            </a:r>
          </a:p>
        </p:txBody>
      </p:sp>
      <p:sp>
        <p:nvSpPr>
          <p:cNvPr id="3" name="Content Placeholder 2">
            <a:extLst>
              <a:ext uri="{FF2B5EF4-FFF2-40B4-BE49-F238E27FC236}">
                <a16:creationId xmlns:a16="http://schemas.microsoft.com/office/drawing/2014/main" id="{55B2839E-DEDE-4B65-E2C3-F4A25309F215}"/>
              </a:ext>
            </a:extLst>
          </p:cNvPr>
          <p:cNvSpPr>
            <a:spLocks noGrp="1"/>
          </p:cNvSpPr>
          <p:nvPr>
            <p:ph idx="1"/>
          </p:nvPr>
        </p:nvSpPr>
        <p:spPr/>
        <p:txBody>
          <a:bodyPr/>
          <a:lstStyle/>
          <a:p>
            <a:endParaRPr lang="fr-FR" dirty="0"/>
          </a:p>
          <a:p>
            <a:pPr algn="ctr"/>
            <a:r>
              <a:rPr lang="fr-FR" sz="3600" dirty="0"/>
              <a:t>Gallicismes lexicaux à fréquence élevée</a:t>
            </a:r>
          </a:p>
          <a:p>
            <a:pPr algn="ctr"/>
            <a:r>
              <a:rPr lang="fr-FR" sz="3600" dirty="0"/>
              <a:t>Gallicismes lexicaux à fréquence modérée</a:t>
            </a:r>
          </a:p>
          <a:p>
            <a:pPr algn="ctr"/>
            <a:r>
              <a:rPr lang="fr-FR" sz="3600" dirty="0"/>
              <a:t>Gallicismes lexicaux à faible fréquence</a:t>
            </a:r>
          </a:p>
        </p:txBody>
      </p:sp>
    </p:spTree>
    <p:extLst>
      <p:ext uri="{BB962C8B-B14F-4D97-AF65-F5344CB8AC3E}">
        <p14:creationId xmlns:p14="http://schemas.microsoft.com/office/powerpoint/2010/main" val="13047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62030-8561-22D6-0FB8-78559FC76D62}"/>
              </a:ext>
            </a:extLst>
          </p:cNvPr>
          <p:cNvSpPr>
            <a:spLocks noGrp="1"/>
          </p:cNvSpPr>
          <p:nvPr>
            <p:ph type="title"/>
          </p:nvPr>
        </p:nvSpPr>
        <p:spPr/>
        <p:txBody>
          <a:bodyPr/>
          <a:lstStyle/>
          <a:p>
            <a:pPr algn="ctr"/>
            <a:r>
              <a:rPr lang="fr-FR" dirty="0"/>
              <a:t>Gallicismes </a:t>
            </a:r>
            <a:r>
              <a:rPr lang="fr-FR" sz="4400" dirty="0"/>
              <a:t>lexicaux </a:t>
            </a:r>
            <a:r>
              <a:rPr lang="fr-FR" dirty="0"/>
              <a:t>à haute fréquence</a:t>
            </a:r>
          </a:p>
        </p:txBody>
      </p:sp>
      <p:sp>
        <p:nvSpPr>
          <p:cNvPr id="3" name="Content Placeholder 2">
            <a:extLst>
              <a:ext uri="{FF2B5EF4-FFF2-40B4-BE49-F238E27FC236}">
                <a16:creationId xmlns:a16="http://schemas.microsoft.com/office/drawing/2014/main" id="{4BB50F7D-847F-0BF6-33FF-B2EB44D120E3}"/>
              </a:ext>
            </a:extLst>
          </p:cNvPr>
          <p:cNvSpPr>
            <a:spLocks noGrp="1"/>
          </p:cNvSpPr>
          <p:nvPr>
            <p:ph idx="1"/>
          </p:nvPr>
        </p:nvSpPr>
        <p:spPr/>
        <p:txBody>
          <a:bodyPr numCol="2">
            <a:normAutofit/>
          </a:bodyPr>
          <a:lstStyle/>
          <a:p>
            <a:pPr algn="just">
              <a:lnSpc>
                <a:spcPct val="107000"/>
              </a:lnSpc>
              <a:spcAft>
                <a:spcPts val="800"/>
              </a:spcAft>
            </a:pPr>
            <a:r>
              <a:rPr lang="fr-FR" sz="1200" b="1" dirty="0"/>
              <a:t>Usage répandu</a:t>
            </a:r>
            <a:r>
              <a:rPr lang="fr-FR" sz="1200" dirty="0"/>
              <a:t> : Très utilisés, avec une forte intégration dans la langue macédonienne.</a:t>
            </a:r>
          </a:p>
          <a:p>
            <a:pPr algn="just">
              <a:lnSpc>
                <a:spcPct val="107000"/>
              </a:lnSpc>
              <a:spcAft>
                <a:spcPts val="800"/>
              </a:spcAft>
            </a:pPr>
            <a:r>
              <a:rPr lang="fr-FR" sz="1200" b="1" dirty="0"/>
              <a:t>Acceptation significative</a:t>
            </a:r>
            <a:r>
              <a:rPr lang="fr-FR" sz="1200" dirty="0"/>
              <a:t> : Adoption notable dans le vocabulaire quotidien.</a:t>
            </a:r>
          </a:p>
          <a:p>
            <a:pPr algn="just">
              <a:lnSpc>
                <a:spcPct val="107000"/>
              </a:lnSpc>
              <a:spcAft>
                <a:spcPts val="800"/>
              </a:spcAft>
            </a:pPr>
            <a:r>
              <a:rPr lang="fr-FR" sz="1200" b="1" dirty="0"/>
              <a:t>Polyvalence contextuelle</a:t>
            </a:r>
            <a:r>
              <a:rPr lang="fr-FR" sz="1200" dirty="0"/>
              <a:t> : Usage courant dans divers contextes, notamment lors de dialogues, négociations, ainsi que dans des discussions politiques et personnelles.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err="1"/>
              <a:t>Тет</a:t>
            </a:r>
            <a:r>
              <a:rPr lang="fr-FR" sz="1800" b="1" dirty="0"/>
              <a:t>-а-</a:t>
            </a:r>
            <a:r>
              <a:rPr lang="fr-FR" sz="1800" b="1" dirty="0" err="1"/>
              <a:t>тет</a:t>
            </a:r>
            <a:r>
              <a:rPr lang="fr-FR" sz="1800" b="1" dirty="0"/>
              <a:t> (tête-à-tête)</a:t>
            </a:r>
            <a:endParaRPr lang="fr-FR" sz="1800" dirty="0"/>
          </a:p>
          <a:p>
            <a:pPr>
              <a:buFont typeface="Arial" panose="020B0604020202020204" pitchFamily="34" charset="0"/>
              <a:buChar char="•"/>
            </a:pPr>
            <a:r>
              <a:rPr lang="fr-FR" sz="1200" b="1" dirty="0"/>
              <a:t>Fréquence</a:t>
            </a:r>
            <a:r>
              <a:rPr lang="fr-FR" sz="1200" dirty="0"/>
              <a:t> : 2450 occurrences.</a:t>
            </a:r>
          </a:p>
          <a:p>
            <a:pPr>
              <a:buFont typeface="Arial" panose="020B0604020202020204" pitchFamily="34" charset="0"/>
              <a:buChar char="•"/>
            </a:pPr>
            <a:r>
              <a:rPr lang="fr-FR" sz="1200" b="1" dirty="0"/>
              <a:t>Usage étendu</a:t>
            </a:r>
            <a:r>
              <a:rPr lang="fr-FR" sz="1200" dirty="0"/>
              <a:t> : Intégration complète dans la langue macédonienne.</a:t>
            </a:r>
          </a:p>
          <a:p>
            <a:pPr>
              <a:buFont typeface="Arial" panose="020B0604020202020204" pitchFamily="34" charset="0"/>
              <a:buChar char="•"/>
            </a:pPr>
            <a:r>
              <a:rPr lang="fr-FR" sz="1200" b="1" dirty="0"/>
              <a:t>Polyvalence contextuelle</a:t>
            </a:r>
            <a:r>
              <a:rPr lang="fr-FR" sz="1200" dirty="0"/>
              <a:t> : Employé dans des discussions politiques, personnelles et professionnelles.</a:t>
            </a:r>
          </a:p>
          <a:p>
            <a:pPr>
              <a:buFont typeface="Arial" panose="020B0604020202020204" pitchFamily="34" charset="0"/>
              <a:buChar char="•"/>
            </a:pPr>
            <a:r>
              <a:rPr lang="fr-FR" sz="1200" b="1" dirty="0"/>
              <a:t>Formalité</a:t>
            </a:r>
            <a:r>
              <a:rPr lang="fr-FR" sz="1200" dirty="0"/>
              <a:t> : Utilisé dans des contextes à la fois formels et informels.</a:t>
            </a:r>
          </a:p>
          <a:p>
            <a:pPr indent="180340" algn="just">
              <a:lnSpc>
                <a:spcPct val="107000"/>
              </a:lnSpc>
              <a:spcAft>
                <a:spcPts val="800"/>
              </a:spcAft>
            </a:pPr>
            <a:r>
              <a:rPr lang="fr-FR" sz="1800" b="1" dirty="0" err="1"/>
              <a:t>Визави</a:t>
            </a:r>
            <a:r>
              <a:rPr lang="fr-FR" sz="1800" b="1" dirty="0"/>
              <a:t> (vis-à-vis)</a:t>
            </a:r>
            <a:endParaRPr lang="fr-FR" sz="1800" dirty="0"/>
          </a:p>
          <a:p>
            <a:pPr>
              <a:buFont typeface="Arial" panose="020B0604020202020204" pitchFamily="34" charset="0"/>
              <a:buChar char="•"/>
            </a:pPr>
            <a:r>
              <a:rPr lang="fr-FR" sz="1200" b="1" dirty="0"/>
              <a:t>Fréquence</a:t>
            </a:r>
            <a:r>
              <a:rPr lang="fr-FR" sz="1200" dirty="0"/>
              <a:t> : 61 occurrences.</a:t>
            </a:r>
          </a:p>
          <a:p>
            <a:pPr>
              <a:buFont typeface="Arial" panose="020B0604020202020204" pitchFamily="34" charset="0"/>
              <a:buChar char="•"/>
            </a:pPr>
            <a:r>
              <a:rPr lang="fr-FR" sz="1200" b="1" dirty="0"/>
              <a:t>Domaines d’usage</a:t>
            </a:r>
            <a:r>
              <a:rPr lang="fr-FR" sz="1200" dirty="0"/>
              <a:t> : Contextes économiques et sociaux.</a:t>
            </a:r>
          </a:p>
          <a:p>
            <a:pPr>
              <a:buFont typeface="Arial" panose="020B0604020202020204" pitchFamily="34" charset="0"/>
              <a:buChar char="•"/>
            </a:pPr>
            <a:r>
              <a:rPr lang="fr-FR" sz="1200" b="1" dirty="0"/>
              <a:t>Fonctions principales</a:t>
            </a:r>
            <a:r>
              <a:rPr lang="fr-FR" sz="1200" dirty="0"/>
              <a:t> : Description des relations directes, relations interpersonnelles et comparaisons.</a:t>
            </a:r>
          </a:p>
          <a:p>
            <a:pPr>
              <a:buFont typeface="Arial" panose="020B0604020202020204" pitchFamily="34" charset="0"/>
              <a:buChar char="•"/>
            </a:pPr>
            <a:r>
              <a:rPr lang="fr-FR" sz="1200" b="1" dirty="0"/>
              <a:t>Intégration linguistique</a:t>
            </a:r>
            <a:r>
              <a:rPr lang="fr-FR" sz="1200" dirty="0"/>
              <a:t> : Fortement intégré dans le discours courant.</a:t>
            </a:r>
          </a:p>
          <a:p>
            <a:pPr>
              <a:buFont typeface="Arial" panose="020B0604020202020204" pitchFamily="34" charset="0"/>
              <a:buChar char="•"/>
            </a:pPr>
            <a:r>
              <a:rPr lang="fr-FR" sz="1200" b="1" dirty="0"/>
              <a:t>Usage spécifique</a:t>
            </a:r>
            <a:r>
              <a:rPr lang="fr-FR" sz="1200" dirty="0"/>
              <a:t> : Très fréquent dans les analyses économiques et politiques.</a:t>
            </a:r>
          </a:p>
          <a:p>
            <a:pPr algn="just">
              <a:lnSpc>
                <a:spcPct val="107000"/>
              </a:lnSpc>
              <a:spcAft>
                <a:spcPts val="800"/>
              </a:spcAft>
            </a:pP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err="1"/>
              <a:t>Неглиже</a:t>
            </a:r>
            <a:r>
              <a:rPr lang="fr-FR" sz="1800" b="1" dirty="0"/>
              <a:t> (négligé)</a:t>
            </a:r>
            <a:endParaRPr lang="fr-FR" sz="1800" dirty="0"/>
          </a:p>
          <a:p>
            <a:pPr>
              <a:buFont typeface="Arial" panose="020B0604020202020204" pitchFamily="34" charset="0"/>
              <a:buChar char="•"/>
            </a:pPr>
            <a:r>
              <a:rPr lang="fr-FR" sz="1200" b="1" dirty="0"/>
              <a:t>Fréquence</a:t>
            </a:r>
            <a:r>
              <a:rPr lang="fr-FR" sz="1200" dirty="0"/>
              <a:t> : 47 occurrences.</a:t>
            </a:r>
          </a:p>
          <a:p>
            <a:pPr>
              <a:buFont typeface="Arial" panose="020B0604020202020204" pitchFamily="34" charset="0"/>
              <a:buChar char="•"/>
            </a:pPr>
            <a:r>
              <a:rPr lang="fr-FR" sz="1200" b="1" dirty="0"/>
              <a:t>Domaines d’usage</a:t>
            </a:r>
            <a:r>
              <a:rPr lang="fr-FR" sz="1200" dirty="0"/>
              <a:t> : Discussions sur la mode et le style de vie.</a:t>
            </a:r>
          </a:p>
          <a:p>
            <a:pPr>
              <a:buFont typeface="Arial" panose="020B0604020202020204" pitchFamily="34" charset="0"/>
              <a:buChar char="•"/>
            </a:pPr>
            <a:r>
              <a:rPr lang="fr-FR" sz="1200" b="1" dirty="0"/>
              <a:t>Fonction principale</a:t>
            </a:r>
            <a:r>
              <a:rPr lang="fr-FR" sz="1200" dirty="0"/>
              <a:t> : Désignation de vêtements ou de styles décontractés, mode.</a:t>
            </a:r>
          </a:p>
          <a:p>
            <a:pPr>
              <a:buFont typeface="Arial" panose="020B0604020202020204" pitchFamily="34" charset="0"/>
              <a:buChar char="•"/>
            </a:pPr>
            <a:r>
              <a:rPr lang="fr-FR" sz="1200" b="1" dirty="0"/>
              <a:t>Intégration linguistique</a:t>
            </a:r>
            <a:r>
              <a:rPr lang="fr-FR" sz="1200" dirty="0"/>
              <a:t> : Bonne </a:t>
            </a:r>
            <a:r>
              <a:rPr lang="mk-MK" sz="1200" kern="100" dirty="0">
                <a:effectLst/>
                <a:latin typeface="Calibri" panose="020F0502020204030204" pitchFamily="34" charset="0"/>
                <a:ea typeface="Calibri" panose="020F0502020204030204" pitchFamily="34" charset="0"/>
                <a:cs typeface="Times New Roman" panose="02020603050405020304" pitchFamily="18" charset="0"/>
              </a:rPr>
              <a:t>intégration</a:t>
            </a:r>
            <a:r>
              <a:rPr lang="fr-FR" sz="1200" dirty="0"/>
              <a:t> dans la langue macédonienne.</a:t>
            </a:r>
          </a:p>
          <a:p>
            <a:r>
              <a:rPr lang="fr-FR" sz="1200" b="1" dirty="0"/>
              <a:t>Utilisation</a:t>
            </a:r>
            <a:r>
              <a:rPr lang="fr-FR" sz="1200" dirty="0"/>
              <a:t> : Usage limité.</a:t>
            </a:r>
            <a:endParaRPr lang="mk-MK" dirty="0"/>
          </a:p>
        </p:txBody>
      </p:sp>
    </p:spTree>
    <p:extLst>
      <p:ext uri="{BB962C8B-B14F-4D97-AF65-F5344CB8AC3E}">
        <p14:creationId xmlns:p14="http://schemas.microsoft.com/office/powerpoint/2010/main" val="292915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7151A-E79E-7B65-9B4D-0955C87FF8BE}"/>
              </a:ext>
            </a:extLst>
          </p:cNvPr>
          <p:cNvSpPr>
            <a:spLocks noGrp="1"/>
          </p:cNvSpPr>
          <p:nvPr>
            <p:ph type="title"/>
          </p:nvPr>
        </p:nvSpPr>
        <p:spPr/>
        <p:txBody>
          <a:bodyPr>
            <a:normAutofit/>
          </a:bodyPr>
          <a:lstStyle/>
          <a:p>
            <a:pPr algn="ctr"/>
            <a:r>
              <a:rPr lang="mk-MK" sz="4400" b="1" kern="100" dirty="0">
                <a:effectLst/>
                <a:latin typeface="Calibri" panose="020F0502020204030204" pitchFamily="34" charset="0"/>
                <a:ea typeface="Calibri" panose="020F0502020204030204" pitchFamily="34" charset="0"/>
                <a:cs typeface="Times New Roman" panose="02020603050405020304" pitchFamily="18" charset="0"/>
              </a:rPr>
              <a:t>L’influence des gallicismes dans la langue macédonienne</a:t>
            </a:r>
            <a:endParaRPr lang="mk-MK" dirty="0"/>
          </a:p>
        </p:txBody>
      </p:sp>
      <p:sp>
        <p:nvSpPr>
          <p:cNvPr id="3" name="Content Placeholder 2">
            <a:extLst>
              <a:ext uri="{FF2B5EF4-FFF2-40B4-BE49-F238E27FC236}">
                <a16:creationId xmlns:a16="http://schemas.microsoft.com/office/drawing/2014/main" id="{40E113B3-B077-4FD1-1082-FC2D46320BE9}"/>
              </a:ext>
            </a:extLst>
          </p:cNvPr>
          <p:cNvSpPr>
            <a:spLocks noGrp="1"/>
          </p:cNvSpPr>
          <p:nvPr>
            <p:ph idx="1"/>
          </p:nvPr>
        </p:nvSpPr>
        <p:spPr/>
        <p:txBody>
          <a:bodyPr numCol="4">
            <a:normAutofit fontScale="70000" lnSpcReduction="20000"/>
          </a:bodyPr>
          <a:lstStyle/>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Contexte historique</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L’histoire de la langue française témoigne d’une influence culturelle et linguistique universelle, marquant des régions bien au-delà des frontières européennes.</a:t>
            </a: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Pendant plusieurs siècles, le français a symbolisé le raffinement et la modernité dans des domaines tels que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Commerce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Diplomatie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Éducation</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Arts</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Vie sociale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Cette expansion a donné naissance à de nombreux emprunts lexicaux, appelés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gallicismes</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intégrés dans diverses langues, y compris le macédonien.</a:t>
            </a: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La pénétration linguistique en macédonien</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Période d’influence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À partir du XIXᵉ siècle, avec un pic marqué durant la première moitié du XXᵉ siècle.</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Dominance du français dans les milieux intellectuels, académiques et diplomatiques en Macédoine.</a:t>
            </a:r>
          </a:p>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Enrichissement linguistique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Les gallicismes témoignent du prestige linguistique du français et de son rôle clé dans les échanges académiques et commerciaux.</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Ils incarnent à la fois la modernité technologique et l’influence culturelle française.</a:t>
            </a: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Typologie des gallicismes en macédonien</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1. Gallicismes intégrés</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Ces termes font partie du vocabulaire courant et ne suscitent plus d’association explicite avec leurs origines françaises</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амбалажа (</a:t>
            </a:r>
            <a:r>
              <a:rPr lang="mk-MK" sz="1300" i="1" kern="100" dirty="0">
                <a:effectLst/>
                <a:latin typeface="Calibri" panose="020F0502020204030204" pitchFamily="34" charset="0"/>
                <a:ea typeface="Calibri" panose="020F0502020204030204" pitchFamily="34" charset="0"/>
                <a:cs typeface="Times New Roman" panose="02020603050405020304" pitchFamily="18" charset="0"/>
              </a:rPr>
              <a:t>emballage</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3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булевар (</a:t>
            </a:r>
            <a:r>
              <a:rPr lang="mk-MK" sz="1300" i="1" kern="100" dirty="0">
                <a:effectLst/>
                <a:latin typeface="Calibri" panose="020F0502020204030204" pitchFamily="34" charset="0"/>
                <a:ea typeface="Calibri" panose="020F0502020204030204" pitchFamily="34" charset="0"/>
                <a:cs typeface="Times New Roman" panose="02020603050405020304" pitchFamily="18" charset="0"/>
              </a:rPr>
              <a:t>boulevard</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3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екран (</a:t>
            </a:r>
            <a:r>
              <a:rPr lang="mk-MK" sz="1300" i="1" kern="100" dirty="0">
                <a:effectLst/>
                <a:latin typeface="Calibri" panose="020F0502020204030204" pitchFamily="34" charset="0"/>
                <a:ea typeface="Calibri" panose="020F0502020204030204" pitchFamily="34" charset="0"/>
                <a:cs typeface="Times New Roman" panose="02020603050405020304" pitchFamily="18" charset="0"/>
              </a:rPr>
              <a:t>écran</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3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волан (</a:t>
            </a:r>
            <a:r>
              <a:rPr lang="mk-MK" sz="1300" i="1" kern="100" dirty="0">
                <a:effectLst/>
                <a:latin typeface="Calibri" panose="020F0502020204030204" pitchFamily="34" charset="0"/>
                <a:ea typeface="Calibri" panose="020F0502020204030204" pitchFamily="34" charset="0"/>
                <a:cs typeface="Times New Roman" panose="02020603050405020304" pitchFamily="18" charset="0"/>
              </a:rPr>
              <a:t>volant</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3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сутерен (</a:t>
            </a:r>
            <a:r>
              <a:rPr lang="mk-MK" sz="1300" i="1" kern="100" dirty="0">
                <a:effectLst/>
                <a:latin typeface="Calibri" panose="020F0502020204030204" pitchFamily="34" charset="0"/>
                <a:ea typeface="Calibri" panose="020F0502020204030204" pitchFamily="34" charset="0"/>
                <a:cs typeface="Times New Roman" panose="02020603050405020304" pitchFamily="18" charset="0"/>
              </a:rPr>
              <a:t>souterrain</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2. Gallicismes à connotation française</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Ces mots conservent une sonorité distinctive et évoquent un registre formel ou raffiné</a:t>
            </a:r>
            <a:r>
              <a:rPr lang="en-US" sz="1300" kern="100" dirty="0">
                <a:effectLst/>
                <a:latin typeface="Calibri" panose="020F0502020204030204" pitchFamily="34" charset="0"/>
                <a:ea typeface="Calibri" panose="020F0502020204030204" pitchFamily="34" charset="0"/>
                <a:cs typeface="Times New Roman" panose="02020603050405020304" pitchFamily="18" charset="0"/>
              </a:rPr>
              <a:t>:</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ала минут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à la minute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антре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entrée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тет-а-тет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tête-à-tête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багета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baguette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бонвиван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bon vivant</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визави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vis-à-vis</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лесе-пасе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laissez-passer</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неглиже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négligé</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соаре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soirée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ангро</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ан</a:t>
            </a:r>
            <a:r>
              <a:rPr lang="fr-FR" sz="11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пасан</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анфас</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a:effectLst/>
                <a:latin typeface="Times New Roman" panose="02020603050405020304" pitchFamily="18" charset="0"/>
                <a:ea typeface="Times New Roman" panose="02020603050405020304" pitchFamily="18" charset="0"/>
                <a:cs typeface="Times New Roman" panose="02020603050405020304" pitchFamily="18" charset="0"/>
              </a:rPr>
              <a:t>а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пропо</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будоар</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дирижабл</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жовијален</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портмоне</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тет</a:t>
            </a:r>
            <a:r>
              <a:rPr lang="fr-FR" sz="1100" i="1" kern="100" dirty="0">
                <a:effectLst/>
                <a:latin typeface="Times New Roman" panose="02020603050405020304" pitchFamily="18" charset="0"/>
                <a:ea typeface="Times New Roman" panose="02020603050405020304" pitchFamily="18" charset="0"/>
                <a:cs typeface="Times New Roman" panose="02020603050405020304" pitchFamily="18" charset="0"/>
              </a:rPr>
              <a:t>-а-</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тет</a:t>
            </a:r>
            <a:r>
              <a:rPr lang="fr-FR" sz="11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тире</a:t>
            </a:r>
            <a:endParaRPr lang="mk-MK" sz="1100" i="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Objectifs de l’étude</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1. Cartographie (Quantifier) linguistique des gallicismes en macédonien contemporain</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Étude centrée sur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Leur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usage actuel</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Leur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fréquence d’apparition</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dans les médias.</a:t>
            </a: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2. Méthodologie d’analyse</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Utilisation d’agrégateur de nouvelles en ligne comme </a:t>
            </a: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Time.mk</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compilant des centaines de sources médiatiques.</a:t>
            </a: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Analyse des gallicismes selon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Leur </a:t>
            </a:r>
            <a:r>
              <a:rPr lang="mk-MK" sz="1300" b="1" kern="100" dirty="0">
                <a:effectLst/>
                <a:latin typeface="Calibri" panose="020F0502020204030204" pitchFamily="34" charset="0"/>
                <a:ea typeface="Calibri" panose="020F0502020204030204" pitchFamily="34" charset="0"/>
                <a:cs typeface="Times New Roman" panose="02020603050405020304" pitchFamily="18" charset="0"/>
              </a:rPr>
              <a:t>distribution médiatique</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Leur </a:t>
            </a:r>
            <a:r>
              <a:rPr lang="mk-MK" sz="1300" b="1" kern="100" dirty="0">
                <a:effectLst/>
                <a:latin typeface="Calibri" panose="020F0502020204030204" pitchFamily="34" charset="0"/>
                <a:ea typeface="Calibri" panose="020F0502020204030204" pitchFamily="34" charset="0"/>
                <a:cs typeface="Times New Roman" panose="02020603050405020304" pitchFamily="18" charset="0"/>
              </a:rPr>
              <a:t>intégration phonétique</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Leur </a:t>
            </a:r>
            <a:r>
              <a:rPr lang="mk-MK" sz="1300" b="1" kern="100" dirty="0">
                <a:effectLst/>
                <a:latin typeface="Calibri" panose="020F0502020204030204" pitchFamily="34" charset="0"/>
                <a:ea typeface="Calibri" panose="020F0502020204030204" pitchFamily="34" charset="0"/>
                <a:cs typeface="Times New Roman" panose="02020603050405020304" pitchFamily="18" charset="0"/>
              </a:rPr>
              <a:t>adaptation sémantique</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Conclusion attendue</a:t>
            </a:r>
            <a:endParaRPr lang="mk-MK"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Cette recherche mettra en lumière l’impact persistant des gallicismes dans la langue macédonienne, en soulignant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Leur rôle en tant que témoins de la transmission culturelle.</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Leur adaptation réussie, tout en préservant des éléments phonétiques</a:t>
            </a:r>
            <a:r>
              <a:rPr lang="en-US" sz="13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300" kern="100" dirty="0" err="1">
                <a:effectLst/>
                <a:latin typeface="Calibri" panose="020F0502020204030204" pitchFamily="34" charset="0"/>
                <a:ea typeface="Calibri" panose="020F0502020204030204" pitchFamily="34" charset="0"/>
                <a:cs typeface="Times New Roman" panose="02020603050405020304" pitchFamily="18" charset="0"/>
              </a:rPr>
              <a:t>graphiques</a:t>
            </a:r>
            <a:r>
              <a:rPr lang="mk-MK" sz="1300" kern="100" dirty="0">
                <a:effectLst/>
                <a:latin typeface="Calibri" panose="020F0502020204030204" pitchFamily="34" charset="0"/>
                <a:ea typeface="Calibri" panose="020F0502020204030204" pitchFamily="34" charset="0"/>
                <a:cs typeface="Times New Roman" panose="02020603050405020304" pitchFamily="18" charset="0"/>
              </a:rPr>
              <a:t> et sémantiques d’origine française.</a:t>
            </a:r>
          </a:p>
          <a:p>
            <a:pPr>
              <a:lnSpc>
                <a:spcPct val="107000"/>
              </a:lnSpc>
              <a:spcAft>
                <a:spcPts val="800"/>
              </a:spcAft>
            </a:pPr>
            <a:r>
              <a:rPr lang="mk-MK" sz="1800" b="1" kern="100" dirty="0">
                <a:effectLst/>
                <a:latin typeface="Calibri" panose="020F0502020204030204" pitchFamily="34" charset="0"/>
                <a:ea typeface="Calibri" panose="020F0502020204030204" pitchFamily="34" charset="0"/>
                <a:cs typeface="Times New Roman" panose="02020603050405020304" pitchFamily="18" charset="0"/>
              </a:rPr>
              <a:t>Contribution scientifique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mk-MK" sz="1600" kern="100" dirty="0">
                <a:effectLst/>
                <a:latin typeface="Calibri" panose="020F0502020204030204" pitchFamily="34" charset="0"/>
                <a:ea typeface="Calibri" panose="020F0502020204030204" pitchFamily="34" charset="0"/>
                <a:cs typeface="Times New Roman" panose="02020603050405020304" pitchFamily="18" charset="0"/>
              </a:rPr>
              <a:t>Enrichissement de la compréhension de l’influence française dans les Balkans.</a:t>
            </a:r>
          </a:p>
          <a:p>
            <a:pPr marL="342900" lvl="0" indent="-342900">
              <a:lnSpc>
                <a:spcPct val="107000"/>
              </a:lnSpc>
              <a:spcAft>
                <a:spcPts val="800"/>
              </a:spcAft>
              <a:buSzPts val="1000"/>
              <a:buFont typeface="Symbol" panose="05050102010706020507" pitchFamily="18" charset="2"/>
              <a:buChar char=""/>
              <a:tabLst>
                <a:tab pos="457200" algn="l"/>
              </a:tabLst>
            </a:pPr>
            <a:r>
              <a:rPr lang="mk-MK" sz="1600" kern="100" dirty="0">
                <a:effectLst/>
                <a:latin typeface="Calibri" panose="020F0502020204030204" pitchFamily="34" charset="0"/>
                <a:ea typeface="Calibri" panose="020F0502020204030204" pitchFamily="34" charset="0"/>
                <a:cs typeface="Times New Roman" panose="02020603050405020304" pitchFamily="18" charset="0"/>
              </a:rPr>
              <a:t>Mise en évidence de la manière dont les gallicismes incarnent des valeurs de </a:t>
            </a:r>
            <a:r>
              <a:rPr lang="mk-MK" sz="1600" b="1" kern="100" dirty="0">
                <a:effectLst/>
                <a:latin typeface="Calibri" panose="020F0502020204030204" pitchFamily="34" charset="0"/>
                <a:ea typeface="Calibri" panose="020F0502020204030204" pitchFamily="34" charset="0"/>
                <a:cs typeface="Times New Roman" panose="02020603050405020304" pitchFamily="18" charset="0"/>
              </a:rPr>
              <a:t>modernité</a:t>
            </a:r>
            <a:r>
              <a:rPr lang="mk-MK" sz="1600" kern="100" dirty="0">
                <a:effectLst/>
                <a:latin typeface="Calibri" panose="020F0502020204030204" pitchFamily="34" charset="0"/>
                <a:ea typeface="Calibri" panose="020F0502020204030204" pitchFamily="34" charset="0"/>
                <a:cs typeface="Times New Roman" panose="02020603050405020304" pitchFamily="18" charset="0"/>
              </a:rPr>
              <a:t> et d’</a:t>
            </a:r>
            <a:r>
              <a:rPr lang="mk-MK" sz="1600" b="1" kern="100" dirty="0">
                <a:effectLst/>
                <a:latin typeface="Calibri" panose="020F0502020204030204" pitchFamily="34" charset="0"/>
                <a:ea typeface="Calibri" panose="020F0502020204030204" pitchFamily="34" charset="0"/>
                <a:cs typeface="Times New Roman" panose="02020603050405020304" pitchFamily="18" charset="0"/>
              </a:rPr>
              <a:t>élégance</a:t>
            </a:r>
            <a:r>
              <a:rPr lang="mk-MK" sz="1600" kern="100" dirty="0">
                <a:effectLst/>
                <a:latin typeface="Calibri" panose="020F0502020204030204" pitchFamily="34" charset="0"/>
                <a:ea typeface="Calibri" panose="020F0502020204030204" pitchFamily="34" charset="0"/>
                <a:cs typeface="Times New Roman" panose="02020603050405020304" pitchFamily="18" charset="0"/>
              </a:rPr>
              <a:t>, tout en s’intégrant à la dynamique linguistique du macédonien contemporain.</a:t>
            </a:r>
            <a:endParaRPr lang="mk-MK" sz="1600" dirty="0"/>
          </a:p>
        </p:txBody>
      </p:sp>
    </p:spTree>
    <p:extLst>
      <p:ext uri="{BB962C8B-B14F-4D97-AF65-F5344CB8AC3E}">
        <p14:creationId xmlns:p14="http://schemas.microsoft.com/office/powerpoint/2010/main" val="3268661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45038-1C4A-48FF-EBE9-A7B30DECBD8E}"/>
              </a:ext>
            </a:extLst>
          </p:cNvPr>
          <p:cNvSpPr>
            <a:spLocks noGrp="1"/>
          </p:cNvSpPr>
          <p:nvPr>
            <p:ph type="title"/>
          </p:nvPr>
        </p:nvSpPr>
        <p:spPr/>
        <p:txBody>
          <a:bodyPr/>
          <a:lstStyle/>
          <a:p>
            <a:pPr algn="ctr"/>
            <a:r>
              <a:rPr lang="fr-FR" dirty="0"/>
              <a:t>Gallicismes à fréquence modérée:</a:t>
            </a:r>
            <a:br>
              <a:rPr lang="fr-FR" dirty="0"/>
            </a:br>
            <a:endParaRPr lang="fr-FR" dirty="0"/>
          </a:p>
        </p:txBody>
      </p:sp>
      <p:sp>
        <p:nvSpPr>
          <p:cNvPr id="3" name="Content Placeholder 2">
            <a:extLst>
              <a:ext uri="{FF2B5EF4-FFF2-40B4-BE49-F238E27FC236}">
                <a16:creationId xmlns:a16="http://schemas.microsoft.com/office/drawing/2014/main" id="{0381B6F0-4CAE-BBC0-1E19-919FA278FF43}"/>
              </a:ext>
            </a:extLst>
          </p:cNvPr>
          <p:cNvSpPr>
            <a:spLocks noGrp="1"/>
          </p:cNvSpPr>
          <p:nvPr>
            <p:ph idx="1"/>
          </p:nvPr>
        </p:nvSpPr>
        <p:spPr/>
        <p:txBody>
          <a:bodyPr numCol="3">
            <a:normAutofit fontScale="70000" lnSpcReduction="20000"/>
          </a:bodyPr>
          <a:lstStyle/>
          <a:p>
            <a:pPr indent="180340" algn="just">
              <a:lnSpc>
                <a:spcPct val="107000"/>
              </a:lnSpc>
              <a:spcAft>
                <a:spcPts val="800"/>
              </a:spcAft>
            </a:pPr>
            <a:r>
              <a:rPr lang="fr-FR" sz="1800" b="1" dirty="0" err="1"/>
              <a:t>Анфас</a:t>
            </a:r>
            <a:r>
              <a:rPr lang="fr-FR" sz="1800" b="1" dirty="0"/>
              <a:t> (en face), Fréquence</a:t>
            </a:r>
            <a:r>
              <a:rPr lang="fr-FR" sz="1800" dirty="0"/>
              <a:t> : 25 occurrences.</a:t>
            </a:r>
          </a:p>
          <a:p>
            <a:pPr>
              <a:buFont typeface="Arial" panose="020B0604020202020204" pitchFamily="34" charset="0"/>
              <a:buChar char="•"/>
            </a:pPr>
            <a:r>
              <a:rPr lang="fr-FR" sz="1400" b="1" dirty="0"/>
              <a:t>Domaines d’usage</a:t>
            </a:r>
            <a:r>
              <a:rPr lang="fr-FR" sz="1400" dirty="0"/>
              <a:t> : Descriptions visuelles et contextes artistiques.</a:t>
            </a:r>
          </a:p>
          <a:p>
            <a:pPr>
              <a:buFont typeface="Arial" panose="020B0604020202020204" pitchFamily="34" charset="0"/>
              <a:buChar char="•"/>
            </a:pPr>
            <a:r>
              <a:rPr lang="fr-FR" sz="1400" b="1" dirty="0"/>
              <a:t>Fonctions principales</a:t>
            </a:r>
            <a:r>
              <a:rPr lang="fr-FR" sz="1400" dirty="0"/>
              <a:t> : Utilisé dans les médias et les contextes descriptifs, en particulier lors de discussions artistiques ou liées à l'apparence physique.</a:t>
            </a:r>
          </a:p>
          <a:p>
            <a:pPr>
              <a:buFont typeface="Arial" panose="020B0604020202020204" pitchFamily="34" charset="0"/>
              <a:buChar char="•"/>
            </a:pPr>
            <a:r>
              <a:rPr lang="fr-FR" sz="1400" b="1" dirty="0"/>
              <a:t>Applications spécifiques</a:t>
            </a:r>
            <a:r>
              <a:rPr lang="fr-FR" sz="1400" dirty="0"/>
              <a:t> : Sert à décrire des portraits ou des paysages.</a:t>
            </a:r>
            <a:endParaRPr lang="mk-MK" sz="14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err="1"/>
              <a:t>Апропо</a:t>
            </a:r>
            <a:r>
              <a:rPr lang="fr-FR" sz="1800" b="1" dirty="0"/>
              <a:t> (à propos), Fréquence</a:t>
            </a:r>
            <a:r>
              <a:rPr lang="fr-FR" sz="1800" dirty="0"/>
              <a:t> : 41 occurrences.</a:t>
            </a:r>
          </a:p>
          <a:p>
            <a:pPr indent="180340">
              <a:lnSpc>
                <a:spcPct val="107000"/>
              </a:lnSpc>
              <a:spcAft>
                <a:spcPts val="800"/>
              </a:spcAft>
            </a:pPr>
            <a:r>
              <a:rPr lang="fr-FR" sz="1800" b="1" dirty="0"/>
              <a:t>А </a:t>
            </a:r>
            <a:r>
              <a:rPr lang="fr-FR" sz="1800" b="1" dirty="0" err="1"/>
              <a:t>пропо</a:t>
            </a:r>
            <a:r>
              <a:rPr lang="fr-FR" sz="1800" b="1" dirty="0"/>
              <a:t> (à propos)</a:t>
            </a:r>
            <a:r>
              <a:rPr lang="fr-FR" sz="1800" dirty="0"/>
              <a:t> - Time.mk : 1 résultat.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fr-FR" sz="1400" b="1" dirty="0"/>
              <a:t>Médias</a:t>
            </a:r>
            <a:r>
              <a:rPr lang="fr-FR" sz="1400" dirty="0"/>
              <a:t> : </a:t>
            </a:r>
            <a:r>
              <a:rPr lang="fr-FR" sz="1400" b="1" dirty="0"/>
              <a:t>Fonctions principales</a:t>
            </a:r>
            <a:r>
              <a:rPr lang="fr-FR" sz="1400" dirty="0"/>
              <a:t> : Transition dans les conversations, introduction de sujets ou de commentaires.</a:t>
            </a:r>
          </a:p>
          <a:p>
            <a:pPr>
              <a:buFont typeface="Arial" panose="020B0604020202020204" pitchFamily="34" charset="0"/>
              <a:buChar char="•"/>
            </a:pPr>
            <a:r>
              <a:rPr lang="fr-FR" sz="1400" b="1" dirty="0"/>
              <a:t>Domaines d’usage</a:t>
            </a:r>
            <a:r>
              <a:rPr lang="fr-FR" sz="1400" dirty="0"/>
              <a:t> : Principalement utilisé dans des contextes formels ou littéraires ; moins courant dans le langage quotidien.</a:t>
            </a:r>
          </a:p>
          <a:p>
            <a:pPr>
              <a:buFont typeface="Arial" panose="020B0604020202020204" pitchFamily="34" charset="0"/>
              <a:buChar char="•"/>
            </a:pPr>
            <a:r>
              <a:rPr lang="fr-FR" sz="1400" b="1" dirty="0"/>
              <a:t>Particularités</a:t>
            </a:r>
            <a:r>
              <a:rPr lang="fr-FR" sz="1400" dirty="0"/>
              <a:t> : Rare utilisation dans les médias a cause des expressions alternatives en macédonien, telles que </a:t>
            </a:r>
            <a:r>
              <a:rPr lang="fr-FR" sz="1400" b="1" dirty="0" err="1"/>
              <a:t>што</a:t>
            </a:r>
            <a:r>
              <a:rPr lang="fr-FR" sz="1400" b="1" dirty="0"/>
              <a:t> </a:t>
            </a:r>
            <a:r>
              <a:rPr lang="fr-FR" sz="1400" b="1" dirty="0" err="1"/>
              <a:t>се</a:t>
            </a:r>
            <a:r>
              <a:rPr lang="fr-FR" sz="1400" b="1" dirty="0"/>
              <a:t> </a:t>
            </a:r>
            <a:r>
              <a:rPr lang="fr-FR" sz="1400" b="1" dirty="0" err="1"/>
              <a:t>однесува</a:t>
            </a:r>
            <a:r>
              <a:rPr lang="fr-FR" sz="1400" b="1" dirty="0"/>
              <a:t> </a:t>
            </a:r>
            <a:r>
              <a:rPr lang="fr-FR" sz="1400" b="1" dirty="0" err="1"/>
              <a:t>до</a:t>
            </a:r>
            <a:r>
              <a:rPr lang="fr-FR" sz="1400" dirty="0"/>
              <a:t> ou </a:t>
            </a:r>
            <a:r>
              <a:rPr lang="fr-FR" sz="1400" b="1" dirty="0" err="1"/>
              <a:t>во</a:t>
            </a:r>
            <a:r>
              <a:rPr lang="fr-FR" sz="1400" b="1" dirty="0"/>
              <a:t> </a:t>
            </a:r>
            <a:r>
              <a:rPr lang="fr-FR" sz="1400" b="1" dirty="0" err="1"/>
              <a:t>однос</a:t>
            </a:r>
            <a:r>
              <a:rPr lang="fr-FR" sz="1400" b="1" dirty="0"/>
              <a:t> </a:t>
            </a:r>
            <a:r>
              <a:rPr lang="fr-FR" sz="1400" b="1" dirty="0" err="1"/>
              <a:t>на</a:t>
            </a:r>
            <a:r>
              <a:rPr lang="fr-FR" sz="1400" dirty="0"/>
              <a:t>.</a:t>
            </a:r>
            <a:endParaRPr lang="mk-MK" sz="14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err="1"/>
              <a:t>Тире</a:t>
            </a:r>
            <a:r>
              <a:rPr lang="fr-FR" sz="1800" b="1" dirty="0"/>
              <a:t> (tiret), Fréquence</a:t>
            </a:r>
            <a:r>
              <a:rPr lang="fr-FR" sz="1800" dirty="0"/>
              <a:t> : 17 occurrences.</a:t>
            </a:r>
          </a:p>
          <a:p>
            <a:pPr>
              <a:buFont typeface="Arial" panose="020B0604020202020204" pitchFamily="34" charset="0"/>
              <a:buChar char="•"/>
            </a:pPr>
            <a:r>
              <a:rPr lang="fr-FR" sz="1400" b="1" dirty="0"/>
              <a:t>Domaines d’usage</a:t>
            </a:r>
            <a:r>
              <a:rPr lang="fr-FR" sz="1400" dirty="0"/>
              <a:t> : Utilisé dans le discours grammatical et écrit.</a:t>
            </a:r>
          </a:p>
          <a:p>
            <a:pPr>
              <a:buFont typeface="Arial" panose="020B0604020202020204" pitchFamily="34" charset="0"/>
              <a:buChar char="•"/>
            </a:pPr>
            <a:r>
              <a:rPr lang="fr-FR" sz="1400" b="1" dirty="0"/>
              <a:t>Particularité</a:t>
            </a:r>
            <a:r>
              <a:rPr lang="fr-FR" sz="1400" dirty="0"/>
              <a:t> : En concurrence avec </a:t>
            </a:r>
            <a:r>
              <a:rPr lang="fr-FR" sz="1400" b="1" dirty="0" err="1"/>
              <a:t>црта</a:t>
            </a:r>
            <a:r>
              <a:rPr lang="fr-FR" sz="1400" dirty="0"/>
              <a:t> et </a:t>
            </a:r>
            <a:r>
              <a:rPr lang="fr-FR" sz="1400" b="1" dirty="0" err="1"/>
              <a:t>цртичка</a:t>
            </a:r>
            <a:r>
              <a:rPr lang="fr-FR" sz="1400" dirty="0"/>
              <a:t>.</a:t>
            </a:r>
            <a:endParaRPr lang="mk-MK" sz="14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err="1"/>
              <a:t>Ангро</a:t>
            </a:r>
            <a:r>
              <a:rPr lang="fr-FR" sz="1800" b="1" dirty="0"/>
              <a:t> (en gros), Fréquence</a:t>
            </a:r>
            <a:r>
              <a:rPr lang="fr-FR" sz="1800" dirty="0"/>
              <a:t> : 14 occurrences.</a:t>
            </a:r>
          </a:p>
          <a:p>
            <a:pPr>
              <a:buFont typeface="Arial" panose="020B0604020202020204" pitchFamily="34" charset="0"/>
              <a:buChar char="•"/>
            </a:pPr>
            <a:r>
              <a:rPr lang="fr-FR" sz="1400" b="1" dirty="0"/>
              <a:t>Domaines d’usage</a:t>
            </a:r>
            <a:r>
              <a:rPr lang="fr-FR" sz="1400" dirty="0"/>
              <a:t> : Discussions commerciales et économiques.</a:t>
            </a:r>
          </a:p>
          <a:p>
            <a:pPr>
              <a:buFont typeface="Arial" panose="020B0604020202020204" pitchFamily="34" charset="0"/>
              <a:buChar char="•"/>
            </a:pPr>
            <a:r>
              <a:rPr lang="fr-FR" sz="1400" b="1" dirty="0"/>
              <a:t>Fonctions principales</a:t>
            </a:r>
            <a:r>
              <a:rPr lang="fr-FR" sz="1400" dirty="0"/>
              <a:t> : Désigne spécifiquement les transactions en gros.</a:t>
            </a:r>
          </a:p>
          <a:p>
            <a:pPr>
              <a:buFont typeface="Arial" panose="020B0604020202020204" pitchFamily="34" charset="0"/>
              <a:buChar char="•"/>
            </a:pPr>
            <a:r>
              <a:rPr lang="fr-FR" sz="1400" b="1" dirty="0"/>
              <a:t>Intégration linguistique</a:t>
            </a:r>
            <a:r>
              <a:rPr lang="fr-FR" sz="1400" dirty="0"/>
              <a:t> : Témoigne d’une assimilation notable dans le vocabulaire commercial.</a:t>
            </a:r>
          </a:p>
          <a:p>
            <a:pPr>
              <a:buFont typeface="Arial" panose="020B0604020202020204" pitchFamily="34" charset="0"/>
              <a:buChar char="•"/>
            </a:pPr>
            <a:r>
              <a:rPr lang="fr-FR" sz="1400" b="1" dirty="0"/>
              <a:t>Concurrence</a:t>
            </a:r>
            <a:r>
              <a:rPr lang="fr-FR" sz="1400" dirty="0"/>
              <a:t> : En compétition avec </a:t>
            </a:r>
            <a:r>
              <a:rPr lang="fr-FR" sz="1400" i="1" dirty="0" err="1"/>
              <a:t>кванташки</a:t>
            </a:r>
            <a:r>
              <a:rPr lang="fr-FR" sz="1400" dirty="0"/>
              <a:t> (</a:t>
            </a:r>
            <a:r>
              <a:rPr lang="fr-FR" sz="1400" dirty="0" err="1"/>
              <a:t>прид</a:t>
            </a:r>
            <a:r>
              <a:rPr lang="fr-FR" sz="1400" dirty="0"/>
              <a:t>.), </a:t>
            </a:r>
            <a:r>
              <a:rPr lang="fr-FR" sz="1400" i="1" dirty="0" err="1"/>
              <a:t>наголемо</a:t>
            </a:r>
            <a:r>
              <a:rPr lang="fr-FR" sz="1400" dirty="0"/>
              <a:t> (</a:t>
            </a:r>
            <a:r>
              <a:rPr lang="fr-FR" sz="1400" dirty="0" err="1"/>
              <a:t>прил</a:t>
            </a:r>
            <a:r>
              <a:rPr lang="fr-FR" sz="1400" dirty="0"/>
              <a:t>.) et </a:t>
            </a:r>
            <a:r>
              <a:rPr lang="fr-FR" sz="1400" i="1" dirty="0" err="1"/>
              <a:t>топтан</a:t>
            </a:r>
            <a:r>
              <a:rPr lang="fr-FR" sz="1400" dirty="0"/>
              <a:t> (</a:t>
            </a:r>
            <a:r>
              <a:rPr lang="fr-FR" sz="1400" dirty="0" err="1"/>
              <a:t>прил</a:t>
            </a:r>
            <a:r>
              <a:rPr lang="fr-FR" sz="1400" dirty="0"/>
              <a:t>.).</a:t>
            </a:r>
            <a:endParaRPr lang="mk-MK" sz="14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err="1"/>
              <a:t>Бонвиван</a:t>
            </a:r>
            <a:r>
              <a:rPr lang="fr-FR" sz="1800" b="1" dirty="0"/>
              <a:t> (bon vivant), Fréquence</a:t>
            </a:r>
            <a:r>
              <a:rPr lang="fr-FR" sz="1800" dirty="0"/>
              <a:t> : 10 occurrences.</a:t>
            </a:r>
          </a:p>
          <a:p>
            <a:pPr>
              <a:buFont typeface="Arial" panose="020B0604020202020204" pitchFamily="34" charset="0"/>
              <a:buChar char="•"/>
            </a:pPr>
            <a:r>
              <a:rPr lang="fr-FR" sz="1400" b="1" dirty="0"/>
              <a:t>Domaines d’usage</a:t>
            </a:r>
            <a:r>
              <a:rPr lang="fr-FR" sz="1400" dirty="0"/>
              <a:t> : Contextes gastronomiques et de style de vie.</a:t>
            </a:r>
          </a:p>
          <a:p>
            <a:pPr>
              <a:buFont typeface="Arial" panose="020B0604020202020204" pitchFamily="34" charset="0"/>
              <a:buChar char="•"/>
            </a:pPr>
            <a:r>
              <a:rPr lang="fr-FR" sz="1400" b="1" dirty="0"/>
              <a:t>Fonctions principales</a:t>
            </a:r>
            <a:r>
              <a:rPr lang="fr-FR" sz="1400" dirty="0"/>
              <a:t> : Désigne une attitude ou un style de vie caractérisé par un intérêt pour une vie agréable.</a:t>
            </a:r>
          </a:p>
          <a:p>
            <a:pPr>
              <a:buFont typeface="Arial" panose="020B0604020202020204" pitchFamily="34" charset="0"/>
              <a:buChar char="•"/>
            </a:pPr>
            <a:r>
              <a:rPr lang="fr-FR" sz="1400" b="1" dirty="0"/>
              <a:t>Concurrence</a:t>
            </a:r>
            <a:r>
              <a:rPr lang="fr-FR" sz="1400" dirty="0"/>
              <a:t> : En compétition avec </a:t>
            </a:r>
            <a:r>
              <a:rPr lang="mk-MK" sz="1400" i="1" dirty="0"/>
              <a:t>мераклија</a:t>
            </a:r>
            <a:r>
              <a:rPr lang="fr-FR" sz="1400" dirty="0"/>
              <a:t> (м.), notamment en sociologie, psychologie et études culturelles.</a:t>
            </a:r>
          </a:p>
          <a:p>
            <a:pPr indent="180340" algn="just">
              <a:lnSpc>
                <a:spcPct val="107000"/>
              </a:lnSpc>
              <a:spcAft>
                <a:spcPts val="800"/>
              </a:spcAft>
            </a:pPr>
            <a:r>
              <a:rPr lang="fr-FR" sz="1800" b="1" dirty="0" err="1"/>
              <a:t>Дирижабл</a:t>
            </a:r>
            <a:r>
              <a:rPr lang="fr-FR" sz="1800" b="1" dirty="0"/>
              <a:t> (</a:t>
            </a:r>
            <a:r>
              <a:rPr lang="fr-FR" sz="1800" b="1" dirty="0" err="1"/>
              <a:t>dirigible</a:t>
            </a:r>
            <a:r>
              <a:rPr lang="fr-FR" sz="1800" b="1" dirty="0"/>
              <a:t>), Fréquence</a:t>
            </a:r>
            <a:r>
              <a:rPr lang="fr-FR" sz="1800" dirty="0"/>
              <a:t> : 9 occurrences.</a:t>
            </a:r>
          </a:p>
          <a:p>
            <a:pPr>
              <a:buFont typeface="Arial" panose="020B0604020202020204" pitchFamily="34" charset="0"/>
              <a:buChar char="•"/>
            </a:pPr>
            <a:r>
              <a:rPr lang="fr-FR" sz="1500" b="1" dirty="0"/>
              <a:t>Concurrence</a:t>
            </a:r>
            <a:r>
              <a:rPr lang="fr-FR" sz="1500" dirty="0"/>
              <a:t> : En compétition avec </a:t>
            </a:r>
            <a:r>
              <a:rPr lang="fr-FR" sz="1500" i="1" dirty="0" err="1"/>
              <a:t>цепелин</a:t>
            </a:r>
            <a:r>
              <a:rPr lang="fr-FR" sz="1500" dirty="0"/>
              <a:t> (м.), principalement en aéronautique et dans l'histoire de l'aviation.</a:t>
            </a:r>
          </a:p>
          <a:p>
            <a:pPr indent="180340" algn="just">
              <a:lnSpc>
                <a:spcPct val="107000"/>
              </a:lnSpc>
              <a:spcAft>
                <a:spcPts val="800"/>
              </a:spcAft>
            </a:pPr>
            <a:r>
              <a:rPr lang="mk-MK" sz="1800" b="1" dirty="0"/>
              <a:t>Портмоне</a:t>
            </a:r>
            <a:r>
              <a:rPr lang="fr-FR" sz="1800" b="1" dirty="0"/>
              <a:t> (portemonnaie), Fréquence</a:t>
            </a:r>
            <a:r>
              <a:rPr lang="fr-FR" sz="1800" dirty="0"/>
              <a:t> : 8 occurrences.</a:t>
            </a:r>
          </a:p>
          <a:p>
            <a:pPr>
              <a:buFont typeface="Arial" panose="020B0604020202020204" pitchFamily="34" charset="0"/>
              <a:buChar char="•"/>
            </a:pPr>
            <a:r>
              <a:rPr lang="fr-FR" sz="1500" b="1" dirty="0"/>
              <a:t>Fonction principale</a:t>
            </a:r>
            <a:r>
              <a:rPr lang="fr-FR" sz="1500" dirty="0"/>
              <a:t> : Désignation d'un accessoire pour l'argent.</a:t>
            </a:r>
          </a:p>
          <a:p>
            <a:pPr>
              <a:buFont typeface="Arial" panose="020B0604020202020204" pitchFamily="34" charset="0"/>
              <a:buChar char="•"/>
            </a:pPr>
            <a:r>
              <a:rPr lang="fr-FR" sz="1500" b="1" dirty="0"/>
              <a:t>Fréquence d'usage</a:t>
            </a:r>
            <a:r>
              <a:rPr lang="fr-FR" sz="1500" dirty="0"/>
              <a:t> : Fréquence modérée, employé de manière sporadique.</a:t>
            </a:r>
          </a:p>
          <a:p>
            <a:pPr>
              <a:buFont typeface="Arial" panose="020B0604020202020204" pitchFamily="34" charset="0"/>
              <a:buChar char="•"/>
            </a:pPr>
            <a:r>
              <a:rPr lang="fr-FR" sz="1500" b="1" dirty="0"/>
              <a:t>Concurrence</a:t>
            </a:r>
            <a:r>
              <a:rPr lang="fr-FR" sz="1500" dirty="0"/>
              <a:t> : En compétition avec </a:t>
            </a:r>
            <a:r>
              <a:rPr lang="fr-FR" sz="1500" i="1" dirty="0" err="1"/>
              <a:t>паричник</a:t>
            </a:r>
            <a:r>
              <a:rPr lang="fr-FR" sz="1500" dirty="0"/>
              <a:t> (м.), </a:t>
            </a:r>
            <a:r>
              <a:rPr lang="fr-FR" sz="1500" i="1" dirty="0" err="1"/>
              <a:t>портфељ</a:t>
            </a:r>
            <a:r>
              <a:rPr lang="fr-FR" sz="1500" dirty="0"/>
              <a:t> (м.) et </a:t>
            </a:r>
            <a:r>
              <a:rPr lang="fr-FR" sz="1500" i="1" dirty="0" err="1"/>
              <a:t>јанќесе</a:t>
            </a:r>
            <a:r>
              <a:rPr lang="fr-FR" sz="1500" dirty="0"/>
              <a:t> (</a:t>
            </a:r>
            <a:r>
              <a:rPr lang="fr-FR" sz="1500" dirty="0" err="1"/>
              <a:t>ср</a:t>
            </a:r>
            <a:r>
              <a:rPr lang="fr-FR" sz="1500" dirty="0"/>
              <a:t>.).</a:t>
            </a:r>
          </a:p>
          <a:p>
            <a:pPr algn="just">
              <a:lnSpc>
                <a:spcPct val="107000"/>
              </a:lnSpc>
              <a:spcAft>
                <a:spcPts val="800"/>
              </a:spcAft>
            </a:pPr>
            <a:r>
              <a:rPr lang="fr-FR" sz="1700" b="1" dirty="0"/>
              <a:t>Usage</a:t>
            </a:r>
            <a:r>
              <a:rPr lang="fr-FR" sz="1700" dirty="0"/>
              <a:t> : Présence limitée dans le langage courant, principalement dans des contextes spécialisés.</a:t>
            </a:r>
          </a:p>
          <a:p>
            <a:pPr algn="just">
              <a:lnSpc>
                <a:spcPct val="107000"/>
              </a:lnSpc>
              <a:spcAft>
                <a:spcPts val="800"/>
              </a:spcAft>
            </a:pPr>
            <a:r>
              <a:rPr lang="fr-FR" sz="1700" b="1" dirty="0"/>
              <a:t>Fréquence d'usage</a:t>
            </a:r>
            <a:r>
              <a:rPr lang="fr-FR" sz="1700" dirty="0"/>
              <a:t> : Une utilisation moins fréquente peut indiquer qu'ils sont soit moins intégrés dans la langue, soit employés dans des contextes spécifiques</a:t>
            </a:r>
            <a:endParaRPr lang="mk-MK" sz="1700" dirty="0"/>
          </a:p>
        </p:txBody>
      </p:sp>
    </p:spTree>
    <p:extLst>
      <p:ext uri="{BB962C8B-B14F-4D97-AF65-F5344CB8AC3E}">
        <p14:creationId xmlns:p14="http://schemas.microsoft.com/office/powerpoint/2010/main" val="2938110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C71-C715-88AD-D42B-6C532051EC2E}"/>
              </a:ext>
            </a:extLst>
          </p:cNvPr>
          <p:cNvSpPr>
            <a:spLocks noGrp="1"/>
          </p:cNvSpPr>
          <p:nvPr>
            <p:ph type="title"/>
          </p:nvPr>
        </p:nvSpPr>
        <p:spPr/>
        <p:txBody>
          <a:bodyPr>
            <a:normAutofit/>
          </a:bodyPr>
          <a:lstStyle/>
          <a:p>
            <a:pPr algn="ctr"/>
            <a:r>
              <a:rPr lang="fr-FR" dirty="0"/>
              <a:t>Gallicismes à faible fréquence </a:t>
            </a:r>
            <a:endParaRPr lang="fr-FR" dirty="0">
              <a:highlight>
                <a:srgbClr val="FFFF00"/>
              </a:highlight>
            </a:endParaRPr>
          </a:p>
        </p:txBody>
      </p:sp>
      <p:sp>
        <p:nvSpPr>
          <p:cNvPr id="3" name="Content Placeholder 2">
            <a:extLst>
              <a:ext uri="{FF2B5EF4-FFF2-40B4-BE49-F238E27FC236}">
                <a16:creationId xmlns:a16="http://schemas.microsoft.com/office/drawing/2014/main" id="{41B22AE5-0FE6-4C63-69FA-BD28957A2CD8}"/>
              </a:ext>
            </a:extLst>
          </p:cNvPr>
          <p:cNvSpPr>
            <a:spLocks noGrp="1"/>
          </p:cNvSpPr>
          <p:nvPr>
            <p:ph idx="1"/>
          </p:nvPr>
        </p:nvSpPr>
        <p:spPr/>
        <p:txBody>
          <a:bodyPr numCol="2">
            <a:normAutofit fontScale="77500" lnSpcReduction="20000"/>
          </a:bodyPr>
          <a:lstStyle/>
          <a:p>
            <a:pPr marL="342900" indent="-342900" algn="just">
              <a:lnSpc>
                <a:spcPct val="107000"/>
              </a:lnSpc>
              <a:spcAft>
                <a:spcPts val="800"/>
              </a:spcAft>
              <a:buSzPts val="1000"/>
              <a:buFont typeface="Symbol" panose="05050102010706020507" pitchFamily="18" charset="2"/>
              <a:buChar char=""/>
              <a:tabLst>
                <a:tab pos="457200" algn="l"/>
              </a:tabLst>
            </a:pPr>
            <a:r>
              <a:rPr lang="fr-FR" sz="1800" b="1" dirty="0" err="1"/>
              <a:t>Будоар</a:t>
            </a:r>
            <a:r>
              <a:rPr lang="fr-FR" sz="1800" b="1" dirty="0"/>
              <a:t> (boudoir), Fréquence</a:t>
            </a:r>
            <a:r>
              <a:rPr lang="fr-FR" sz="1800" dirty="0"/>
              <a:t> : 6 occurrences.</a:t>
            </a:r>
          </a:p>
          <a:p>
            <a:pPr>
              <a:buFont typeface="Arial" panose="020B0604020202020204" pitchFamily="34" charset="0"/>
              <a:buChar char="•"/>
            </a:pPr>
            <a:r>
              <a:rPr lang="fr-FR" sz="1200" b="1" dirty="0"/>
              <a:t>Domaines d’usage</a:t>
            </a:r>
            <a:r>
              <a:rPr lang="fr-FR" sz="1200" dirty="0"/>
              <a:t> : Utilisé dans des contextes littéraires, de décoration, ainsi que dans les domaines de la mode, de l'architecture et de l'aménagement intérieur.</a:t>
            </a:r>
          </a:p>
          <a:p>
            <a:pPr>
              <a:buFont typeface="Arial" panose="020B0604020202020204" pitchFamily="34" charset="0"/>
              <a:buChar char="•"/>
            </a:pPr>
            <a:r>
              <a:rPr lang="fr-FR" sz="1200" b="1" dirty="0"/>
              <a:t>Connotations</a:t>
            </a:r>
            <a:r>
              <a:rPr lang="fr-FR" sz="1200" dirty="0"/>
              <a:t> : Ce terme possède une connotation élégante et parfois nostalgique.</a:t>
            </a:r>
          </a:p>
          <a:p>
            <a:pPr marL="342900" lvl="0" indent="-342900" algn="just">
              <a:lnSpc>
                <a:spcPct val="107000"/>
              </a:lnSpc>
              <a:spcAft>
                <a:spcPts val="800"/>
              </a:spcAft>
              <a:buSzPts val="1000"/>
              <a:buFont typeface="Symbol" panose="05050102010706020507" pitchFamily="18" charset="2"/>
              <a:buChar char=""/>
              <a:tabLst>
                <a:tab pos="457200" algn="l"/>
              </a:tabLs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антре</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(entrée)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4 </a:t>
            </a:r>
            <a:r>
              <a:rPr lang="fr-FR" sz="1800" dirty="0"/>
              <a:t>occurrences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b="1" dirty="0"/>
              <a:t>Domaines d’usage</a:t>
            </a:r>
            <a:r>
              <a:rPr lang="fr-FR" sz="1800" dirty="0"/>
              <a:t> :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contextes architecturaux</a:t>
            </a:r>
            <a:r>
              <a:rPr lang="en-US" sz="1800" kern="100" dirty="0">
                <a:latin typeface="Calibri" panose="020F0502020204030204" pitchFamily="34" charset="0"/>
                <a:ea typeface="Calibri" panose="020F0502020204030204" pitchFamily="34" charset="0"/>
                <a:cs typeface="Times New Roman" panose="02020603050405020304" pitchFamily="18" charset="0"/>
              </a:rPr>
              <a:t>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architecture intérieure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Synonymes</a:t>
            </a:r>
            <a:r>
              <a:rPr lang="mk-MK" sz="1800" kern="100" dirty="0">
                <a:latin typeface="Calibri" panose="020F0502020204030204" pitchFamily="34" charset="0"/>
                <a:ea typeface="Calibri" panose="020F0502020204030204" pitchFamily="34" charset="0"/>
                <a:cs typeface="Times New Roman" panose="02020603050405020304" pitchFamily="18" charset="0"/>
              </a:rPr>
              <a:t>: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Претсобје, влез</a:t>
            </a:r>
          </a:p>
          <a:p>
            <a:pPr marL="342900" lvl="0" indent="-342900" algn="just">
              <a:lnSpc>
                <a:spcPct val="107000"/>
              </a:lnSpc>
              <a:spcAft>
                <a:spcPts val="800"/>
              </a:spcAft>
              <a:buSzPts val="1000"/>
              <a:buFont typeface="Symbol" panose="05050102010706020507" pitchFamily="18" charset="2"/>
              <a:buChar char=""/>
              <a:tabLst>
                <a:tab pos="457200" algn="l"/>
              </a:tabLs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багета</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(baguette)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4 </a:t>
            </a:r>
            <a:r>
              <a:rPr lang="fr-FR" sz="1800" dirty="0"/>
              <a:t>occurrences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nSpc>
                <a:spcPct val="107000"/>
              </a:lnSpc>
              <a:spcAft>
                <a:spcPts val="800"/>
              </a:spcAft>
            </a:pPr>
            <a:r>
              <a:rPr lang="fr-FR" sz="1800" b="1" dirty="0"/>
              <a:t>Domaines d’usage</a:t>
            </a:r>
            <a:r>
              <a:rPr lang="fr-FR" sz="1800" dirty="0"/>
              <a:t> :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discussions sur la gastronomie, contexte culinaire, cuisine française.</a:t>
            </a:r>
          </a:p>
          <a:p>
            <a:pPr indent="180340" algn="just">
              <a:lnSpc>
                <a:spcPct val="107000"/>
              </a:lnSpc>
              <a:spcAft>
                <a:spcPts val="800"/>
              </a:spcAf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соаре</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(soirée)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4</a:t>
            </a:r>
            <a:r>
              <a:rPr lang="mk-M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t>occurrences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a:t>Domaines d’usage</a:t>
            </a:r>
            <a:r>
              <a:rPr lang="fr-FR" sz="1800" dirty="0"/>
              <a:t> : </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réunion, fête, usages spécifiques dans les médias. </a:t>
            </a:r>
          </a:p>
          <a:p>
            <a:pPr indent="180340"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Synonymes : </a:t>
            </a:r>
            <a:r>
              <a:rPr lang="fr-FR" sz="1800" i="1" kern="100" dirty="0" err="1">
                <a:effectLst/>
                <a:latin typeface="Calibri" panose="020F0502020204030204" pitchFamily="34" charset="0"/>
                <a:ea typeface="Calibri" panose="020F0502020204030204" pitchFamily="34" charset="0"/>
                <a:cs typeface="Times New Roman" panose="02020603050405020304" pitchFamily="18" charset="0"/>
              </a:rPr>
              <a:t>вечеринка</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kern="100" dirty="0" err="1">
                <a:effectLst/>
                <a:latin typeface="Calibri" panose="020F0502020204030204" pitchFamily="34" charset="0"/>
                <a:ea typeface="Calibri" panose="020F0502020204030204" pitchFamily="34" charset="0"/>
                <a:cs typeface="Times New Roman" panose="02020603050405020304" pitchFamily="18" charset="0"/>
              </a:rPr>
              <a:t>седенка</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ан</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пасан</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(en passant)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2</a:t>
            </a:r>
            <a:r>
              <a:rPr lang="mk-M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t>occurrences</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rarement utilisé, ce qui limite sa visibilité et reflète une utilisation très spécialisée. </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Synonymes :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поминувајќи</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случајно</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жовијален</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(jovial)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1</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t>occurrence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a:t>Usage</a:t>
            </a:r>
            <a:r>
              <a:rPr lang="fr-FR" sz="1800" dirty="0"/>
              <a:t> :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décrire des personnalités joyeuses, </a:t>
            </a:r>
            <a:r>
              <a:rPr lang="en-US" sz="1800" kern="100" dirty="0">
                <a:latin typeface="Calibri" panose="020F0502020204030204" pitchFamily="34" charset="0"/>
                <a:ea typeface="Calibri" panose="020F0502020204030204" pitchFamily="34" charset="0"/>
                <a:cs typeface="Times New Roman" panose="02020603050405020304" pitchFamily="18" charset="0"/>
              </a:rPr>
              <a:t>dans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des contextes spécifiques ou littéraires. </a:t>
            </a:r>
          </a:p>
          <a:p>
            <a:pPr indent="180340" algn="just">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Synonymes : </a:t>
            </a:r>
            <a:r>
              <a:rPr lang="fr-FR" sz="1800" i="1" kern="100" dirty="0" err="1">
                <a:effectLst/>
                <a:latin typeface="Calibri" panose="020F0502020204030204" pitchFamily="34" charset="0"/>
                <a:ea typeface="Calibri" panose="020F0502020204030204" pitchFamily="34" charset="0"/>
                <a:cs typeface="Times New Roman" panose="02020603050405020304" pitchFamily="18" charset="0"/>
              </a:rPr>
              <a:t>ведар</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прид</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ала</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минут</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(à la minute)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1</a:t>
            </a:r>
            <a:r>
              <a:rPr lang="mk-M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t>occurrence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dirty="0"/>
              <a:t>Usage</a:t>
            </a:r>
            <a:r>
              <a:rPr lang="fr-FR" sz="1800" dirty="0"/>
              <a:t> : </a:t>
            </a: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action rapide, est peu utilisé, probablement en raison d'expressions alternatives en macédonien. Son usage dans les médias et le langage quotidien reste limité.</a:t>
            </a:r>
            <a:endParaRPr lang="mk-MK" dirty="0"/>
          </a:p>
        </p:txBody>
      </p:sp>
    </p:spTree>
    <p:extLst>
      <p:ext uri="{BB962C8B-B14F-4D97-AF65-F5344CB8AC3E}">
        <p14:creationId xmlns:p14="http://schemas.microsoft.com/office/powerpoint/2010/main" val="4196181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6BCC-5F9F-B474-0922-0DE7A5EAE0F9}"/>
              </a:ext>
            </a:extLst>
          </p:cNvPr>
          <p:cNvSpPr>
            <a:spLocks noGrp="1"/>
          </p:cNvSpPr>
          <p:nvPr>
            <p:ph type="title"/>
          </p:nvPr>
        </p:nvSpPr>
        <p:spPr/>
        <p:txBody>
          <a:bodyPr/>
          <a:lstStyle/>
          <a:p>
            <a:pPr algn="ctr"/>
            <a:r>
              <a:rPr lang="fr-FR" dirty="0"/>
              <a:t>Gallicismes à fréquence nulle </a:t>
            </a:r>
          </a:p>
        </p:txBody>
      </p:sp>
      <p:sp>
        <p:nvSpPr>
          <p:cNvPr id="3" name="Content Placeholder 2">
            <a:extLst>
              <a:ext uri="{FF2B5EF4-FFF2-40B4-BE49-F238E27FC236}">
                <a16:creationId xmlns:a16="http://schemas.microsoft.com/office/drawing/2014/main" id="{8A95830A-DD5A-89B1-F922-E88F29174729}"/>
              </a:ext>
            </a:extLst>
          </p:cNvPr>
          <p:cNvSpPr>
            <a:spLocks noGrp="1"/>
          </p:cNvSpPr>
          <p:nvPr>
            <p:ph idx="1"/>
          </p:nvPr>
        </p:nvSpPr>
        <p:spPr/>
        <p:txBody>
          <a:bodyPr numCol="2">
            <a:normAutofit fontScale="92500" lnSpcReduction="10000"/>
          </a:bodyPr>
          <a:lstStyle/>
          <a:p>
            <a:pPr>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Certains termes n'ont pas de résultats d'usage ou présentent une fréquence négligeable, indiquant leur rareté ou une utilisation très spécialisée :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гри</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(gri),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лесe-пасе</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(laisser-passer), </a:t>
            </a:r>
            <a:r>
              <a:rPr lang="fr-FR" sz="1800" kern="100" dirty="0" err="1">
                <a:effectLst/>
                <a:latin typeface="Calibri" panose="020F0502020204030204" pitchFamily="34" charset="0"/>
                <a:ea typeface="Calibri" panose="020F0502020204030204" pitchFamily="34" charset="0"/>
                <a:cs typeface="Times New Roman" panose="02020603050405020304" pitchFamily="18" charset="0"/>
              </a:rPr>
              <a:t>стило</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(style)</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Ces termes pourraient être trop spécialisés ou en déclin dans l'usage courant.</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ангаже</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(engagé)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0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L'absence d'usage de ce terme suggère qu'il est probablement remplacé par d'autres expressions locales ou courantes, indiquant un usage limité ou spécifique.</a:t>
            </a:r>
          </a:p>
          <a:p>
            <a:pPr indent="180340" algn="just">
              <a:lnSpc>
                <a:spcPct val="107000"/>
              </a:lnSpc>
              <a:spcAft>
                <a:spcPts val="800"/>
              </a:spcAf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портманто</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(portemanteau)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0</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Ce terme n’apparaît pas dans les résultats, ce qui suggère qu'il est peu utilisé et potentiellement remplacé par des alternatives locales.</a:t>
            </a:r>
          </a:p>
          <a:p>
            <a:pPr indent="180340" algn="just">
              <a:lnSpc>
                <a:spcPct val="107000"/>
              </a:lnSpc>
              <a:spcAft>
                <a:spcPts val="800"/>
              </a:spcAf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лесe-пасе</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(laisser-passer)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0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Son absence de données rend difficile l'évaluation précise de son usage et de sa fréquence. L'absence de données complique une évaluation précise de son usage.</a:t>
            </a:r>
          </a:p>
          <a:p>
            <a:pPr indent="180340" algn="just">
              <a:lnSpc>
                <a:spcPct val="107000"/>
              </a:lnSpc>
              <a:spcAft>
                <a:spcPts val="800"/>
              </a:spcAft>
            </a:pPr>
            <a:r>
              <a:rPr lang="fr-FR" sz="1800" b="1" kern="100" dirty="0" err="1">
                <a:effectLst/>
                <a:latin typeface="Calibri" panose="020F0502020204030204" pitchFamily="34" charset="0"/>
                <a:ea typeface="Calibri" panose="020F0502020204030204" pitchFamily="34" charset="0"/>
                <a:cs typeface="Times New Roman" panose="02020603050405020304" pitchFamily="18" charset="0"/>
              </a:rPr>
              <a:t>стило</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(stylo) Fréquence</a:t>
            </a: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0 </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800"/>
              </a:spcAft>
            </a:pPr>
            <a:r>
              <a:rPr lang="mk-MK" sz="1800" kern="100" dirty="0">
                <a:effectLst/>
                <a:latin typeface="Calibri" panose="020F0502020204030204" pitchFamily="34" charset="0"/>
                <a:ea typeface="Calibri" panose="020F0502020204030204" pitchFamily="34" charset="0"/>
                <a:cs typeface="Times New Roman" panose="02020603050405020304" pitchFamily="18" charset="0"/>
              </a:rPr>
              <a:t>Ce terme semble moins couramment référencé, ce qui indique une utilisation limitée. L'absence de données rend impossible l'évaluation de sa fréquence.</a:t>
            </a:r>
          </a:p>
          <a:p>
            <a:endParaRPr lang="mk-MK" dirty="0"/>
          </a:p>
        </p:txBody>
      </p:sp>
    </p:spTree>
    <p:extLst>
      <p:ext uri="{BB962C8B-B14F-4D97-AF65-F5344CB8AC3E}">
        <p14:creationId xmlns:p14="http://schemas.microsoft.com/office/powerpoint/2010/main" val="177671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BD946-1435-3B75-489F-64B0C754DC3C}"/>
              </a:ext>
            </a:extLst>
          </p:cNvPr>
          <p:cNvSpPr>
            <a:spLocks noGrp="1"/>
          </p:cNvSpPr>
          <p:nvPr>
            <p:ph type="title"/>
          </p:nvPr>
        </p:nvSpPr>
        <p:spPr/>
        <p:txBody>
          <a:bodyPr>
            <a:normAutofit/>
          </a:bodyPr>
          <a:lstStyle/>
          <a:p>
            <a:pPr marL="457200" indent="-228600" algn="ctr">
              <a:lnSpc>
                <a:spcPct val="107000"/>
              </a:lnSpc>
              <a:spcAft>
                <a:spcPts val="800"/>
              </a:spcAft>
              <a:tabLst>
                <a:tab pos="457200" algn="l"/>
              </a:tabLst>
            </a:pPr>
            <a:r>
              <a:rPr lang="fr-FR" sz="4400" kern="100" dirty="0">
                <a:effectLst/>
                <a:latin typeface="Calibri" panose="020F0502020204030204" pitchFamily="34" charset="0"/>
                <a:ea typeface="Calibri" panose="020F0502020204030204" pitchFamily="34" charset="0"/>
                <a:cs typeface="Times New Roman" panose="02020603050405020304" pitchFamily="18" charset="0"/>
              </a:rPr>
              <a:t>Domaines d’emploi</a:t>
            </a:r>
            <a:endParaRPr lang="mk-MK" dirty="0"/>
          </a:p>
        </p:txBody>
      </p:sp>
      <p:graphicFrame>
        <p:nvGraphicFramePr>
          <p:cNvPr id="4" name="Content Placeholder 3">
            <a:extLst>
              <a:ext uri="{FF2B5EF4-FFF2-40B4-BE49-F238E27FC236}">
                <a16:creationId xmlns:a16="http://schemas.microsoft.com/office/drawing/2014/main" id="{C3E63394-DE3E-233C-F6BB-60CD07E7E02F}"/>
              </a:ext>
            </a:extLst>
          </p:cNvPr>
          <p:cNvGraphicFramePr>
            <a:graphicFrameLocks noGrp="1"/>
          </p:cNvGraphicFramePr>
          <p:nvPr>
            <p:ph idx="1"/>
            <p:extLst>
              <p:ext uri="{D42A27DB-BD31-4B8C-83A1-F6EECF244321}">
                <p14:modId xmlns:p14="http://schemas.microsoft.com/office/powerpoint/2010/main" val="3022470284"/>
              </p:ext>
            </p:extLst>
          </p:nvPr>
        </p:nvGraphicFramePr>
        <p:xfrm>
          <a:off x="3602312" y="1705579"/>
          <a:ext cx="4987375" cy="4383923"/>
        </p:xfrm>
        <a:graphic>
          <a:graphicData uri="http://schemas.openxmlformats.org/drawingml/2006/table">
            <a:tbl>
              <a:tblPr firstRow="1" firstCol="1" bandRow="1">
                <a:tableStyleId>{5C22544A-7EE6-4342-B048-85BDC9FD1C3A}</a:tableStyleId>
              </a:tblPr>
              <a:tblGrid>
                <a:gridCol w="3475821">
                  <a:extLst>
                    <a:ext uri="{9D8B030D-6E8A-4147-A177-3AD203B41FA5}">
                      <a16:colId xmlns:a16="http://schemas.microsoft.com/office/drawing/2014/main" val="665329371"/>
                    </a:ext>
                  </a:extLst>
                </a:gridCol>
                <a:gridCol w="736849">
                  <a:extLst>
                    <a:ext uri="{9D8B030D-6E8A-4147-A177-3AD203B41FA5}">
                      <a16:colId xmlns:a16="http://schemas.microsoft.com/office/drawing/2014/main" val="3789696971"/>
                    </a:ext>
                  </a:extLst>
                </a:gridCol>
                <a:gridCol w="774705">
                  <a:extLst>
                    <a:ext uri="{9D8B030D-6E8A-4147-A177-3AD203B41FA5}">
                      <a16:colId xmlns:a16="http://schemas.microsoft.com/office/drawing/2014/main" val="2406201688"/>
                    </a:ext>
                  </a:extLst>
                </a:gridCol>
              </a:tblGrid>
              <a:tr h="313342">
                <a:tc>
                  <a:txBody>
                    <a:bodyPr/>
                    <a:lstStyle/>
                    <a:p>
                      <a:pPr algn="just">
                        <a:lnSpc>
                          <a:spcPct val="107000"/>
                        </a:lnSpc>
                        <a:spcAft>
                          <a:spcPts val="800"/>
                        </a:spcAft>
                      </a:pPr>
                      <a:r>
                        <a:rPr lang="fr-FR" sz="1000" kern="100" dirty="0">
                          <a:effectLst/>
                        </a:rPr>
                        <a:t>Domaine d'emploi</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dirty="0">
                          <a:effectLst/>
                        </a:rPr>
                        <a:t>Gallicisme</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Fréquence</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3273766713"/>
                  </a:ext>
                </a:extLst>
              </a:tr>
              <a:tr h="313342">
                <a:tc>
                  <a:txBody>
                    <a:bodyPr/>
                    <a:lstStyle/>
                    <a:p>
                      <a:pPr algn="just">
                        <a:lnSpc>
                          <a:spcPct val="107000"/>
                        </a:lnSpc>
                        <a:spcAft>
                          <a:spcPts val="800"/>
                        </a:spcAft>
                      </a:pPr>
                      <a:r>
                        <a:rPr lang="fr-FR" sz="1000" kern="100" dirty="0">
                          <a:effectLst/>
                        </a:rPr>
                        <a:t>Relations interpersonnelles et communication </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тет-а-тет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2450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2328193335"/>
                  </a:ext>
                </a:extLst>
              </a:tr>
              <a:tr h="153126">
                <a:tc>
                  <a:txBody>
                    <a:bodyPr/>
                    <a:lstStyle/>
                    <a:p>
                      <a:pPr algn="just">
                        <a:lnSpc>
                          <a:spcPct val="107000"/>
                        </a:lnSpc>
                        <a:spcAft>
                          <a:spcPts val="800"/>
                        </a:spcAft>
                      </a:pPr>
                      <a:r>
                        <a:rPr lang="fr-FR" sz="1000" kern="100">
                          <a:effectLst/>
                        </a:rPr>
                        <a:t>Relations interpersonnelles, communication, économie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визави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61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532352750"/>
                  </a:ext>
                </a:extLst>
              </a:tr>
              <a:tr h="153126">
                <a:tc>
                  <a:txBody>
                    <a:bodyPr/>
                    <a:lstStyle/>
                    <a:p>
                      <a:pPr indent="20320" algn="just">
                        <a:lnSpc>
                          <a:spcPct val="107000"/>
                        </a:lnSpc>
                        <a:spcAft>
                          <a:spcPts val="800"/>
                        </a:spcAft>
                      </a:pPr>
                      <a:r>
                        <a:rPr lang="fr-FR" sz="1000" kern="100" dirty="0">
                          <a:effectLst/>
                        </a:rPr>
                        <a:t>Mode et habillement  </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негиже</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47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585235840"/>
                  </a:ext>
                </a:extLst>
              </a:tr>
              <a:tr h="153126">
                <a:tc>
                  <a:txBody>
                    <a:bodyPr/>
                    <a:lstStyle/>
                    <a:p>
                      <a:pPr indent="20320" algn="just">
                        <a:lnSpc>
                          <a:spcPct val="107000"/>
                        </a:lnSpc>
                        <a:spcAft>
                          <a:spcPts val="800"/>
                        </a:spcAft>
                      </a:pPr>
                      <a:r>
                        <a:rPr lang="fr-FR" sz="1000" kern="100">
                          <a:effectLst/>
                        </a:rPr>
                        <a:t>Communication et langage formel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апро</a:t>
                      </a:r>
                      <a:r>
                        <a:rPr lang="fr-FR" sz="1000" kern="100">
                          <a:effectLst/>
                        </a:rPr>
                        <a:t>po</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41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769081220"/>
                  </a:ext>
                </a:extLst>
              </a:tr>
              <a:tr h="153126">
                <a:tc>
                  <a:txBody>
                    <a:bodyPr/>
                    <a:lstStyle/>
                    <a:p>
                      <a:pPr indent="20320" algn="just">
                        <a:lnSpc>
                          <a:spcPct val="107000"/>
                        </a:lnSpc>
                        <a:spcAft>
                          <a:spcPts val="800"/>
                        </a:spcAft>
                      </a:pPr>
                      <a:r>
                        <a:rPr lang="fr-FR" sz="1000" kern="100">
                          <a:effectLst/>
                        </a:rPr>
                        <a:t>Art, peinture et photographie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анфас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25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937676030"/>
                  </a:ext>
                </a:extLst>
              </a:tr>
              <a:tr h="153126">
                <a:tc>
                  <a:txBody>
                    <a:bodyPr/>
                    <a:lstStyle/>
                    <a:p>
                      <a:pPr indent="20320" algn="just">
                        <a:lnSpc>
                          <a:spcPct val="107000"/>
                        </a:lnSpc>
                        <a:spcAft>
                          <a:spcPts val="800"/>
                        </a:spcAft>
                      </a:pPr>
                      <a:r>
                        <a:rPr lang="fr-FR" sz="1000" kern="100" dirty="0">
                          <a:effectLst/>
                        </a:rPr>
                        <a:t>Grammaire et typographie </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тире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17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2885807668"/>
                  </a:ext>
                </a:extLst>
              </a:tr>
              <a:tr h="153126">
                <a:tc>
                  <a:txBody>
                    <a:bodyPr/>
                    <a:lstStyle/>
                    <a:p>
                      <a:pPr indent="20320" algn="just">
                        <a:lnSpc>
                          <a:spcPct val="107000"/>
                        </a:lnSpc>
                        <a:spcAft>
                          <a:spcPts val="800"/>
                        </a:spcAft>
                      </a:pPr>
                      <a:r>
                        <a:rPr lang="fr-FR" sz="1000" kern="100">
                          <a:effectLst/>
                        </a:rPr>
                        <a:t>Économie et commerce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ангро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14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3500057170"/>
                  </a:ext>
                </a:extLst>
              </a:tr>
              <a:tr h="313342">
                <a:tc>
                  <a:txBody>
                    <a:bodyPr/>
                    <a:lstStyle/>
                    <a:p>
                      <a:pPr algn="just">
                        <a:lnSpc>
                          <a:spcPct val="107000"/>
                        </a:lnSpc>
                        <a:spcAft>
                          <a:spcPts val="800"/>
                        </a:spcAft>
                      </a:pPr>
                      <a:r>
                        <a:rPr lang="fr-FR" sz="1000" kern="100">
                          <a:effectLst/>
                        </a:rPr>
                        <a:t>Gastronomie et style de vie, sociologie, psychologie, études culturelles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бонвиван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10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3911181464"/>
                  </a:ext>
                </a:extLst>
              </a:tr>
              <a:tr h="313342">
                <a:tc>
                  <a:txBody>
                    <a:bodyPr/>
                    <a:lstStyle/>
                    <a:p>
                      <a:pPr indent="20320" algn="just">
                        <a:lnSpc>
                          <a:spcPct val="107000"/>
                        </a:lnSpc>
                        <a:spcAft>
                          <a:spcPts val="800"/>
                        </a:spcAft>
                      </a:pPr>
                      <a:r>
                        <a:rPr lang="fr-FR" sz="1000" kern="100">
                          <a:effectLst/>
                        </a:rPr>
                        <a:t>Aéronautique et histoire de l'aviation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дирижабл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9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733428080"/>
                  </a:ext>
                </a:extLst>
              </a:tr>
              <a:tr h="313342">
                <a:tc>
                  <a:txBody>
                    <a:bodyPr/>
                    <a:lstStyle/>
                    <a:p>
                      <a:pPr algn="just">
                        <a:lnSpc>
                          <a:spcPct val="107000"/>
                        </a:lnSpc>
                        <a:spcAft>
                          <a:spcPts val="800"/>
                        </a:spcAft>
                      </a:pPr>
                      <a:r>
                        <a:rPr lang="fr-FR" sz="1000" kern="100">
                          <a:effectLst/>
                        </a:rPr>
                        <a:t>Économie et commerce (articles de maroquinerie)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портмоне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8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3253278179"/>
                  </a:ext>
                </a:extLst>
              </a:tr>
              <a:tr h="153126">
                <a:tc>
                  <a:txBody>
                    <a:bodyPr/>
                    <a:lstStyle/>
                    <a:p>
                      <a:pPr algn="just">
                        <a:lnSpc>
                          <a:spcPct val="107000"/>
                        </a:lnSpc>
                        <a:spcAft>
                          <a:spcPts val="800"/>
                        </a:spcAft>
                      </a:pPr>
                      <a:r>
                        <a:rPr lang="fr-FR" sz="1000" kern="100">
                          <a:effectLst/>
                        </a:rPr>
                        <a:t>Architecture et aménagement intérieur, mode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будоар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6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4210627426"/>
                  </a:ext>
                </a:extLst>
              </a:tr>
              <a:tr h="153126">
                <a:tc>
                  <a:txBody>
                    <a:bodyPr/>
                    <a:lstStyle/>
                    <a:p>
                      <a:pPr algn="just">
                        <a:lnSpc>
                          <a:spcPct val="107000"/>
                        </a:lnSpc>
                        <a:spcAft>
                          <a:spcPts val="800"/>
                        </a:spcAft>
                      </a:pPr>
                      <a:r>
                        <a:rPr lang="fr-FR" sz="1000" kern="100">
                          <a:effectLst/>
                        </a:rPr>
                        <a:t>Architecture et aménagement intérieur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антре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4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831166647"/>
                  </a:ext>
                </a:extLst>
              </a:tr>
              <a:tr h="153126">
                <a:tc>
                  <a:txBody>
                    <a:bodyPr/>
                    <a:lstStyle/>
                    <a:p>
                      <a:pPr algn="just">
                        <a:lnSpc>
                          <a:spcPct val="107000"/>
                        </a:lnSpc>
                        <a:spcAft>
                          <a:spcPts val="800"/>
                        </a:spcAft>
                      </a:pPr>
                      <a:r>
                        <a:rPr lang="fr-FR" sz="1000" kern="100">
                          <a:effectLst/>
                        </a:rPr>
                        <a:t>Gastronomie et boulangerie, cuisine française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багета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4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055788162"/>
                  </a:ext>
                </a:extLst>
              </a:tr>
              <a:tr h="153126">
                <a:tc>
                  <a:txBody>
                    <a:bodyPr/>
                    <a:lstStyle/>
                    <a:p>
                      <a:pPr algn="just">
                        <a:lnSpc>
                          <a:spcPct val="107000"/>
                        </a:lnSpc>
                        <a:spcAft>
                          <a:spcPts val="800"/>
                        </a:spcAft>
                      </a:pPr>
                      <a:r>
                        <a:rPr lang="fr-FR" sz="1000" kern="100">
                          <a:effectLst/>
                        </a:rPr>
                        <a:t>Sociologie, études culturelles, événements sociaux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соаре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4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905530773"/>
                  </a:ext>
                </a:extLst>
              </a:tr>
              <a:tr h="313342">
                <a:tc>
                  <a:txBody>
                    <a:bodyPr/>
                    <a:lstStyle/>
                    <a:p>
                      <a:pPr algn="just">
                        <a:lnSpc>
                          <a:spcPct val="107000"/>
                        </a:lnSpc>
                        <a:spcAft>
                          <a:spcPts val="800"/>
                        </a:spcAft>
                      </a:pPr>
                      <a:r>
                        <a:rPr lang="fr-FR" sz="1000" kern="100" dirty="0">
                          <a:effectLst/>
                        </a:rPr>
                        <a:t>Communication et expression informelle</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ан пасан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2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2970149145"/>
                  </a:ext>
                </a:extLst>
              </a:tr>
              <a:tr h="313342">
                <a:tc>
                  <a:txBody>
                    <a:bodyPr/>
                    <a:lstStyle/>
                    <a:p>
                      <a:pPr algn="just">
                        <a:lnSpc>
                          <a:spcPct val="107000"/>
                        </a:lnSpc>
                        <a:spcAft>
                          <a:spcPts val="800"/>
                        </a:spcAft>
                      </a:pPr>
                      <a:r>
                        <a:rPr lang="fr-FR" sz="1000" kern="100" dirty="0">
                          <a:effectLst/>
                        </a:rPr>
                        <a:t>Psychologie et études sociales </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жовијален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1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3814872398"/>
                  </a:ext>
                </a:extLst>
              </a:tr>
              <a:tr h="313342">
                <a:tc>
                  <a:txBody>
                    <a:bodyPr/>
                    <a:lstStyle/>
                    <a:p>
                      <a:pPr algn="just">
                        <a:lnSpc>
                          <a:spcPct val="107000"/>
                        </a:lnSpc>
                        <a:spcAft>
                          <a:spcPts val="800"/>
                        </a:spcAft>
                      </a:pPr>
                      <a:r>
                        <a:rPr lang="fr-FR" sz="1000" kern="100">
                          <a:effectLst/>
                        </a:rPr>
                        <a:t>Communication informelle et expressions courantes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ала минут</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a:effectLst/>
                        </a:rPr>
                        <a:t>1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1043355986"/>
                  </a:ext>
                </a:extLst>
              </a:tr>
              <a:tr h="313342">
                <a:tc>
                  <a:txBody>
                    <a:bodyPr/>
                    <a:lstStyle/>
                    <a:p>
                      <a:pPr algn="just">
                        <a:lnSpc>
                          <a:spcPct val="107000"/>
                        </a:lnSpc>
                        <a:spcAft>
                          <a:spcPts val="800"/>
                        </a:spcAft>
                      </a:pPr>
                      <a:r>
                        <a:rPr lang="fr-FR" sz="1000" kern="100">
                          <a:effectLst/>
                        </a:rPr>
                        <a:t>Relations internationales, diplomatie et immigration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en-US" sz="1000" kern="100">
                          <a:effectLst/>
                        </a:rPr>
                        <a:t>лес</a:t>
                      </a:r>
                      <a:r>
                        <a:rPr lang="fr-FR" sz="1000" kern="100">
                          <a:effectLst/>
                        </a:rPr>
                        <a:t>e-</a:t>
                      </a:r>
                      <a:r>
                        <a:rPr lang="en-US" sz="1000" kern="100">
                          <a:effectLst/>
                        </a:rPr>
                        <a:t>пас</a:t>
                      </a:r>
                      <a:r>
                        <a:rPr lang="fr-FR" sz="1000" kern="100">
                          <a:effectLst/>
                        </a:rPr>
                        <a:t>e </a:t>
                      </a:r>
                      <a:endParaRPr lang="mk-MK"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tc>
                  <a:txBody>
                    <a:bodyPr/>
                    <a:lstStyle/>
                    <a:p>
                      <a:pPr algn="just">
                        <a:lnSpc>
                          <a:spcPct val="107000"/>
                        </a:lnSpc>
                        <a:spcAft>
                          <a:spcPts val="800"/>
                        </a:spcAft>
                      </a:pPr>
                      <a:r>
                        <a:rPr lang="fr-FR" sz="1000" kern="100" dirty="0">
                          <a:effectLst/>
                        </a:rPr>
                        <a:t>0 </a:t>
                      </a:r>
                      <a:endParaRPr lang="mk-MK"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1250" marR="61250" marT="0" marB="0"/>
                </a:tc>
                <a:extLst>
                  <a:ext uri="{0D108BD9-81ED-4DB2-BD59-A6C34878D82A}">
                    <a16:rowId xmlns:a16="http://schemas.microsoft.com/office/drawing/2014/main" val="685600168"/>
                  </a:ext>
                </a:extLst>
              </a:tr>
            </a:tbl>
          </a:graphicData>
        </a:graphic>
      </p:graphicFrame>
    </p:spTree>
    <p:extLst>
      <p:ext uri="{BB962C8B-B14F-4D97-AF65-F5344CB8AC3E}">
        <p14:creationId xmlns:p14="http://schemas.microsoft.com/office/powerpoint/2010/main" val="2613683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FDD08-46EF-BDDE-B696-3B3BEF3AA293}"/>
              </a:ext>
            </a:extLst>
          </p:cNvPr>
          <p:cNvSpPr>
            <a:spLocks noGrp="1"/>
          </p:cNvSpPr>
          <p:nvPr>
            <p:ph type="title"/>
          </p:nvPr>
        </p:nvSpPr>
        <p:spPr/>
        <p:txBody>
          <a:bodyPr>
            <a:normAutofit/>
          </a:bodyPr>
          <a:lstStyle/>
          <a:p>
            <a:pPr algn="ctr"/>
            <a:r>
              <a:rPr lang="fr-FR" b="1" dirty="0">
                <a:latin typeface="+mn-lt"/>
              </a:rPr>
              <a:t>Conclusion finale-</a:t>
            </a:r>
            <a:r>
              <a:rPr lang="mk-MK" sz="4400" b="1" kern="100" dirty="0">
                <a:effectLst/>
                <a:latin typeface="+mn-lt"/>
                <a:ea typeface="Calibri" panose="020F0502020204030204" pitchFamily="34" charset="0"/>
                <a:cs typeface="Times New Roman" panose="02020603050405020304" pitchFamily="18" charset="0"/>
              </a:rPr>
              <a:t>Synthèse des résultats et perspectives</a:t>
            </a:r>
            <a:r>
              <a:rPr lang="fr-FR" b="1" dirty="0">
                <a:latin typeface="+mn-lt"/>
              </a:rPr>
              <a:t> </a:t>
            </a:r>
          </a:p>
        </p:txBody>
      </p:sp>
      <p:sp>
        <p:nvSpPr>
          <p:cNvPr id="3" name="Content Placeholder 2">
            <a:extLst>
              <a:ext uri="{FF2B5EF4-FFF2-40B4-BE49-F238E27FC236}">
                <a16:creationId xmlns:a16="http://schemas.microsoft.com/office/drawing/2014/main" id="{6B427508-ECD0-3301-6BD9-2C5E5372AE8D}"/>
              </a:ext>
            </a:extLst>
          </p:cNvPr>
          <p:cNvSpPr>
            <a:spLocks noGrp="1"/>
          </p:cNvSpPr>
          <p:nvPr>
            <p:ph idx="1"/>
          </p:nvPr>
        </p:nvSpPr>
        <p:spPr/>
        <p:txBody>
          <a:bodyPr numCol="2">
            <a:normAutofit lnSpcReduction="1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Impact historique et contemporain</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 Les gallicismes révèlent l’influence durable du français sur le lexique macédonien, particulièrement dans des domaines clés comme la diplomatie, la culture et les arts. Leur intégration illustre une interaction profonde et continue entre les deux langues.</a:t>
            </a:r>
          </a:p>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Diversité d’intégration linguistique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Les termes comme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визави</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(vis-à-vis) et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тет-а-тет</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(tête-à-tête) montrent une fréquence élevée, reflétant leur assimilation complète dans le vocabulaire courant.</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D’autres, tels que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ала минут</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(à la minute),</a:t>
            </a:r>
            <a:r>
              <a:rPr lang="fr-FR" sz="1100" dirty="0"/>
              <a:t> </a:t>
            </a:r>
            <a:r>
              <a:rPr lang="fr-FR" sz="1100" i="1" dirty="0" err="1"/>
              <a:t>апропо</a:t>
            </a:r>
            <a:r>
              <a:rPr lang="fr-FR" sz="1100" dirty="0"/>
              <a:t> (à propos), </a:t>
            </a:r>
            <a:r>
              <a:rPr lang="fr-FR" sz="1100" i="1" dirty="0" err="1"/>
              <a:t>ангро</a:t>
            </a:r>
            <a:r>
              <a:rPr lang="fr-FR" sz="1100" dirty="0"/>
              <a:t> (en gros), </a:t>
            </a:r>
            <a:r>
              <a:rPr lang="fr-FR" sz="1100" i="1" kern="100" dirty="0" err="1">
                <a:effectLst/>
                <a:latin typeface="Calibri" panose="020F0502020204030204" pitchFamily="34" charset="0"/>
                <a:ea typeface="Calibri" panose="020F0502020204030204" pitchFamily="34" charset="0"/>
                <a:cs typeface="Times New Roman" panose="02020603050405020304" pitchFamily="18" charset="0"/>
              </a:rPr>
              <a:t>антре</a:t>
            </a:r>
            <a:r>
              <a:rPr lang="fr-FR" sz="1100" kern="100" dirty="0">
                <a:effectLst/>
                <a:latin typeface="Calibri" panose="020F0502020204030204" pitchFamily="34" charset="0"/>
                <a:ea typeface="Calibri" panose="020F0502020204030204" pitchFamily="34" charset="0"/>
                <a:cs typeface="Times New Roman" panose="02020603050405020304" pitchFamily="18" charset="0"/>
              </a:rPr>
              <a:t> (entrée)</a:t>
            </a:r>
            <a:r>
              <a:rPr lang="fr-FR" sz="1100" dirty="0"/>
              <a:t>, </a:t>
            </a:r>
            <a:r>
              <a:rPr lang="fr-FR" sz="1100" i="1" kern="100" dirty="0" err="1">
                <a:effectLst/>
                <a:latin typeface="Calibri" panose="020F0502020204030204" pitchFamily="34" charset="0"/>
                <a:ea typeface="Calibri" panose="020F0502020204030204" pitchFamily="34" charset="0"/>
                <a:cs typeface="Times New Roman" panose="02020603050405020304" pitchFamily="18" charset="0"/>
              </a:rPr>
              <a:t>багета</a:t>
            </a:r>
            <a:r>
              <a:rPr lang="fr-FR" sz="1100" kern="100" dirty="0">
                <a:effectLst/>
                <a:latin typeface="Calibri" panose="020F0502020204030204" pitchFamily="34" charset="0"/>
                <a:ea typeface="Calibri" panose="020F0502020204030204" pitchFamily="34" charset="0"/>
                <a:cs typeface="Times New Roman" panose="02020603050405020304" pitchFamily="18" charset="0"/>
              </a:rPr>
              <a:t> (baguette</a:t>
            </a:r>
            <a:r>
              <a:rPr lang="fr-FR" sz="1100" dirty="0"/>
              <a:t>, </a:t>
            </a:r>
            <a:r>
              <a:rPr lang="fr-FR" sz="1100" i="1" kern="100" dirty="0" err="1">
                <a:effectLst/>
                <a:latin typeface="Calibri" panose="020F0502020204030204" pitchFamily="34" charset="0"/>
                <a:ea typeface="Calibri" panose="020F0502020204030204" pitchFamily="34" charset="0"/>
                <a:cs typeface="Times New Roman" panose="02020603050405020304" pitchFamily="18" charset="0"/>
              </a:rPr>
              <a:t>соаре</a:t>
            </a:r>
            <a:r>
              <a:rPr lang="fr-FR" sz="1100" kern="100" dirty="0">
                <a:effectLst/>
                <a:latin typeface="Calibri" panose="020F0502020204030204" pitchFamily="34" charset="0"/>
                <a:ea typeface="Calibri" panose="020F0502020204030204" pitchFamily="34" charset="0"/>
                <a:cs typeface="Times New Roman" panose="02020603050405020304" pitchFamily="18" charset="0"/>
              </a:rPr>
              <a:t> (soirée)</a:t>
            </a:r>
            <a:r>
              <a:rPr lang="fr-FR" sz="1100" dirty="0"/>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présentent une fréquence </a:t>
            </a:r>
            <a:r>
              <a:rPr lang="fr-FR" sz="1100" kern="100" dirty="0">
                <a:effectLst/>
                <a:latin typeface="Calibri" panose="020F0502020204030204" pitchFamily="34" charset="0"/>
                <a:ea typeface="Calibri" panose="020F0502020204030204" pitchFamily="34" charset="0"/>
                <a:cs typeface="Times New Roman" panose="02020603050405020304" pitchFamily="18" charset="0"/>
              </a:rPr>
              <a:t>modérée</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1100" kern="100" dirty="0">
                <a:effectLst/>
                <a:latin typeface="Calibri" panose="020F0502020204030204" pitchFamily="34" charset="0"/>
                <a:ea typeface="Calibri" panose="020F0502020204030204" pitchFamily="34" charset="0"/>
                <a:cs typeface="Times New Roman" panose="02020603050405020304" pitchFamily="18" charset="0"/>
              </a:rPr>
              <a:t>ou</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faible, limitant leur usage à des contextes spécifiques ou spécialisés.</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Les mots liés à des domaines particuliers, comme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багета</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(baguette) et </a:t>
            </a:r>
            <a:r>
              <a:rPr lang="mk-MK" sz="1100" i="1" kern="100" dirty="0">
                <a:effectLst/>
                <a:latin typeface="Calibri" panose="020F0502020204030204" pitchFamily="34" charset="0"/>
                <a:ea typeface="Calibri" panose="020F0502020204030204" pitchFamily="34" charset="0"/>
                <a:cs typeface="Times New Roman" panose="02020603050405020304" pitchFamily="18" charset="0"/>
              </a:rPr>
              <a:t>бонвиван</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(bon vivant), témoignent d’un intérêt ciblé pour des emprunts français dans les sphères de la gastronomie et de la vie sociale.</a:t>
            </a:r>
          </a:p>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Évolution linguistique et culturelle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Les gallicismes traversent un processus d’adaptation phonologique, morphologique et sémantique, reflétant des variations historiques et sociétales.</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Certains termes, fortement intégrés, sont devenus indissociables du lexique local, tandis que d’autres conservent une sonorité étrangère, rappelant leurs origines françaises.</a:t>
            </a:r>
          </a:p>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Enrichissement lexical et interaction culturelle</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Ces emprunts ne se limitent pas à des marqueurs linguistiques. Ils incarnent des échanges culturels et traduisent des valeurs de modernité, d’élégance et de raffinement associées à la langue française.</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Ils jouent également un rôle dans la construction identitaire et les dynamiques linguistiques contemporaines.</a:t>
            </a:r>
          </a:p>
          <a:p>
            <a:pPr marL="342900" lvl="0" indent="-342900">
              <a:lnSpc>
                <a:spcPct val="107000"/>
              </a:lnSpc>
              <a:spcAft>
                <a:spcPts val="800"/>
              </a:spcAft>
              <a:buSzPts val="1000"/>
              <a:buFont typeface="Symbol" panose="05050102010706020507" pitchFamily="18" charset="2"/>
              <a:buChar char=""/>
              <a:tabLst>
                <a:tab pos="457200" algn="l"/>
              </a:tabLst>
            </a:pPr>
            <a:r>
              <a:rPr lang="mk-MK" sz="1100" b="1" kern="100" dirty="0">
                <a:effectLst/>
                <a:latin typeface="Calibri" panose="020F0502020204030204" pitchFamily="34" charset="0"/>
                <a:ea typeface="Calibri" panose="020F0502020204030204" pitchFamily="34" charset="0"/>
                <a:cs typeface="Times New Roman" panose="02020603050405020304" pitchFamily="18" charset="0"/>
              </a:rPr>
              <a:t>Perspectives interdisciplinaires</a:t>
            </a: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L’étude des gallicismes ouvre la voie à des recherches approfondies sur les contacts entre langues et cultures dans un contexte globalisé.</a:t>
            </a:r>
          </a:p>
          <a:p>
            <a:pPr marL="742950" lvl="1" indent="-285750">
              <a:lnSpc>
                <a:spcPct val="107000"/>
              </a:lnSpc>
              <a:spcAft>
                <a:spcPts val="800"/>
              </a:spcAft>
              <a:buSzPts val="1000"/>
              <a:buFont typeface="Courier New" panose="02070309020205020404" pitchFamily="49" charset="0"/>
              <a:buChar char="o"/>
              <a:tabLst>
                <a:tab pos="914400" algn="l"/>
              </a:tabLst>
            </a:pPr>
            <a:r>
              <a:rPr lang="mk-MK" sz="1100" kern="100" dirty="0">
                <a:effectLst/>
                <a:latin typeface="Calibri" panose="020F0502020204030204" pitchFamily="34" charset="0"/>
                <a:ea typeface="Calibri" panose="020F0502020204030204" pitchFamily="34" charset="0"/>
                <a:cs typeface="Times New Roman" panose="02020603050405020304" pitchFamily="18" charset="0"/>
              </a:rPr>
              <a:t>Ces travaux permettent de mieux comprendre les mécanismes d’intégration lexicale et les dynamiques sociales qui façonnent les pratiques langagières d’une société en constante évolution.</a:t>
            </a:r>
            <a:endParaRPr lang="mk-MK" dirty="0"/>
          </a:p>
        </p:txBody>
      </p:sp>
    </p:spTree>
    <p:extLst>
      <p:ext uri="{BB962C8B-B14F-4D97-AF65-F5344CB8AC3E}">
        <p14:creationId xmlns:p14="http://schemas.microsoft.com/office/powerpoint/2010/main" val="3901638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0B39C-E378-3401-C20B-6CE6814C0595}"/>
              </a:ext>
            </a:extLst>
          </p:cNvPr>
          <p:cNvSpPr>
            <a:spLocks noGrp="1"/>
          </p:cNvSpPr>
          <p:nvPr>
            <p:ph type="title"/>
          </p:nvPr>
        </p:nvSpPr>
        <p:spPr/>
        <p:txBody>
          <a:bodyPr/>
          <a:lstStyle/>
          <a:p>
            <a:pPr algn="ctr"/>
            <a:r>
              <a:rPr lang="en-US" dirty="0" err="1"/>
              <a:t>Bibliographie</a:t>
            </a:r>
            <a:r>
              <a:rPr lang="en-US" dirty="0"/>
              <a:t>:</a:t>
            </a:r>
            <a:endParaRPr lang="mk-MK" dirty="0"/>
          </a:p>
        </p:txBody>
      </p:sp>
      <p:sp>
        <p:nvSpPr>
          <p:cNvPr id="3" name="Content Placeholder 2">
            <a:extLst>
              <a:ext uri="{FF2B5EF4-FFF2-40B4-BE49-F238E27FC236}">
                <a16:creationId xmlns:a16="http://schemas.microsoft.com/office/drawing/2014/main" id="{B6B1B4A8-DB79-86D6-AB27-2C30FBEB8FF3}"/>
              </a:ext>
            </a:extLst>
          </p:cNvPr>
          <p:cNvSpPr>
            <a:spLocks noGrp="1"/>
          </p:cNvSpPr>
          <p:nvPr>
            <p:ph idx="1"/>
          </p:nvPr>
        </p:nvSpPr>
        <p:spPr/>
        <p:txBody>
          <a:bodyPr>
            <a:normAutofit fontScale="77500" lnSpcReduction="20000"/>
          </a:bodyPr>
          <a:lstStyle/>
          <a:p>
            <a:pPr marL="450215" indent="-450215" algn="just">
              <a:lnSpc>
                <a:spcPct val="107000"/>
              </a:lnSpc>
              <a:spcAft>
                <a:spcPts val="300"/>
              </a:spcAft>
            </a:pPr>
            <a:r>
              <a:rPr lang="mk-MK" sz="1800" dirty="0">
                <a:effectLst/>
                <a:latin typeface="Times New Roman" panose="02020603050405020304" pitchFamily="18" charset="0"/>
                <a:ea typeface="SimSun" panose="02010600030101010101" pitchFamily="2" charset="-122"/>
                <a:cs typeface="Times New Roman" panose="02020603050405020304" pitchFamily="18" charset="0"/>
              </a:rPr>
              <a:t>АЛЕКСОСКА-ЧКАТРОСКА, М. </a:t>
            </a:r>
            <a:r>
              <a:rPr lang="mk-MK" sz="1800" i="1" dirty="0">
                <a:effectLst/>
                <a:latin typeface="Times New Roman" panose="02020603050405020304" pitchFamily="18" charset="0"/>
                <a:ea typeface="SimSun" panose="02010600030101010101" pitchFamily="2" charset="-122"/>
                <a:cs typeface="Times New Roman" panose="02020603050405020304" pitchFamily="18" charset="0"/>
              </a:rPr>
              <a:t>Романизмите во македонскиот јазик</a:t>
            </a:r>
            <a:r>
              <a:rPr lang="mk-MK"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mk-MK" sz="1800" i="1" dirty="0">
                <a:effectLst/>
                <a:latin typeface="Times New Roman" panose="02020603050405020304" pitchFamily="18" charset="0"/>
                <a:ea typeface="SimSun" panose="02010600030101010101" pitchFamily="2" charset="-122"/>
                <a:cs typeface="Times New Roman" panose="02020603050405020304" pitchFamily="18" charset="0"/>
              </a:rPr>
              <a:t>Прилог кон етимолошките истражувања за македонскиот јазик.</a:t>
            </a:r>
            <a:r>
              <a:rPr lang="mk-MK" sz="1800" dirty="0">
                <a:effectLst/>
                <a:latin typeface="Times New Roman" panose="02020603050405020304" pitchFamily="18" charset="0"/>
                <a:ea typeface="SimSun" panose="02010600030101010101" pitchFamily="2" charset="-122"/>
                <a:cs typeface="Times New Roman" panose="02020603050405020304" pitchFamily="18" charset="0"/>
              </a:rPr>
              <a:t> Скопје: Филолошки факултет „Блаже Конески“</a:t>
            </a:r>
            <a:r>
              <a:rPr lang="en-US" sz="1800" dirty="0">
                <a:latin typeface="Times New Roman" panose="02020603050405020304" pitchFamily="18" charset="0"/>
                <a:ea typeface="SimSun" panose="02010600030101010101" pitchFamily="2" charset="-122"/>
                <a:cs typeface="Times New Roman" panose="02020603050405020304" pitchFamily="18" charset="0"/>
              </a:rPr>
              <a:t>, </a:t>
            </a:r>
            <a:r>
              <a:rPr lang="mk-MK" sz="1800" dirty="0">
                <a:effectLst/>
                <a:latin typeface="Times New Roman" panose="02020603050405020304" pitchFamily="18" charset="0"/>
                <a:ea typeface="SimSun" panose="02010600030101010101" pitchFamily="2" charset="-122"/>
                <a:cs typeface="Times New Roman" panose="02020603050405020304" pitchFamily="18" charset="0"/>
              </a:rPr>
              <a:t>2010. </a:t>
            </a:r>
            <a:endParaRPr lang="mk-MK"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ДРМЈ =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Дигитален речник на македонскиот јазик</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latin typeface="Times New Roman" panose="02020603050405020304" pitchFamily="18" charset="0"/>
                <a:ea typeface="Calibri" panose="020F0502020204030204" pitchFamily="34" charset="0"/>
                <a:cs typeface="Times New Roman" panose="02020603050405020304" pitchFamily="18" charset="0"/>
              </a:rPr>
              <a:t>http://drmj.eu/</a:t>
            </a:r>
            <a:r>
              <a:rPr lang="mk-MK"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ru-RU"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lang="mk-MK"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ОДРМЈ =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Официјален дигитален речник на македонскиот јазик</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latin typeface="Times New Roman" panose="02020603050405020304" pitchFamily="18" charset="0"/>
                <a:ea typeface="Calibri" panose="020F0502020204030204" pitchFamily="34" charset="0"/>
                <a:cs typeface="Times New Roman" panose="02020603050405020304" pitchFamily="18" charset="0"/>
              </a:rPr>
              <a:t>https://makedonski.gov.mk/</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lang="mk-MK"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fr-FR" sz="1800" dirty="0">
                <a:latin typeface="Times New Roman" panose="02020603050405020304" pitchFamily="18" charset="0"/>
                <a:cs typeface="Times New Roman" panose="02020603050405020304" pitchFamily="18" charset="0"/>
              </a:rPr>
              <a:t>PR = </a:t>
            </a:r>
            <a:r>
              <a:rPr lang="fr-FR" sz="1800" i="1" dirty="0">
                <a:latin typeface="Times New Roman" panose="02020603050405020304" pitchFamily="18" charset="0"/>
                <a:cs typeface="Times New Roman" panose="02020603050405020304" pitchFamily="18" charset="0"/>
              </a:rPr>
              <a:t>Le Nouveau Petit Robert : Dictionnaire alphabétique et analogique de la langue française</a:t>
            </a:r>
            <a:r>
              <a:rPr lang="fr-FR" sz="1800" dirty="0">
                <a:latin typeface="Times New Roman" panose="02020603050405020304" pitchFamily="18" charset="0"/>
                <a:cs typeface="Times New Roman" panose="02020603050405020304" pitchFamily="18" charset="0"/>
              </a:rPr>
              <a:t>. Paris : Dictionnaires Le Robert, 2003.</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GR </a:t>
            </a:r>
            <a:r>
              <a:rPr lang="fr-FR" sz="1800" i="1" dirty="0">
                <a:effectLst/>
                <a:latin typeface="Times New Roman" panose="02020603050405020304" pitchFamily="18" charset="0"/>
                <a:ea typeface="Calibri" panose="020F0502020204030204" pitchFamily="34" charset="0"/>
                <a:cs typeface="Times New Roman" panose="02020603050405020304" pitchFamily="18" charset="0"/>
              </a:rPr>
              <a:t>= Le Grand Robert de la langue française</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Version informatisée. Paris : Dictionnaires Le Robert, 2024.</a:t>
            </a:r>
            <a:endParaRPr lang="mk-MK"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РМЈСТ =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Речник на македонскиоt јазик (со српскохрватски толкувања)</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(ред.: Б. Конески). Скопје: Македонска Книга &amp; Графички завод „Гоце Делчев“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1986</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mk-MK"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TLFi =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Trésor de la langue française informatisé</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http://atilf.atilf.fr/2002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Трајковски К.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Да не заборавиме кои сме</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Битола: Педагошки факултет, Универзитет „Св. Климент Охридски“ – Битола, 2007. </a:t>
            </a:r>
            <a:endParaRPr lang="mk-MK"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ТРСМ</a:t>
            </a:r>
            <a:r>
              <a:rPr lang="mk-MK" sz="1800" dirty="0">
                <a:latin typeface="Times New Roman" panose="02020603050405020304" pitchFamily="18" charset="0"/>
                <a:ea typeface="Calibri" panose="020F0502020204030204" pitchFamily="34" charset="0"/>
                <a:cs typeface="Times New Roman" panose="02020603050405020304" pitchFamily="18" charset="0"/>
              </a:rPr>
              <a:t>Ј</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 Мургоски З.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Толковен речник на современиот македонски јазик</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Скопје: Филолошки факултет „Блаже Конески“, 2011.</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https://zoze.mk/tolkoven/</a:t>
            </a:r>
            <a:endParaRPr lang="fr-FR" sz="1800" u="sng"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Цветковски В. Француските зборови во битолскиот колоквијален јазик и нивната семантичка вредност. </a:t>
            </a:r>
            <a:r>
              <a:rPr lang="mk-MK" sz="1800" i="1" dirty="0">
                <a:effectLst/>
                <a:latin typeface="Times New Roman" panose="02020603050405020304" pitchFamily="18" charset="0"/>
                <a:ea typeface="Calibri" panose="020F0502020204030204" pitchFamily="34" charset="0"/>
                <a:cs typeface="Times New Roman" panose="02020603050405020304" pitchFamily="18" charset="0"/>
              </a:rPr>
              <a:t>Македонско-француски врски</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Битола: </a:t>
            </a:r>
            <a:r>
              <a:rPr lang="mk-MK" sz="1800" dirty="0">
                <a:solidFill>
                  <a:srgbClr val="1D3A56"/>
                </a:solidFill>
                <a:effectLst/>
                <a:latin typeface="Times New Roman" panose="02020603050405020304" pitchFamily="18" charset="0"/>
                <a:ea typeface="Calibri" panose="020F0502020204030204" pitchFamily="34" charset="0"/>
                <a:cs typeface="Times New Roman" panose="02020603050405020304" pitchFamily="18" charset="0"/>
              </a:rPr>
              <a:t>Друштво за наука и уметност </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Битола, 1999</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mk-MK" sz="1800" dirty="0">
                <a:effectLst/>
                <a:latin typeface="Times New Roman" panose="02020603050405020304" pitchFamily="18" charset="0"/>
                <a:ea typeface="Calibri" panose="020F0502020204030204" pitchFamily="34" charset="0"/>
                <a:cs typeface="Times New Roman" panose="02020603050405020304" pitchFamily="18" charset="0"/>
              </a:rPr>
              <a:t> 445-466. </a:t>
            </a:r>
            <a:endParaRPr lang="mk-MK" sz="18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endParaRPr lang="fr-FR" sz="1800" u="sng"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50215" indent="-450215" algn="just">
              <a:lnSpc>
                <a:spcPct val="107000"/>
              </a:lnSpc>
              <a:spcAft>
                <a:spcPts val="300"/>
              </a:spcAft>
            </a:pPr>
            <a:endParaRPr lang="mk-M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229699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5991F-03D6-D279-D700-8B30C7C95609}"/>
              </a:ext>
            </a:extLst>
          </p:cNvPr>
          <p:cNvSpPr>
            <a:spLocks noGrp="1"/>
          </p:cNvSpPr>
          <p:nvPr>
            <p:ph type="title"/>
          </p:nvPr>
        </p:nvSpPr>
        <p:spPr/>
        <p:txBody>
          <a:bodyPr>
            <a:normAutofit/>
          </a:bodyPr>
          <a:lstStyle/>
          <a:p>
            <a:pPr algn="ctr"/>
            <a:r>
              <a:rPr lang="fr-FR" sz="3600" i="0" dirty="0">
                <a:solidFill>
                  <a:srgbClr val="000000"/>
                </a:solidFill>
                <a:effectLst/>
                <a:latin typeface="+mn-lt"/>
              </a:rPr>
              <a:t>Gallicisme</a:t>
            </a:r>
            <a:r>
              <a:rPr lang="fr-FR" sz="3600" i="0" dirty="0">
                <a:solidFill>
                  <a:srgbClr val="3A3A3A"/>
                </a:solidFill>
                <a:effectLst/>
                <a:latin typeface="+mn-lt"/>
              </a:rPr>
              <a:t> </a:t>
            </a:r>
            <a:r>
              <a:rPr lang="fr-FR" sz="3600" i="0" u="none" strike="noStrike" dirty="0">
                <a:solidFill>
                  <a:srgbClr val="000000"/>
                </a:solidFill>
                <a:effectLst/>
                <a:latin typeface="+mn-lt"/>
              </a:rPr>
              <a:t>[</a:t>
            </a:r>
            <a:r>
              <a:rPr lang="fr-FR" sz="3600" i="0" u="none" strike="noStrike" dirty="0" err="1">
                <a:solidFill>
                  <a:srgbClr val="000000"/>
                </a:solidFill>
                <a:effectLst/>
                <a:latin typeface="+mn-lt"/>
              </a:rPr>
              <a:t>ga</a:t>
            </a:r>
            <a:r>
              <a:rPr lang="fr-FR" sz="3600" i="0" u="none" strike="noStrike" dirty="0">
                <a:solidFill>
                  <a:srgbClr val="000000"/>
                </a:solidFill>
                <a:effectLst/>
                <a:latin typeface="+mn-lt"/>
              </a:rPr>
              <a:t>(l)</a:t>
            </a:r>
            <a:r>
              <a:rPr lang="fr-FR" sz="3600" i="0" u="none" strike="noStrike" dirty="0" err="1">
                <a:solidFill>
                  <a:srgbClr val="000000"/>
                </a:solidFill>
                <a:effectLst/>
                <a:latin typeface="+mn-lt"/>
              </a:rPr>
              <a:t>lisism</a:t>
            </a:r>
            <a:r>
              <a:rPr lang="fr-FR" sz="3600" i="0" u="none" strike="noStrike" dirty="0">
                <a:solidFill>
                  <a:srgbClr val="000000"/>
                </a:solidFill>
                <a:effectLst/>
                <a:latin typeface="+mn-lt"/>
              </a:rPr>
              <a:t>]</a:t>
            </a:r>
            <a:r>
              <a:rPr lang="fr-FR" sz="3600" i="0" dirty="0">
                <a:solidFill>
                  <a:srgbClr val="3A3A3A"/>
                </a:solidFill>
                <a:effectLst/>
                <a:latin typeface="+mn-lt"/>
              </a:rPr>
              <a:t> n. m. (GR-2024)</a:t>
            </a:r>
            <a:endParaRPr lang="mk-MK" sz="3600" dirty="0">
              <a:latin typeface="+mn-lt"/>
            </a:endParaRPr>
          </a:p>
        </p:txBody>
      </p:sp>
      <p:sp>
        <p:nvSpPr>
          <p:cNvPr id="3" name="Content Placeholder 2">
            <a:extLst>
              <a:ext uri="{FF2B5EF4-FFF2-40B4-BE49-F238E27FC236}">
                <a16:creationId xmlns:a16="http://schemas.microsoft.com/office/drawing/2014/main" id="{08646181-8A02-6BA2-A991-64EF297A0AB7}"/>
              </a:ext>
            </a:extLst>
          </p:cNvPr>
          <p:cNvSpPr>
            <a:spLocks noGrp="1"/>
          </p:cNvSpPr>
          <p:nvPr>
            <p:ph idx="1"/>
          </p:nvPr>
        </p:nvSpPr>
        <p:spPr/>
        <p:txBody>
          <a:bodyPr>
            <a:normAutofit fontScale="92500" lnSpcReduction="10000"/>
          </a:bodyPr>
          <a:lstStyle/>
          <a:p>
            <a:pPr marL="101600" algn="l">
              <a:spcBef>
                <a:spcPts val="1000"/>
              </a:spcBef>
              <a:spcAft>
                <a:spcPts val="1000"/>
              </a:spcAft>
            </a:pPr>
            <a:r>
              <a:rPr lang="fr-FR" b="1" i="0" dirty="0">
                <a:solidFill>
                  <a:srgbClr val="981F00"/>
                </a:solidFill>
                <a:effectLst/>
                <a:latin typeface="Verdana" panose="020B0604030504040204" pitchFamily="34" charset="0"/>
              </a:rPr>
              <a:t>1 </a:t>
            </a:r>
            <a:r>
              <a:rPr lang="fr-FR" b="0" i="0" dirty="0">
                <a:solidFill>
                  <a:srgbClr val="3A3A3A"/>
                </a:solidFill>
                <a:effectLst/>
                <a:latin typeface="Roboto" panose="02000000000000000000" pitchFamily="2" charset="0"/>
              </a:rPr>
              <a:t>  </a:t>
            </a:r>
            <a:r>
              <a:rPr lang="fr-FR" b="0" i="0" dirty="0">
                <a:solidFill>
                  <a:srgbClr val="00005A"/>
                </a:solidFill>
                <a:effectLst/>
                <a:latin typeface="Roboto" panose="02000000000000000000" pitchFamily="2" charset="0"/>
              </a:rPr>
              <a:t>Construction ou emploi propre à la langue française.</a:t>
            </a:r>
            <a:r>
              <a:rPr lang="fr-FR" b="0" i="0" dirty="0">
                <a:solidFill>
                  <a:srgbClr val="3A3A3A"/>
                </a:solidFill>
                <a:effectLst/>
                <a:latin typeface="Roboto" panose="02000000000000000000" pitchFamily="2" charset="0"/>
              </a:rPr>
              <a:t> </a:t>
            </a:r>
          </a:p>
          <a:p>
            <a:pPr marL="0" indent="0" algn="l">
              <a:buNone/>
            </a:pPr>
            <a:r>
              <a:rPr lang="fr-FR" u="none" strike="noStrike" dirty="0">
                <a:solidFill>
                  <a:srgbClr val="3A3A3A"/>
                </a:solidFill>
                <a:latin typeface="Roboto" panose="02000000000000000000" pitchFamily="2" charset="0"/>
              </a:rPr>
              <a:t>	</a:t>
            </a:r>
            <a:r>
              <a:rPr lang="fr-FR" b="0" i="1" u="none" strike="noStrike" dirty="0">
                <a:solidFill>
                  <a:srgbClr val="3A3A3A"/>
                </a:solidFill>
                <a:effectLst/>
                <a:latin typeface="Roboto" panose="02000000000000000000" pitchFamily="2" charset="0"/>
              </a:rPr>
              <a:t>Les gallicismes, idiotismes du français.</a:t>
            </a:r>
            <a:r>
              <a:rPr lang="fr-FR" b="0" i="0" dirty="0">
                <a:solidFill>
                  <a:srgbClr val="3A3A3A"/>
                </a:solidFill>
                <a:effectLst/>
                <a:latin typeface="Roboto" panose="02000000000000000000" pitchFamily="2" charset="0"/>
              </a:rPr>
              <a:t> </a:t>
            </a:r>
            <a:r>
              <a:rPr lang="fr-FR" b="0" i="1" u="none" strike="noStrike" dirty="0">
                <a:solidFill>
                  <a:srgbClr val="3A3A3A"/>
                </a:solidFill>
                <a:effectLst/>
                <a:latin typeface="Roboto" panose="02000000000000000000" pitchFamily="2" charset="0"/>
              </a:rPr>
              <a:t>Gallicismes et </a:t>
            </a:r>
            <a:r>
              <a:rPr lang="fr-FR" b="0" i="1" u="none" strike="noStrike" dirty="0" err="1">
                <a:solidFill>
                  <a:srgbClr val="3A3A3A"/>
                </a:solidFill>
                <a:effectLst/>
                <a:latin typeface="Roboto" panose="02000000000000000000" pitchFamily="2" charset="0"/>
              </a:rPr>
              <a:t>francismes</a:t>
            </a:r>
            <a:r>
              <a:rPr lang="fr-FR" b="0" i="1" u="none" strike="noStrike" dirty="0">
                <a:solidFill>
                  <a:srgbClr val="3A3A3A"/>
                </a:solidFill>
                <a:effectLst/>
                <a:latin typeface="Roboto" panose="02000000000000000000" pitchFamily="2" charset="0"/>
              </a:rPr>
              <a:t>.</a:t>
            </a:r>
            <a:endParaRPr lang="fr-FR" b="0" i="0" dirty="0">
              <a:solidFill>
                <a:srgbClr val="3A3A3A"/>
              </a:solidFill>
              <a:effectLst/>
              <a:latin typeface="Roboto" panose="02000000000000000000" pitchFamily="2" charset="0"/>
            </a:endParaRPr>
          </a:p>
          <a:p>
            <a:pPr algn="just"/>
            <a:br>
              <a:rPr lang="fr-FR" b="0" i="0" dirty="0">
                <a:solidFill>
                  <a:srgbClr val="3A3A3A"/>
                </a:solidFill>
                <a:effectLst/>
                <a:latin typeface="Roboto" panose="02000000000000000000" pitchFamily="2" charset="0"/>
              </a:rPr>
            </a:br>
            <a:r>
              <a:rPr lang="fr-FR" b="1" i="0" dirty="0">
                <a:solidFill>
                  <a:srgbClr val="981F00"/>
                </a:solidFill>
                <a:effectLst/>
                <a:latin typeface="Verdana" panose="020B0604030504040204" pitchFamily="34" charset="0"/>
              </a:rPr>
              <a:t>2 </a:t>
            </a:r>
            <a:r>
              <a:rPr lang="fr-FR" b="0" i="0" dirty="0">
                <a:solidFill>
                  <a:srgbClr val="3A3A3A"/>
                </a:solidFill>
                <a:effectLst/>
                <a:latin typeface="Roboto" panose="02000000000000000000" pitchFamily="2" charset="0"/>
              </a:rPr>
              <a:t>  </a:t>
            </a:r>
            <a:r>
              <a:rPr lang="fr-FR" b="1" i="0" u="sng" dirty="0">
                <a:solidFill>
                  <a:srgbClr val="00005A"/>
                </a:solidFill>
                <a:latin typeface="Roboto" panose="02000000000000000000" pitchFamily="2" charset="0"/>
              </a:rPr>
              <a:t>Mot emprunté au français, construction française que l'on introduit dans une autre langue (par ex. dans la traduction d'un texte français).</a:t>
            </a:r>
          </a:p>
          <a:p>
            <a:pPr marL="0" indent="0" algn="just">
              <a:buNone/>
            </a:pPr>
            <a:r>
              <a:rPr lang="fr-FR" u="none" strike="noStrike" dirty="0">
                <a:solidFill>
                  <a:srgbClr val="00005A"/>
                </a:solidFill>
                <a:latin typeface="Roboto" panose="02000000000000000000" pitchFamily="2" charset="0"/>
              </a:rPr>
              <a:t>	</a:t>
            </a:r>
            <a:r>
              <a:rPr lang="fr-FR" b="0" i="1" u="none" strike="noStrike" dirty="0">
                <a:solidFill>
                  <a:srgbClr val="3A3A3A"/>
                </a:solidFill>
                <a:effectLst/>
                <a:latin typeface="Roboto" panose="02000000000000000000" pitchFamily="2" charset="0"/>
              </a:rPr>
              <a:t>L'anglais moderne emploie de nombreux gallicismes.</a:t>
            </a:r>
            <a:r>
              <a:rPr lang="fr-FR" b="0" i="0" dirty="0">
                <a:solidFill>
                  <a:srgbClr val="3A3A3A"/>
                </a:solidFill>
                <a:effectLst/>
                <a:latin typeface="Roboto" panose="02000000000000000000" pitchFamily="2" charset="0"/>
              </a:rPr>
              <a:t> </a:t>
            </a:r>
            <a:r>
              <a:rPr lang="fr-FR" b="0" i="0" u="none" strike="noStrike" dirty="0">
                <a:solidFill>
                  <a:srgbClr val="000000"/>
                </a:solidFill>
                <a:effectLst/>
                <a:latin typeface="Arial Unicode MS"/>
              </a:rPr>
              <a:t>➙</a:t>
            </a:r>
            <a:r>
              <a:rPr lang="fr-FR" b="1" i="0" dirty="0">
                <a:solidFill>
                  <a:srgbClr val="000000"/>
                </a:solidFill>
                <a:effectLst/>
                <a:latin typeface="Verdana" panose="020B0604030504040204" pitchFamily="34" charset="0"/>
              </a:rPr>
              <a:t> </a:t>
            </a:r>
            <a:r>
              <a:rPr lang="fr-FR" b="1" i="0" u="none" strike="noStrike" dirty="0">
                <a:solidFill>
                  <a:srgbClr val="000000"/>
                </a:solidFill>
                <a:effectLst/>
                <a:latin typeface="Verdana" panose="020B0604030504040204" pitchFamily="34" charset="0"/>
              </a:rPr>
              <a:t>Emprunt. </a:t>
            </a:r>
          </a:p>
          <a:p>
            <a:pPr marL="0" indent="0" algn="just">
              <a:buNone/>
            </a:pPr>
            <a:br>
              <a:rPr lang="fr-FR" b="0" i="0" dirty="0">
                <a:solidFill>
                  <a:srgbClr val="3A3A3A"/>
                </a:solidFill>
                <a:effectLst/>
                <a:latin typeface="Roboto" panose="02000000000000000000" pitchFamily="2" charset="0"/>
              </a:rPr>
            </a:br>
            <a:endParaRPr lang="fr-FR" b="0" i="0" dirty="0">
              <a:solidFill>
                <a:srgbClr val="3A3A3A"/>
              </a:solidFill>
              <a:effectLst/>
              <a:latin typeface="Roboto" panose="02000000000000000000" pitchFamily="2" charset="0"/>
            </a:endParaRPr>
          </a:p>
          <a:p>
            <a:endParaRPr lang="mk-MK" dirty="0"/>
          </a:p>
        </p:txBody>
      </p:sp>
    </p:spTree>
    <p:extLst>
      <p:ext uri="{BB962C8B-B14F-4D97-AF65-F5344CB8AC3E}">
        <p14:creationId xmlns:p14="http://schemas.microsoft.com/office/powerpoint/2010/main" val="203222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862F8-E7AA-B0EF-6B9F-4D0A44053ECA}"/>
              </a:ext>
            </a:extLst>
          </p:cNvPr>
          <p:cNvSpPr>
            <a:spLocks noGrp="1"/>
          </p:cNvSpPr>
          <p:nvPr>
            <p:ph type="title"/>
          </p:nvPr>
        </p:nvSpPr>
        <p:spPr/>
        <p:txBody>
          <a:bodyPr/>
          <a:lstStyle/>
          <a:p>
            <a:pPr algn="ctr"/>
            <a:r>
              <a:rPr lang="fr-FR" sz="4400" b="0" i="0" dirty="0">
                <a:solidFill>
                  <a:srgbClr val="000000"/>
                </a:solidFill>
                <a:effectLst/>
                <a:latin typeface="+mn-lt"/>
              </a:rPr>
              <a:t>Gallicisme </a:t>
            </a:r>
            <a:r>
              <a:rPr lang="fr-FR" dirty="0"/>
              <a:t>(TLFi)</a:t>
            </a:r>
            <a:endParaRPr lang="mk-MK" dirty="0"/>
          </a:p>
        </p:txBody>
      </p:sp>
      <p:sp>
        <p:nvSpPr>
          <p:cNvPr id="3" name="Content Placeholder 2">
            <a:extLst>
              <a:ext uri="{FF2B5EF4-FFF2-40B4-BE49-F238E27FC236}">
                <a16:creationId xmlns:a16="http://schemas.microsoft.com/office/drawing/2014/main" id="{0C18FB83-9486-7379-8E53-DB6FEB659D53}"/>
              </a:ext>
            </a:extLst>
          </p:cNvPr>
          <p:cNvSpPr>
            <a:spLocks noGrp="1"/>
          </p:cNvSpPr>
          <p:nvPr>
            <p:ph idx="1"/>
          </p:nvPr>
        </p:nvSpPr>
        <p:spPr/>
        <p:txBody>
          <a:bodyPr>
            <a:normAutofit lnSpcReduction="10000"/>
          </a:bodyPr>
          <a:lstStyle/>
          <a:p>
            <a:pPr algn="just">
              <a:spcAft>
                <a:spcPts val="300"/>
              </a:spcAft>
            </a:pPr>
            <a:r>
              <a:rPr lang="fr-FR" b="0" i="0" dirty="0">
                <a:solidFill>
                  <a:srgbClr val="000000"/>
                </a:solidFill>
                <a:effectLst/>
                <a:latin typeface="arial" panose="020B0604020202020204" pitchFamily="34" charset="0"/>
              </a:rPr>
              <a:t>Emploi, tournure propre à la langue française. (Dict. </a:t>
            </a:r>
            <a:r>
              <a:rPr lang="fr-FR" b="0" i="0" cap="small" dirty="0" err="1">
                <a:solidFill>
                  <a:srgbClr val="000000"/>
                </a:solidFill>
                <a:effectLst/>
                <a:latin typeface="arial" panose="020B0604020202020204" pitchFamily="34" charset="0"/>
              </a:rPr>
              <a:t>xix</a:t>
            </a:r>
            <a:r>
              <a:rPr lang="fr-FR" b="0" i="0" baseline="30000" dirty="0" err="1">
                <a:solidFill>
                  <a:srgbClr val="000000"/>
                </a:solidFill>
                <a:effectLst/>
                <a:latin typeface="arial" panose="020B0604020202020204" pitchFamily="34" charset="0"/>
              </a:rPr>
              <a:t>e</a:t>
            </a:r>
            <a:r>
              <a:rPr lang="fr-FR" b="0" i="0" dirty="0" err="1">
                <a:solidFill>
                  <a:srgbClr val="000000"/>
                </a:solidFill>
                <a:effectLst/>
                <a:latin typeface="arial" panose="020B0604020202020204" pitchFamily="34" charset="0"/>
              </a:rPr>
              <a:t>et</a:t>
            </a:r>
            <a:r>
              <a:rPr lang="fr-FR" b="0" i="0" dirty="0">
                <a:solidFill>
                  <a:srgbClr val="000000"/>
                </a:solidFill>
                <a:effectLst/>
                <a:latin typeface="arial" panose="020B0604020202020204" pitchFamily="34" charset="0"/>
              </a:rPr>
              <a:t> </a:t>
            </a:r>
            <a:r>
              <a:rPr lang="fr-FR" b="0" i="0" cap="small" dirty="0" err="1">
                <a:solidFill>
                  <a:srgbClr val="000000"/>
                </a:solidFill>
                <a:effectLst/>
                <a:latin typeface="arial" panose="020B0604020202020204" pitchFamily="34" charset="0"/>
              </a:rPr>
              <a:t>xx</a:t>
            </a:r>
            <a:r>
              <a:rPr lang="fr-FR" b="0" i="0" baseline="30000" dirty="0" err="1">
                <a:solidFill>
                  <a:srgbClr val="000000"/>
                </a:solidFill>
                <a:effectLst/>
                <a:latin typeface="arial" panose="020B0604020202020204" pitchFamily="34" charset="0"/>
              </a:rPr>
              <a:t>e</a:t>
            </a:r>
            <a:r>
              <a:rPr lang="fr-FR" b="0" i="0" dirty="0" err="1">
                <a:solidFill>
                  <a:srgbClr val="000000"/>
                </a:solidFill>
                <a:effectLst/>
                <a:latin typeface="arial" panose="020B0604020202020204" pitchFamily="34" charset="0"/>
              </a:rPr>
              <a:t>s</a:t>
            </a:r>
            <a:r>
              <a:rPr lang="fr-FR" b="0" i="0" dirty="0">
                <a:solidFill>
                  <a:srgbClr val="000000"/>
                </a:solidFill>
                <a:effectLst/>
                <a:latin typeface="arial" panose="020B0604020202020204" pitchFamily="34" charset="0"/>
              </a:rPr>
              <a:t>.)</a:t>
            </a:r>
          </a:p>
          <a:p>
            <a:pPr algn="just">
              <a:spcAft>
                <a:spcPts val="300"/>
              </a:spcAft>
            </a:pPr>
            <a:r>
              <a:rPr lang="fr-FR" b="1" i="0" u="sng" dirty="0">
                <a:solidFill>
                  <a:srgbClr val="000000"/>
                </a:solidFill>
                <a:latin typeface="arial" panose="020B0604020202020204" pitchFamily="34" charset="0"/>
              </a:rPr>
              <a:t>Emprunt d'une langue étrangère au français</a:t>
            </a:r>
            <a:r>
              <a:rPr lang="fr-FR" b="0" i="0" u="sng" dirty="0">
                <a:solidFill>
                  <a:srgbClr val="000000"/>
                </a:solidFill>
                <a:latin typeface="arial" panose="020B0604020202020204" pitchFamily="34" charset="0"/>
              </a:rPr>
              <a:t>. </a:t>
            </a:r>
            <a:r>
              <a:rPr lang="fr-FR" b="0" i="1" dirty="0">
                <a:solidFill>
                  <a:srgbClr val="000000"/>
                </a:solidFill>
                <a:effectLst/>
                <a:latin typeface="arial" panose="020B0604020202020204" pitchFamily="34" charset="0"/>
              </a:rPr>
              <a:t>On l'accusait </a:t>
            </a:r>
            <a:r>
              <a:rPr lang="fr-FR" b="0" i="0" dirty="0">
                <a:solidFill>
                  <a:srgbClr val="000000"/>
                </a:solidFill>
                <a:effectLst/>
                <a:latin typeface="arial" panose="020B0604020202020204" pitchFamily="34" charset="0"/>
              </a:rPr>
              <a:t>[</a:t>
            </a:r>
            <a:r>
              <a:rPr lang="fr-FR" b="0" i="1" dirty="0">
                <a:solidFill>
                  <a:srgbClr val="000000"/>
                </a:solidFill>
                <a:effectLst/>
                <a:latin typeface="arial" panose="020B0604020202020204" pitchFamily="34" charset="0"/>
              </a:rPr>
              <a:t>Hume</a:t>
            </a:r>
            <a:r>
              <a:rPr lang="fr-FR" b="0" i="0" dirty="0">
                <a:solidFill>
                  <a:srgbClr val="000000"/>
                </a:solidFill>
                <a:effectLst/>
                <a:latin typeface="arial" panose="020B0604020202020204" pitchFamily="34" charset="0"/>
              </a:rPr>
              <a:t>],</a:t>
            </a:r>
            <a:r>
              <a:rPr lang="fr-FR" b="0" i="1" dirty="0">
                <a:solidFill>
                  <a:srgbClr val="000000"/>
                </a:solidFill>
                <a:effectLst/>
                <a:latin typeface="arial" panose="020B0604020202020204" pitchFamily="34" charset="0"/>
              </a:rPr>
              <a:t> ainsi que Gibbon, d'avoir surchargé la langue anglaise de gallicismes </a:t>
            </a:r>
            <a:r>
              <a:rPr lang="fr-FR" b="0" i="0" dirty="0">
                <a:solidFill>
                  <a:srgbClr val="000000"/>
                </a:solidFill>
                <a:effectLst/>
                <a:latin typeface="arial" panose="020B0604020202020204" pitchFamily="34" charset="0"/>
              </a:rPr>
              <a:t>(</a:t>
            </a:r>
            <a:r>
              <a:rPr lang="fr-FR" b="0" i="0" cap="small" dirty="0" err="1">
                <a:solidFill>
                  <a:srgbClr val="000000"/>
                </a:solidFill>
                <a:effectLst/>
                <a:latin typeface="arial" panose="020B0604020202020204" pitchFamily="34" charset="0"/>
              </a:rPr>
              <a:t>Chateaubr</a:t>
            </a:r>
            <a:r>
              <a:rPr lang="fr-FR" b="0" i="0" cap="small" dirty="0">
                <a:solidFill>
                  <a:srgbClr val="000000"/>
                </a:solidFill>
                <a:effectLst/>
                <a:latin typeface="arial" panose="020B0604020202020204" pitchFamily="34" charset="0"/>
              </a:rPr>
              <a:t>.</a:t>
            </a:r>
            <a:r>
              <a:rPr lang="fr-FR" b="0" i="0" dirty="0">
                <a:solidFill>
                  <a:srgbClr val="000000"/>
                </a:solidFill>
                <a:effectLst/>
                <a:latin typeface="arial" panose="020B0604020202020204" pitchFamily="34" charset="0"/>
              </a:rPr>
              <a:t>, </a:t>
            </a:r>
            <a:r>
              <a:rPr lang="fr-FR" b="0" i="1" dirty="0" err="1">
                <a:solidFill>
                  <a:srgbClr val="000000"/>
                </a:solidFill>
                <a:effectLst/>
                <a:latin typeface="arial" panose="020B0604020202020204" pitchFamily="34" charset="0"/>
              </a:rPr>
              <a:t>Mém</a:t>
            </a:r>
            <a:r>
              <a:rPr lang="fr-FR" b="0" i="1" dirty="0">
                <a:solidFill>
                  <a:srgbClr val="000000"/>
                </a:solidFill>
                <a:effectLst/>
                <a:latin typeface="arial" panose="020B0604020202020204" pitchFamily="34" charset="0"/>
              </a:rPr>
              <a:t>., </a:t>
            </a:r>
            <a:r>
              <a:rPr lang="fr-FR" b="0" i="0" dirty="0">
                <a:solidFill>
                  <a:srgbClr val="000000"/>
                </a:solidFill>
                <a:effectLst/>
                <a:latin typeface="arial" panose="020B0604020202020204" pitchFamily="34" charset="0"/>
              </a:rPr>
              <a:t>t. 1, 1848, p. 500).</a:t>
            </a:r>
          </a:p>
          <a:p>
            <a:pPr algn="just">
              <a:spcAft>
                <a:spcPts val="300"/>
              </a:spcAft>
            </a:pPr>
            <a:r>
              <a:rPr lang="fr-FR" b="0" i="1" dirty="0">
                <a:solidFill>
                  <a:srgbClr val="000000"/>
                </a:solidFill>
                <a:effectLst/>
                <a:latin typeface="arial" panose="020B0604020202020204" pitchFamily="34" charset="0"/>
              </a:rPr>
              <a:t>Rare.</a:t>
            </a:r>
            <a:r>
              <a:rPr lang="fr-FR" b="0" i="0" dirty="0">
                <a:solidFill>
                  <a:srgbClr val="000000"/>
                </a:solidFill>
                <a:effectLst/>
                <a:latin typeface="arial" panose="020B0604020202020204" pitchFamily="34" charset="0"/>
              </a:rPr>
              <a:t> Attitude propre aux Français. </a:t>
            </a:r>
            <a:r>
              <a:rPr lang="fr-FR" b="0" i="1" dirty="0">
                <a:solidFill>
                  <a:srgbClr val="000000"/>
                </a:solidFill>
                <a:effectLst/>
                <a:latin typeface="arial" panose="020B0604020202020204" pitchFamily="34" charset="0"/>
              </a:rPr>
              <a:t>Le Comte. − Vous me glacez quelquefois avec vos </a:t>
            </a:r>
            <a:r>
              <a:rPr lang="fr-FR" b="0" i="0" dirty="0">
                <a:solidFill>
                  <a:srgbClr val="000000"/>
                </a:solidFill>
                <a:effectLst/>
                <a:latin typeface="arial" panose="020B0604020202020204" pitchFamily="34" charset="0"/>
              </a:rPr>
              <a:t>gallicismes : </a:t>
            </a:r>
            <a:r>
              <a:rPr lang="fr-FR" b="0" i="1" dirty="0">
                <a:solidFill>
                  <a:srgbClr val="000000"/>
                </a:solidFill>
                <a:effectLst/>
                <a:latin typeface="arial" panose="020B0604020202020204" pitchFamily="34" charset="0"/>
              </a:rPr>
              <a:t>quel talent prodigieux pour la plaisanterie! jamais elle ne vous manque, au milieu même des discussions les plus graves; mais voilà comment vous êtes, vous autres Français! </a:t>
            </a:r>
            <a:r>
              <a:rPr lang="fr-FR" b="0" i="0" dirty="0">
                <a:solidFill>
                  <a:srgbClr val="000000"/>
                </a:solidFill>
                <a:effectLst/>
                <a:latin typeface="arial" panose="020B0604020202020204" pitchFamily="34" charset="0"/>
              </a:rPr>
              <a:t>(J. </a:t>
            </a:r>
            <a:r>
              <a:rPr lang="fr-FR" b="0" i="0" cap="small" dirty="0">
                <a:solidFill>
                  <a:srgbClr val="000000"/>
                </a:solidFill>
                <a:effectLst/>
                <a:latin typeface="arial" panose="020B0604020202020204" pitchFamily="34" charset="0"/>
              </a:rPr>
              <a:t>de</a:t>
            </a:r>
            <a:r>
              <a:rPr lang="fr-FR" b="0" i="0" dirty="0">
                <a:solidFill>
                  <a:srgbClr val="000000"/>
                </a:solidFill>
                <a:effectLst/>
                <a:latin typeface="arial" panose="020B0604020202020204" pitchFamily="34" charset="0"/>
              </a:rPr>
              <a:t> </a:t>
            </a:r>
            <a:r>
              <a:rPr lang="fr-FR" b="0" i="0" cap="small" dirty="0">
                <a:solidFill>
                  <a:srgbClr val="000000"/>
                </a:solidFill>
                <a:effectLst/>
                <a:latin typeface="arial" panose="020B0604020202020204" pitchFamily="34" charset="0"/>
              </a:rPr>
              <a:t>Maistre</a:t>
            </a:r>
            <a:r>
              <a:rPr lang="fr-FR" b="0" i="0" dirty="0">
                <a:solidFill>
                  <a:srgbClr val="000000"/>
                </a:solidFill>
                <a:effectLst/>
                <a:latin typeface="arial" panose="020B0604020202020204" pitchFamily="34" charset="0"/>
              </a:rPr>
              <a:t>, </a:t>
            </a:r>
            <a:r>
              <a:rPr lang="fr-FR" b="0" i="1" dirty="0">
                <a:solidFill>
                  <a:srgbClr val="000000"/>
                </a:solidFill>
                <a:effectLst/>
                <a:latin typeface="arial" panose="020B0604020202020204" pitchFamily="34" charset="0"/>
              </a:rPr>
              <a:t>Soirées St-</a:t>
            </a:r>
            <a:r>
              <a:rPr lang="fr-FR" b="0" i="1" dirty="0" err="1">
                <a:solidFill>
                  <a:srgbClr val="000000"/>
                </a:solidFill>
                <a:effectLst/>
                <a:latin typeface="arial" panose="020B0604020202020204" pitchFamily="34" charset="0"/>
              </a:rPr>
              <a:t>Pétersb</a:t>
            </a:r>
            <a:r>
              <a:rPr lang="fr-FR" b="0" i="1" dirty="0">
                <a:solidFill>
                  <a:srgbClr val="000000"/>
                </a:solidFill>
                <a:effectLst/>
                <a:latin typeface="arial" panose="020B0604020202020204" pitchFamily="34" charset="0"/>
              </a:rPr>
              <a:t>., </a:t>
            </a:r>
            <a:r>
              <a:rPr lang="fr-FR" b="0" i="0" dirty="0">
                <a:solidFill>
                  <a:srgbClr val="000000"/>
                </a:solidFill>
                <a:effectLst/>
                <a:latin typeface="arial" panose="020B0604020202020204" pitchFamily="34" charset="0"/>
              </a:rPr>
              <a:t>t. 1, 1821, p. 435).</a:t>
            </a:r>
          </a:p>
          <a:p>
            <a:endParaRPr lang="mk-MK" dirty="0"/>
          </a:p>
        </p:txBody>
      </p:sp>
    </p:spTree>
    <p:extLst>
      <p:ext uri="{BB962C8B-B14F-4D97-AF65-F5344CB8AC3E}">
        <p14:creationId xmlns:p14="http://schemas.microsoft.com/office/powerpoint/2010/main" val="4102716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06EB-3541-ECD0-5969-1ABABE00B5CF}"/>
              </a:ext>
            </a:extLst>
          </p:cNvPr>
          <p:cNvSpPr>
            <a:spLocks noGrp="1"/>
          </p:cNvSpPr>
          <p:nvPr>
            <p:ph type="title"/>
          </p:nvPr>
        </p:nvSpPr>
        <p:spPr/>
        <p:txBody>
          <a:bodyPr/>
          <a:lstStyle/>
          <a:p>
            <a:pPr algn="ctr"/>
            <a:r>
              <a:rPr lang="mk-MK" b="0" i="0" dirty="0">
                <a:solidFill>
                  <a:srgbClr val="111111"/>
                </a:solidFill>
                <a:effectLst/>
                <a:latin typeface="inherit"/>
              </a:rPr>
              <a:t>Галицизам </a:t>
            </a:r>
            <a:r>
              <a:rPr lang="en-US" dirty="0">
                <a:solidFill>
                  <a:srgbClr val="111111"/>
                </a:solidFill>
                <a:latin typeface="inherit"/>
              </a:rPr>
              <a:t>m.</a:t>
            </a:r>
            <a:br>
              <a:rPr lang="mk-MK" b="0" i="0" dirty="0">
                <a:solidFill>
                  <a:srgbClr val="111111"/>
                </a:solidFill>
                <a:effectLst/>
                <a:latin typeface="Helvetica Neue"/>
              </a:rPr>
            </a:br>
            <a:endParaRPr lang="mk-MK" dirty="0"/>
          </a:p>
        </p:txBody>
      </p:sp>
      <p:sp>
        <p:nvSpPr>
          <p:cNvPr id="3" name="Content Placeholder 2">
            <a:extLst>
              <a:ext uri="{FF2B5EF4-FFF2-40B4-BE49-F238E27FC236}">
                <a16:creationId xmlns:a16="http://schemas.microsoft.com/office/drawing/2014/main" id="{6A80ADF9-27FD-CD5E-2CC5-70569FC8C683}"/>
              </a:ext>
            </a:extLst>
          </p:cNvPr>
          <p:cNvSpPr>
            <a:spLocks noGrp="1"/>
          </p:cNvSpPr>
          <p:nvPr>
            <p:ph idx="1"/>
          </p:nvPr>
        </p:nvSpPr>
        <p:spPr/>
        <p:txBody>
          <a:bodyPr/>
          <a:lstStyle/>
          <a:p>
            <a:r>
              <a:rPr lang="ru-RU" b="1" dirty="0"/>
              <a:t>Особеност на францускиот јазик; збор или јазична конструкција карактеристична за францускиот јазик, а преземена во друг јазик. </a:t>
            </a:r>
            <a:r>
              <a:rPr lang="ru-RU" b="0" i="0" dirty="0">
                <a:effectLst/>
                <a:latin typeface="-apple-system"/>
              </a:rPr>
              <a:t>(ДРМЈ, ОДРМЈ)</a:t>
            </a:r>
          </a:p>
          <a:p>
            <a:r>
              <a:rPr lang="ru-RU" b="0" i="0" dirty="0">
                <a:effectLst/>
                <a:latin typeface="-apple-system"/>
              </a:rPr>
              <a:t>Пр: </a:t>
            </a:r>
            <a:r>
              <a:rPr lang="ru-RU" b="0" i="1" dirty="0">
                <a:effectLst/>
                <a:latin typeface="-apple-system"/>
              </a:rPr>
              <a:t>Во одделни словенски јазици се затврдени извесни галицизми.</a:t>
            </a:r>
          </a:p>
          <a:p>
            <a:endParaRPr lang="ru-RU" b="0" i="1" dirty="0">
              <a:effectLst/>
              <a:latin typeface="-apple-system"/>
            </a:endParaRPr>
          </a:p>
          <a:p>
            <a:r>
              <a:rPr lang="ru-RU" b="1" dirty="0">
                <a:latin typeface="-apple-system"/>
              </a:rPr>
              <a:t>Француски збор, фраза или идиом, особено прифатени во друг јазик </a:t>
            </a:r>
            <a:r>
              <a:rPr lang="ru-RU" dirty="0">
                <a:latin typeface="-apple-system"/>
              </a:rPr>
              <a:t>(РМЈ</a:t>
            </a:r>
            <a:r>
              <a:rPr lang="en-US" dirty="0">
                <a:latin typeface="-apple-system"/>
              </a:rPr>
              <a:t>-</a:t>
            </a:r>
            <a:r>
              <a:rPr lang="mk-MK" dirty="0">
                <a:latin typeface="-apple-system"/>
              </a:rPr>
              <a:t>З.Мургоски</a:t>
            </a:r>
            <a:r>
              <a:rPr lang="ru-RU" dirty="0">
                <a:latin typeface="-apple-system"/>
              </a:rPr>
              <a:t>)</a:t>
            </a:r>
            <a:endParaRPr lang="mk-MK" dirty="0"/>
          </a:p>
        </p:txBody>
      </p:sp>
    </p:spTree>
    <p:extLst>
      <p:ext uri="{BB962C8B-B14F-4D97-AF65-F5344CB8AC3E}">
        <p14:creationId xmlns:p14="http://schemas.microsoft.com/office/powerpoint/2010/main" val="351034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7E22-85B8-0399-E699-D06AC6EA060E}"/>
              </a:ext>
            </a:extLst>
          </p:cNvPr>
          <p:cNvSpPr>
            <a:spLocks noGrp="1"/>
          </p:cNvSpPr>
          <p:nvPr>
            <p:ph type="title"/>
          </p:nvPr>
        </p:nvSpPr>
        <p:spPr/>
        <p:txBody>
          <a:bodyPr>
            <a:normAutofit/>
          </a:bodyPr>
          <a:lstStyle/>
          <a:p>
            <a:pPr algn="ctr"/>
            <a:r>
              <a:rPr lang="fr-FR" b="1" dirty="0"/>
              <a:t>Le Gallicisme</a:t>
            </a:r>
            <a:r>
              <a:rPr lang="en-US" b="1" dirty="0"/>
              <a:t>: </a:t>
            </a:r>
            <a:r>
              <a:rPr lang="fr-FR" b="1" dirty="0"/>
              <a:t>particularité linguistique française</a:t>
            </a:r>
            <a:endParaRPr lang="mk-MK" dirty="0"/>
          </a:p>
        </p:txBody>
      </p:sp>
      <p:sp>
        <p:nvSpPr>
          <p:cNvPr id="3" name="Content Placeholder 2">
            <a:extLst>
              <a:ext uri="{FF2B5EF4-FFF2-40B4-BE49-F238E27FC236}">
                <a16:creationId xmlns:a16="http://schemas.microsoft.com/office/drawing/2014/main" id="{5AF98C7B-E705-8AD9-5428-1E264E423274}"/>
              </a:ext>
            </a:extLst>
          </p:cNvPr>
          <p:cNvSpPr>
            <a:spLocks noGrp="1"/>
          </p:cNvSpPr>
          <p:nvPr>
            <p:ph idx="1"/>
          </p:nvPr>
        </p:nvSpPr>
        <p:spPr/>
        <p:txBody>
          <a:bodyPr numCol="2">
            <a:normAutofit/>
          </a:bodyPr>
          <a:lstStyle/>
          <a:p>
            <a:pPr>
              <a:buFont typeface="Arial" panose="020B0604020202020204" pitchFamily="34" charset="0"/>
              <a:buChar char="•"/>
            </a:pPr>
            <a:r>
              <a:rPr lang="fr-FR" b="1" dirty="0"/>
              <a:t>Particularité propre au français</a:t>
            </a:r>
            <a:r>
              <a:rPr lang="fr-FR" dirty="0"/>
              <a:t> :</a:t>
            </a:r>
          </a:p>
          <a:p>
            <a:pPr marL="742950" lvl="1" indent="-285750">
              <a:buFont typeface="Arial" panose="020B0604020202020204" pitchFamily="34" charset="0"/>
              <a:buChar char="•"/>
            </a:pPr>
            <a:r>
              <a:rPr lang="fr-FR" dirty="0"/>
              <a:t>Mot</a:t>
            </a:r>
          </a:p>
          <a:p>
            <a:pPr marL="742950" lvl="1" indent="-285750">
              <a:buFont typeface="Arial" panose="020B0604020202020204" pitchFamily="34" charset="0"/>
              <a:buChar char="•"/>
            </a:pPr>
            <a:r>
              <a:rPr lang="fr-FR" dirty="0"/>
              <a:t>Construction</a:t>
            </a:r>
          </a:p>
          <a:p>
            <a:pPr marL="742950" lvl="1" indent="-285750">
              <a:buFont typeface="Arial" panose="020B0604020202020204" pitchFamily="34" charset="0"/>
              <a:buChar char="•"/>
            </a:pPr>
            <a:r>
              <a:rPr lang="fr-FR" dirty="0"/>
              <a:t>Tournure</a:t>
            </a:r>
          </a:p>
          <a:p>
            <a:pPr marL="742950" lvl="1" indent="-285750">
              <a:buFont typeface="Arial" panose="020B0604020202020204" pitchFamily="34" charset="0"/>
              <a:buChar char="•"/>
            </a:pPr>
            <a:r>
              <a:rPr lang="fr-FR" dirty="0"/>
              <a:t>Attitude</a:t>
            </a:r>
          </a:p>
          <a:p>
            <a:pPr>
              <a:buFont typeface="Arial" panose="020B0604020202020204" pitchFamily="34" charset="0"/>
              <a:buChar char="•"/>
            </a:pPr>
            <a:r>
              <a:rPr lang="fr-FR" b="1" dirty="0"/>
              <a:t>Le gallicisme comme emprunt :</a:t>
            </a:r>
            <a:endParaRPr lang="fr-FR" dirty="0"/>
          </a:p>
          <a:p>
            <a:pPr marL="742950" lvl="1" indent="-285750">
              <a:buFont typeface="Arial" panose="020B0604020202020204" pitchFamily="34" charset="0"/>
              <a:buChar char="•"/>
            </a:pPr>
            <a:r>
              <a:rPr lang="fr-FR" b="1" dirty="0"/>
              <a:t>Intégration linguistique :</a:t>
            </a:r>
            <a:r>
              <a:rPr lang="fr-FR" dirty="0"/>
              <a:t> des mots ou constructions français adoptés dans une autre langue.</a:t>
            </a:r>
          </a:p>
          <a:p>
            <a:pPr marL="742950" lvl="1" indent="-285750">
              <a:buFont typeface="Arial" panose="020B0604020202020204" pitchFamily="34" charset="0"/>
              <a:buChar char="•"/>
            </a:pPr>
            <a:r>
              <a:rPr lang="fr-FR" b="1" dirty="0"/>
              <a:t>Influence internationale :</a:t>
            </a:r>
            <a:r>
              <a:rPr lang="fr-FR" dirty="0"/>
              <a:t> reflet du rayonnement culturel et linguistique du français.</a:t>
            </a:r>
          </a:p>
          <a:p>
            <a:r>
              <a:rPr lang="fr-FR" b="1" dirty="0"/>
              <a:t>Point commun des définitions (françaises et macédoniennes)</a:t>
            </a:r>
          </a:p>
          <a:p>
            <a:pPr>
              <a:buFont typeface="Arial" panose="020B0604020202020204" pitchFamily="34" charset="0"/>
              <a:buChar char="•"/>
            </a:pPr>
            <a:r>
              <a:rPr lang="fr-FR" dirty="0"/>
              <a:t>Accent sur </a:t>
            </a:r>
            <a:r>
              <a:rPr lang="fr-FR" b="1" dirty="0"/>
              <a:t>l’acceptation et l’intégration</a:t>
            </a:r>
            <a:r>
              <a:rPr lang="fr-FR" dirty="0"/>
              <a:t> d’éléments français dans d'autres langues et cultures.</a:t>
            </a:r>
          </a:p>
          <a:p>
            <a:endParaRPr lang="mk-MK" dirty="0"/>
          </a:p>
        </p:txBody>
      </p:sp>
    </p:spTree>
    <p:extLst>
      <p:ext uri="{BB962C8B-B14F-4D97-AF65-F5344CB8AC3E}">
        <p14:creationId xmlns:p14="http://schemas.microsoft.com/office/powerpoint/2010/main" val="252221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6A23D-A5DA-CEC6-9054-990FE1D46617}"/>
              </a:ext>
            </a:extLst>
          </p:cNvPr>
          <p:cNvSpPr>
            <a:spLocks noGrp="1"/>
          </p:cNvSpPr>
          <p:nvPr>
            <p:ph type="title"/>
          </p:nvPr>
        </p:nvSpPr>
        <p:spPr/>
        <p:txBody>
          <a:bodyPr/>
          <a:lstStyle/>
          <a:p>
            <a:pPr algn="ctr"/>
            <a:r>
              <a:rPr lang="fr-FR" dirty="0"/>
              <a:t>État phonétique des gallicismes en macédonien</a:t>
            </a:r>
            <a:endParaRPr lang="mk-MK" dirty="0"/>
          </a:p>
        </p:txBody>
      </p:sp>
      <p:sp>
        <p:nvSpPr>
          <p:cNvPr id="3" name="Content Placeholder 2">
            <a:extLst>
              <a:ext uri="{FF2B5EF4-FFF2-40B4-BE49-F238E27FC236}">
                <a16:creationId xmlns:a16="http://schemas.microsoft.com/office/drawing/2014/main" id="{EAB938A2-C138-6617-A3F9-20CFB2081BBD}"/>
              </a:ext>
            </a:extLst>
          </p:cNvPr>
          <p:cNvSpPr>
            <a:spLocks noGrp="1"/>
          </p:cNvSpPr>
          <p:nvPr>
            <p:ph idx="1"/>
          </p:nvPr>
        </p:nvSpPr>
        <p:spPr/>
        <p:txBody>
          <a:bodyPr numCol="2">
            <a:normAutofit fontScale="47500" lnSpcReduction="20000"/>
          </a:bodyPr>
          <a:lstStyle/>
          <a:p>
            <a:pPr>
              <a:lnSpc>
                <a:spcPct val="107000"/>
              </a:lnSpc>
              <a:spcBef>
                <a:spcPts val="200"/>
              </a:spcBef>
            </a:pPr>
            <a:r>
              <a:rPr kumimoji="0" lang="mk-MK" altLang="mk-MK" sz="1800" b="0" i="0" u="none" strike="noStrike" cap="none" normalizeH="0" baseline="0" dirty="0">
                <a:ln>
                  <a:noFill/>
                </a:ln>
                <a:solidFill>
                  <a:schemeClr val="tx1"/>
                </a:solidFill>
                <a:effectLst/>
                <a:latin typeface="Arial" panose="020B0604020202020204" pitchFamily="34" charset="0"/>
              </a:rPr>
              <a:t>Adaptations phonétiques spécifiques au macédonien et intégration aux structures phonologiques de ce dernier.</a:t>
            </a:r>
          </a:p>
          <a:p>
            <a:pPr>
              <a:lnSpc>
                <a:spcPct val="107000"/>
              </a:lnSpc>
              <a:spcBef>
                <a:spcPts val="200"/>
              </a:spcBef>
            </a:pPr>
            <a:r>
              <a:rPr kumimoji="0" lang="mk-MK" altLang="mk-MK" sz="1800" b="0" i="0" u="none" strike="noStrike" cap="none" normalizeH="0" baseline="0" dirty="0">
                <a:ln>
                  <a:noFill/>
                </a:ln>
                <a:solidFill>
                  <a:schemeClr val="tx1"/>
                </a:solidFill>
                <a:effectLst/>
                <a:latin typeface="Arial" panose="020B0604020202020204" pitchFamily="34" charset="0"/>
              </a:rPr>
              <a:t>Préservation de traits distinctifs du français malgré des modifications phonétiques.</a:t>
            </a:r>
          </a:p>
          <a:p>
            <a:pPr>
              <a:lnSpc>
                <a:spcPct val="107000"/>
              </a:lnSpc>
              <a:spcBef>
                <a:spcPts val="200"/>
              </a:spcBef>
            </a:pPr>
            <a:r>
              <a:rPr kumimoji="0" lang="mk-MK" altLang="mk-MK" sz="1800" b="0" i="0" u="none" strike="noStrike" cap="none" normalizeH="0" baseline="0" dirty="0">
                <a:ln>
                  <a:noFill/>
                </a:ln>
                <a:solidFill>
                  <a:schemeClr val="tx1"/>
                </a:solidFill>
                <a:effectLst/>
                <a:latin typeface="Arial" panose="020B0604020202020204" pitchFamily="34" charset="0"/>
              </a:rPr>
              <a:t>Rapprochement avec la phonologie macédonienne et maintien d’une certaine fidélité au modèle français.</a:t>
            </a:r>
          </a:p>
          <a:p>
            <a:pPr>
              <a:lnSpc>
                <a:spcPct val="107000"/>
              </a:lnSpc>
              <a:spcBef>
                <a:spcPts val="200"/>
              </a:spcBef>
            </a:pPr>
            <a:r>
              <a:rPr kumimoji="0" lang="mk-MK" altLang="mk-MK" sz="1800" b="0" i="0" u="none" strike="noStrike" cap="none" normalizeH="0" baseline="0" dirty="0">
                <a:ln>
                  <a:noFill/>
                </a:ln>
                <a:solidFill>
                  <a:schemeClr val="tx1"/>
                </a:solidFill>
                <a:effectLst/>
                <a:latin typeface="Arial" panose="020B0604020202020204" pitchFamily="34" charset="0"/>
              </a:rPr>
              <a:t>Simplification des sons absents du macédonien, notamment des voyelles nasales du français. </a:t>
            </a:r>
          </a:p>
          <a:p>
            <a:pPr>
              <a:lnSpc>
                <a:spcPct val="107000"/>
              </a:lnSpc>
              <a:spcBef>
                <a:spcPts val="200"/>
              </a:spcBef>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b="1" dirty="0"/>
              <a:t>Voyelles nasales : dénasalisation en macédonien</a:t>
            </a:r>
            <a:endParaRPr lang="fr-FR" dirty="0"/>
          </a:p>
          <a:p>
            <a:r>
              <a:rPr lang="fr-FR" b="1" dirty="0"/>
              <a:t>Transformation du son /ɑ̃/ en /an/</a:t>
            </a:r>
            <a:r>
              <a:rPr lang="fr-FR" dirty="0"/>
              <a:t> : </a:t>
            </a:r>
            <a:r>
              <a:rPr lang="fr-FR" sz="2800" kern="100" dirty="0">
                <a:effectLst/>
                <a:latin typeface="Calibri" panose="020F0502020204030204" pitchFamily="34" charset="0"/>
                <a:ea typeface="Calibri" panose="020F0502020204030204" pitchFamily="34" charset="0"/>
                <a:cs typeface="Times New Roman" panose="02020603050405020304" pitchFamily="18" charset="0"/>
              </a:rPr>
              <a:t>/ɑ̃/ devient /</a:t>
            </a:r>
            <a:r>
              <a:rPr lang="fr-FR" sz="2800" kern="100" dirty="0" err="1">
                <a:effectLst/>
                <a:latin typeface="Calibri" panose="020F0502020204030204" pitchFamily="34" charset="0"/>
                <a:ea typeface="Calibri" panose="020F0502020204030204" pitchFamily="34" charset="0"/>
                <a:cs typeface="Times New Roman" panose="02020603050405020304" pitchFamily="18" charset="0"/>
              </a:rPr>
              <a:t>аn</a:t>
            </a:r>
            <a:r>
              <a:rPr lang="fr-FR" sz="2800" kern="100" dirty="0">
                <a:effectLst/>
                <a:latin typeface="Calibri" panose="020F0502020204030204" pitchFamily="34" charset="0"/>
                <a:ea typeface="Calibri" panose="020F0502020204030204" pitchFamily="34" charset="0"/>
                <a:cs typeface="Times New Roman" panose="02020603050405020304" pitchFamily="18" charset="0"/>
              </a:rPr>
              <a:t>/:</a:t>
            </a:r>
          </a:p>
          <a:p>
            <a:pPr marL="742950" lvl="1" indent="-285750"/>
            <a:r>
              <a:rPr lang="mk-MK" dirty="0"/>
              <a:t>[</a:t>
            </a:r>
            <a:r>
              <a:rPr lang="en-US" dirty="0" err="1"/>
              <a:t>angʀo</a:t>
            </a:r>
            <a:r>
              <a:rPr lang="en-US" dirty="0"/>
              <a:t>]</a:t>
            </a:r>
            <a:r>
              <a:rPr lang="mk-MK" i="1" dirty="0"/>
              <a:t> ангро</a:t>
            </a:r>
            <a:r>
              <a:rPr lang="en-US" dirty="0"/>
              <a:t> &lt; [</a:t>
            </a:r>
            <a:r>
              <a:rPr lang="en-US" dirty="0" err="1"/>
              <a:t>ɑ̃gʀo</a:t>
            </a:r>
            <a:r>
              <a:rPr lang="en-US" dirty="0"/>
              <a:t>] (</a:t>
            </a:r>
            <a:r>
              <a:rPr lang="en-US" i="1" dirty="0" err="1"/>
              <a:t>en</a:t>
            </a:r>
            <a:r>
              <a:rPr lang="en-US" i="1" dirty="0"/>
              <a:t> gros</a:t>
            </a:r>
            <a:r>
              <a:rPr lang="en-US" dirty="0"/>
              <a:t>) </a:t>
            </a:r>
          </a:p>
          <a:p>
            <a:pPr marL="742950" lvl="1" indent="-285750"/>
            <a:r>
              <a:rPr lang="mk-MK" dirty="0"/>
              <a:t>[</a:t>
            </a:r>
            <a:r>
              <a:rPr lang="en-US" dirty="0" err="1"/>
              <a:t>anpɑsɑn</a:t>
            </a:r>
            <a:r>
              <a:rPr lang="en-US" dirty="0"/>
              <a:t>] </a:t>
            </a:r>
            <a:r>
              <a:rPr lang="mk-MK" i="1" dirty="0"/>
              <a:t>ан пасан</a:t>
            </a:r>
            <a:r>
              <a:rPr lang="mk-MK" dirty="0"/>
              <a:t> </a:t>
            </a:r>
            <a:r>
              <a:rPr lang="en-US" dirty="0"/>
              <a:t>&lt; [</a:t>
            </a:r>
            <a:r>
              <a:rPr lang="en-US" dirty="0" err="1"/>
              <a:t>ɑ̃pɑsɑ</a:t>
            </a:r>
            <a:r>
              <a:rPr lang="en-US" dirty="0"/>
              <a:t>̃] (</a:t>
            </a:r>
            <a:r>
              <a:rPr lang="en-US" i="1" dirty="0" err="1"/>
              <a:t>en</a:t>
            </a:r>
            <a:r>
              <a:rPr lang="en-US" i="1" dirty="0"/>
              <a:t> passant</a:t>
            </a:r>
            <a:r>
              <a:rPr lang="en-US" dirty="0"/>
              <a:t>) </a:t>
            </a:r>
          </a:p>
          <a:p>
            <a:pPr marL="742950" lvl="1" indent="-285750"/>
            <a:r>
              <a:rPr lang="mk-MK" dirty="0"/>
              <a:t>[</a:t>
            </a:r>
            <a:r>
              <a:rPr lang="en-US" dirty="0" err="1"/>
              <a:t>antʀe</a:t>
            </a:r>
            <a:r>
              <a:rPr lang="en-US" dirty="0"/>
              <a:t>] </a:t>
            </a:r>
            <a:r>
              <a:rPr lang="mk-MK" i="1" dirty="0"/>
              <a:t>антре</a:t>
            </a:r>
            <a:r>
              <a:rPr lang="en-US" dirty="0"/>
              <a:t>&lt; [</a:t>
            </a:r>
            <a:r>
              <a:rPr lang="en-US" dirty="0" err="1"/>
              <a:t>ɑ̃tʀe</a:t>
            </a:r>
            <a:r>
              <a:rPr lang="en-US" dirty="0"/>
              <a:t>] (</a:t>
            </a:r>
            <a:r>
              <a:rPr lang="en-US" i="1" dirty="0"/>
              <a:t>entrée</a:t>
            </a:r>
            <a:r>
              <a:rPr lang="en-US" dirty="0"/>
              <a:t>) </a:t>
            </a:r>
          </a:p>
          <a:p>
            <a:pPr marL="742950" lvl="1" indent="-285750"/>
            <a:r>
              <a:rPr lang="mk-MK" dirty="0"/>
              <a:t>[</a:t>
            </a:r>
            <a:r>
              <a:rPr lang="en-US" dirty="0" err="1"/>
              <a:t>anfas</a:t>
            </a:r>
            <a:r>
              <a:rPr lang="en-US" dirty="0"/>
              <a:t>] </a:t>
            </a:r>
            <a:r>
              <a:rPr lang="mk-MK" i="1" dirty="0"/>
              <a:t>анфас</a:t>
            </a:r>
            <a:r>
              <a:rPr lang="en-US" dirty="0"/>
              <a:t>&lt; [</a:t>
            </a:r>
            <a:r>
              <a:rPr lang="en-US" dirty="0" err="1"/>
              <a:t>ɑ̃fas</a:t>
            </a:r>
            <a:r>
              <a:rPr lang="en-US" dirty="0"/>
              <a:t>] (</a:t>
            </a:r>
            <a:r>
              <a:rPr lang="en-US" i="1" dirty="0" err="1"/>
              <a:t>en</a:t>
            </a:r>
            <a:r>
              <a:rPr lang="en-US" i="1" dirty="0"/>
              <a:t> face</a:t>
            </a:r>
            <a:r>
              <a:rPr lang="en-US" dirty="0"/>
              <a:t>) </a:t>
            </a:r>
          </a:p>
          <a:p>
            <a:r>
              <a:rPr lang="en-US" b="1" dirty="0"/>
              <a:t>Transformation du son /ɔ̃/ </a:t>
            </a:r>
            <a:r>
              <a:rPr lang="en-US" b="1" dirty="0" err="1"/>
              <a:t>en</a:t>
            </a:r>
            <a:r>
              <a:rPr lang="en-US" b="1" dirty="0"/>
              <a:t> /o</a:t>
            </a:r>
            <a:r>
              <a:rPr lang="fr-FR" b="1" dirty="0"/>
              <a:t>n</a:t>
            </a:r>
            <a:r>
              <a:rPr lang="en-US" b="1" dirty="0"/>
              <a:t>/</a:t>
            </a:r>
            <a:r>
              <a:rPr lang="en-US" dirty="0"/>
              <a:t> : </a:t>
            </a:r>
            <a:r>
              <a:rPr lang="mk-MK" sz="2800" kern="100" dirty="0">
                <a:effectLst/>
                <a:latin typeface="Calibri" panose="020F0502020204030204" pitchFamily="34" charset="0"/>
                <a:ea typeface="Calibri" panose="020F0502020204030204" pitchFamily="34" charset="0"/>
                <a:cs typeface="Times New Roman" panose="02020603050405020304" pitchFamily="18" charset="0"/>
              </a:rPr>
              <a:t>/ɔ̃/ devient /o</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n</a:t>
            </a:r>
            <a:r>
              <a:rPr lang="mk-MK" sz="2800" kern="100" dirty="0">
                <a:effectLst/>
                <a:latin typeface="Calibri" panose="020F0502020204030204" pitchFamily="34" charset="0"/>
                <a:ea typeface="Calibri" panose="020F0502020204030204" pitchFamily="34" charset="0"/>
                <a:cs typeface="Times New Roman" panose="02020603050405020304" pitchFamily="18" charset="0"/>
              </a:rPr>
              <a:t>/:</a:t>
            </a:r>
          </a:p>
          <a:p>
            <a:pPr marL="742950" lvl="1" indent="-285750"/>
            <a:endParaRPr lang="en-US" dirty="0"/>
          </a:p>
          <a:p>
            <a:pPr marL="742950" lvl="1" indent="-285750"/>
            <a:r>
              <a:rPr lang="mk-MK" dirty="0"/>
              <a:t>[</a:t>
            </a:r>
            <a:r>
              <a:rPr lang="en-US" dirty="0" err="1"/>
              <a:t>bonvivan</a:t>
            </a:r>
            <a:r>
              <a:rPr lang="en-US" dirty="0"/>
              <a:t>] </a:t>
            </a:r>
            <a:r>
              <a:rPr lang="mk-MK" i="1" dirty="0"/>
              <a:t>бонвиван </a:t>
            </a:r>
            <a:r>
              <a:rPr lang="en-US" dirty="0"/>
              <a:t>&lt; [</a:t>
            </a:r>
            <a:r>
              <a:rPr lang="en-US" dirty="0" err="1"/>
              <a:t>bɔ̃vivɑ</a:t>
            </a:r>
            <a:r>
              <a:rPr lang="en-US" dirty="0"/>
              <a:t>̃] (</a:t>
            </a:r>
            <a:r>
              <a:rPr lang="en-US" i="1" dirty="0"/>
              <a:t>bon vivant</a:t>
            </a:r>
            <a:r>
              <a:rPr lang="en-US" dirty="0"/>
              <a:t>)</a:t>
            </a:r>
          </a:p>
          <a:p>
            <a:pPr marL="742950" lvl="1" indent="-285750"/>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b="1" dirty="0"/>
              <a:t>Ajustement de l’accentuation en français macédonien</a:t>
            </a:r>
            <a:endParaRPr lang="fr-FR" dirty="0"/>
          </a:p>
          <a:p>
            <a:pPr>
              <a:buFont typeface="Arial" panose="020B0604020202020204" pitchFamily="34" charset="0"/>
              <a:buChar char="•"/>
            </a:pPr>
            <a:r>
              <a:rPr lang="fr-FR" dirty="0"/>
              <a:t>Accentuation modifiée </a:t>
            </a:r>
            <a:r>
              <a:rPr lang="en-US" dirty="0"/>
              <a:t>: </a:t>
            </a:r>
            <a:r>
              <a:rPr lang="en-US" i="1" dirty="0"/>
              <a:t>à</a:t>
            </a:r>
            <a:r>
              <a:rPr lang="mk-MK" i="1" dirty="0"/>
              <a:t>нгро</a:t>
            </a:r>
            <a:r>
              <a:rPr lang="mk-MK" dirty="0"/>
              <a:t>, </a:t>
            </a:r>
            <a:r>
              <a:rPr lang="en-US" i="1" dirty="0"/>
              <a:t>à</a:t>
            </a:r>
            <a:r>
              <a:rPr lang="mk-MK" i="1" dirty="0"/>
              <a:t>нфас</a:t>
            </a:r>
            <a:r>
              <a:rPr lang="mk-MK" dirty="0"/>
              <a:t>.</a:t>
            </a:r>
          </a:p>
          <a:p>
            <a:r>
              <a:rPr lang="fr-FR" b="1" dirty="0"/>
              <a:t>Maintien de la forme phonétique originale</a:t>
            </a:r>
            <a:endParaRPr lang="fr-FR" dirty="0"/>
          </a:p>
          <a:p>
            <a:pPr>
              <a:buFont typeface="Arial" panose="020B0604020202020204" pitchFamily="34" charset="0"/>
              <a:buChar char="•"/>
            </a:pPr>
            <a:r>
              <a:rPr lang="fr-FR" dirty="0"/>
              <a:t>Préservation presque intégrale de la prononciation </a:t>
            </a:r>
            <a:r>
              <a:rPr lang="en-US" dirty="0"/>
              <a:t>:</a:t>
            </a:r>
          </a:p>
          <a:p>
            <a:pPr marL="742950" lvl="1" indent="-285750">
              <a:buFont typeface="Arial" panose="020B0604020202020204" pitchFamily="34" charset="0"/>
              <a:buChar char="•"/>
            </a:pPr>
            <a:r>
              <a:rPr lang="mk-MK" i="1" dirty="0"/>
              <a:t>визави</a:t>
            </a:r>
            <a:r>
              <a:rPr lang="mk-MK" dirty="0"/>
              <a:t> [</a:t>
            </a:r>
            <a:r>
              <a:rPr lang="en-US" dirty="0" err="1"/>
              <a:t>vizavi</a:t>
            </a:r>
            <a:r>
              <a:rPr lang="en-US" dirty="0"/>
              <a:t>],</a:t>
            </a:r>
          </a:p>
          <a:p>
            <a:pPr marL="742950" lvl="1" indent="-285750">
              <a:buFont typeface="Arial" panose="020B0604020202020204" pitchFamily="34" charset="0"/>
              <a:buChar char="•"/>
            </a:pPr>
            <a:r>
              <a:rPr lang="mk-MK" i="1" dirty="0"/>
              <a:t>лесепасе</a:t>
            </a:r>
            <a:r>
              <a:rPr lang="mk-MK" dirty="0"/>
              <a:t> [</a:t>
            </a:r>
            <a:r>
              <a:rPr lang="en-US" dirty="0" err="1"/>
              <a:t>lesepɑse</a:t>
            </a:r>
            <a:r>
              <a:rPr lang="en-US" dirty="0"/>
              <a:t>],</a:t>
            </a:r>
          </a:p>
          <a:p>
            <a:pPr marL="742950" lvl="1" indent="-285750">
              <a:buFont typeface="Arial" panose="020B0604020202020204" pitchFamily="34" charset="0"/>
              <a:buChar char="•"/>
            </a:pPr>
            <a:r>
              <a:rPr lang="mk-MK" i="1" dirty="0"/>
              <a:t>неглиже</a:t>
            </a:r>
            <a:r>
              <a:rPr lang="mk-MK" dirty="0"/>
              <a:t> [</a:t>
            </a:r>
            <a:r>
              <a:rPr lang="en-US" dirty="0" err="1"/>
              <a:t>negliʒe</a:t>
            </a:r>
            <a:r>
              <a:rPr lang="en-US" dirty="0"/>
              <a:t>],</a:t>
            </a:r>
          </a:p>
          <a:p>
            <a:pPr marL="742950" lvl="1" indent="-285750">
              <a:buFont typeface="Arial" panose="020B0604020202020204" pitchFamily="34" charset="0"/>
              <a:buChar char="•"/>
            </a:pPr>
            <a:r>
              <a:rPr lang="mk-MK" i="1" dirty="0"/>
              <a:t>дирижабл</a:t>
            </a:r>
            <a:r>
              <a:rPr lang="mk-MK" dirty="0"/>
              <a:t> [</a:t>
            </a:r>
            <a:r>
              <a:rPr lang="en-US" dirty="0" err="1"/>
              <a:t>diʀiʒabl</a:t>
            </a:r>
            <a:r>
              <a:rPr lang="en-US" dirty="0"/>
              <a:t>].</a:t>
            </a:r>
          </a:p>
          <a:p>
            <a:r>
              <a:rPr lang="fr-FR" b="1" dirty="0"/>
              <a:t>Adaptation du groupe [</a:t>
            </a:r>
            <a:r>
              <a:rPr lang="fr-FR" b="1" i="1" dirty="0" err="1"/>
              <a:t>wa</a:t>
            </a:r>
            <a:r>
              <a:rPr lang="fr-FR" b="1" dirty="0"/>
              <a:t>] en [</a:t>
            </a:r>
            <a:r>
              <a:rPr lang="fr-FR" b="1" i="1" dirty="0" err="1"/>
              <a:t>oa</a:t>
            </a:r>
            <a:r>
              <a:rPr lang="fr-FR" b="1" dirty="0"/>
              <a:t>]</a:t>
            </a:r>
            <a:endParaRPr lang="fr-FR" dirty="0"/>
          </a:p>
          <a:p>
            <a:pPr>
              <a:buFont typeface="Arial" panose="020B0604020202020204" pitchFamily="34" charset="0"/>
              <a:buChar char="•"/>
            </a:pPr>
            <a:r>
              <a:rPr lang="mk-MK" dirty="0"/>
              <a:t>[</a:t>
            </a:r>
            <a:r>
              <a:rPr lang="en-US" dirty="0" err="1"/>
              <a:t>budoaʀ</a:t>
            </a:r>
            <a:r>
              <a:rPr lang="en-US" dirty="0"/>
              <a:t>] </a:t>
            </a:r>
            <a:r>
              <a:rPr lang="mk-MK" i="1" dirty="0"/>
              <a:t>будоар</a:t>
            </a:r>
            <a:r>
              <a:rPr lang="en-US" dirty="0"/>
              <a:t> &lt; [</a:t>
            </a:r>
            <a:r>
              <a:rPr lang="en-US" dirty="0" err="1"/>
              <a:t>budwaʀ</a:t>
            </a:r>
            <a:r>
              <a:rPr lang="en-US" dirty="0"/>
              <a:t>] </a:t>
            </a:r>
            <a:r>
              <a:rPr lang="en-US" i="1" dirty="0"/>
              <a:t>boudoir</a:t>
            </a:r>
            <a:r>
              <a:rPr lang="en-US" dirty="0"/>
              <a:t> .</a:t>
            </a:r>
          </a:p>
          <a:p>
            <a:r>
              <a:rPr lang="mk-MK" dirty="0"/>
              <a:t>[</a:t>
            </a:r>
            <a:r>
              <a:rPr lang="en-US" dirty="0" err="1"/>
              <a:t>soaʀe</a:t>
            </a:r>
            <a:r>
              <a:rPr lang="en-US" dirty="0"/>
              <a:t>]</a:t>
            </a:r>
            <a:r>
              <a:rPr lang="mk-MK" i="1" dirty="0"/>
              <a:t> соаре</a:t>
            </a:r>
            <a:r>
              <a:rPr lang="en-US" dirty="0"/>
              <a:t> &lt; [</a:t>
            </a:r>
            <a:r>
              <a:rPr lang="en-US" dirty="0" err="1"/>
              <a:t>swaʀe</a:t>
            </a:r>
            <a:r>
              <a:rPr lang="en-US" dirty="0"/>
              <a:t>] (</a:t>
            </a:r>
            <a:r>
              <a:rPr lang="en-US" i="1" dirty="0"/>
              <a:t>soirée</a:t>
            </a:r>
            <a:r>
              <a:rPr lang="en-US" dirty="0"/>
              <a:t>) .</a:t>
            </a:r>
          </a:p>
          <a:p>
            <a:r>
              <a:rPr lang="fr-FR" dirty="0"/>
              <a:t>Fermeture des voyelles </a:t>
            </a:r>
            <a:r>
              <a:rPr lang="fr-FR" i="1" dirty="0"/>
              <a:t>o</a:t>
            </a:r>
            <a:r>
              <a:rPr lang="fr-FR" dirty="0"/>
              <a:t> ouvert /ɔ/ et </a:t>
            </a:r>
            <a:r>
              <a:rPr lang="fr-FR" i="1" dirty="0"/>
              <a:t>e</a:t>
            </a:r>
            <a:r>
              <a:rPr lang="fr-FR" dirty="0"/>
              <a:t> ouvert /ɛ/ dans [</a:t>
            </a:r>
            <a:r>
              <a:rPr lang="fr-FR" dirty="0" err="1"/>
              <a:t>pɔʀtmɔnɛ</a:t>
            </a:r>
            <a:r>
              <a:rPr lang="fr-FR" dirty="0"/>
              <a:t>], donnant lieu à la prononciation macédonienne [</a:t>
            </a:r>
            <a:r>
              <a:rPr lang="fr-FR" dirty="0" err="1"/>
              <a:t>poʀtmone</a:t>
            </a:r>
            <a:r>
              <a:rPr lang="fr-FR" dirty="0"/>
              <a:t>].</a:t>
            </a:r>
          </a:p>
          <a:p>
            <a:r>
              <a:rPr lang="fr-FR" b="1" dirty="0"/>
              <a:t>Modification significative de certains sons et de la structure</a:t>
            </a:r>
            <a:endParaRPr lang="fr-FR" dirty="0"/>
          </a:p>
          <a:p>
            <a:pPr>
              <a:buFont typeface="Arial" panose="020B0604020202020204" pitchFamily="34" charset="0"/>
              <a:buChar char="•"/>
            </a:pPr>
            <a:r>
              <a:rPr lang="fr-FR" b="1" dirty="0"/>
              <a:t>Modification à la fin du mot</a:t>
            </a:r>
            <a:r>
              <a:rPr lang="fr-FR" dirty="0"/>
              <a:t> :</a:t>
            </a:r>
          </a:p>
          <a:p>
            <a:pPr algn="l"/>
            <a:r>
              <a:rPr lang="fr-FR" b="0" i="0" dirty="0">
                <a:solidFill>
                  <a:srgbClr val="3A3A3A"/>
                </a:solidFill>
                <a:effectLst/>
                <a:latin typeface="Roboto" panose="02000000000000000000" pitchFamily="2" charset="0"/>
              </a:rPr>
              <a:t>[</a:t>
            </a:r>
            <a:r>
              <a:rPr lang="fr-FR" b="0" i="0" dirty="0" err="1">
                <a:solidFill>
                  <a:srgbClr val="3A3A3A"/>
                </a:solidFill>
                <a:effectLst/>
                <a:latin typeface="Roboto" panose="02000000000000000000" pitchFamily="2" charset="0"/>
              </a:rPr>
              <a:t>ʒɔv</a:t>
            </a:r>
            <a:r>
              <a:rPr lang="en-US" b="1" dirty="0" err="1"/>
              <a:t>i</a:t>
            </a:r>
            <a:r>
              <a:rPr lang="fr-FR" b="0" i="0" dirty="0" err="1">
                <a:solidFill>
                  <a:srgbClr val="3A3A3A"/>
                </a:solidFill>
                <a:effectLst/>
                <a:latin typeface="Roboto" panose="02000000000000000000" pitchFamily="2" charset="0"/>
              </a:rPr>
              <a:t>jal</a:t>
            </a:r>
            <a:r>
              <a:rPr lang="en-US" dirty="0" err="1"/>
              <a:t>en</a:t>
            </a:r>
            <a:r>
              <a:rPr lang="fr-FR" b="0" i="0" dirty="0">
                <a:solidFill>
                  <a:srgbClr val="3A3A3A"/>
                </a:solidFill>
                <a:effectLst/>
                <a:latin typeface="Roboto" panose="02000000000000000000" pitchFamily="2" charset="0"/>
              </a:rPr>
              <a:t>] </a:t>
            </a:r>
            <a:r>
              <a:rPr lang="fr-FR" i="1" dirty="0" err="1"/>
              <a:t>жовијален</a:t>
            </a:r>
            <a:r>
              <a:rPr lang="fr-FR" dirty="0"/>
              <a:t> &lt; </a:t>
            </a:r>
            <a:r>
              <a:rPr lang="fr-FR" b="0" i="0" dirty="0">
                <a:solidFill>
                  <a:srgbClr val="3A3A3A"/>
                </a:solidFill>
                <a:effectLst/>
                <a:latin typeface="Roboto" panose="02000000000000000000" pitchFamily="2" charset="0"/>
              </a:rPr>
              <a:t>[</a:t>
            </a:r>
            <a:r>
              <a:rPr lang="fr-FR" b="0" i="0" dirty="0" err="1">
                <a:solidFill>
                  <a:srgbClr val="3A3A3A"/>
                </a:solidFill>
                <a:effectLst/>
                <a:latin typeface="Roboto" panose="02000000000000000000" pitchFamily="2" charset="0"/>
              </a:rPr>
              <a:t>ʒɔvjal</a:t>
            </a:r>
            <a:r>
              <a:rPr lang="fr-FR" b="0" i="0" dirty="0">
                <a:solidFill>
                  <a:srgbClr val="3A3A3A"/>
                </a:solidFill>
                <a:effectLst/>
                <a:latin typeface="Roboto" panose="02000000000000000000" pitchFamily="2" charset="0"/>
              </a:rPr>
              <a:t>] </a:t>
            </a:r>
            <a:r>
              <a:rPr lang="fr-FR" dirty="0"/>
              <a:t>(</a:t>
            </a:r>
            <a:r>
              <a:rPr lang="fr-FR" i="1" dirty="0"/>
              <a:t>jovial</a:t>
            </a:r>
            <a:r>
              <a:rPr lang="fr-FR" dirty="0"/>
              <a:t>) :</a:t>
            </a:r>
          </a:p>
          <a:p>
            <a:pPr marL="1143000" lvl="2" indent="-228600">
              <a:buFont typeface="Arial" panose="020B0604020202020204" pitchFamily="34" charset="0"/>
              <a:buChar char="•"/>
            </a:pPr>
            <a:r>
              <a:rPr lang="fr-FR" dirty="0"/>
              <a:t>Allongement du mot en macédonien par l’ajout du suffixe « -</a:t>
            </a:r>
            <a:r>
              <a:rPr lang="fr-FR" dirty="0" err="1"/>
              <a:t>ен</a:t>
            </a:r>
            <a:r>
              <a:rPr lang="fr-FR" dirty="0"/>
              <a:t> », typique des adjectifs, afin de respecter les règles morphologiques des adjectifs dans cette langue.</a:t>
            </a:r>
          </a:p>
          <a:p>
            <a:pPr>
              <a:lnSpc>
                <a:spcPct val="107000"/>
              </a:lnSpc>
              <a:spcBef>
                <a:spcPts val="200"/>
              </a:spcBef>
            </a:pPr>
            <a:r>
              <a:rPr kumimoji="0" lang="mk-MK" altLang="mk-MK" sz="1800" b="1" i="0" u="none" strike="noStrike" cap="none" normalizeH="0" baseline="0" dirty="0">
                <a:ln>
                  <a:noFill/>
                </a:ln>
                <a:solidFill>
                  <a:schemeClr val="tx1"/>
                </a:solidFill>
                <a:effectLst/>
                <a:latin typeface="Arial" panose="020B0604020202020204" pitchFamily="34" charset="0"/>
              </a:rPr>
              <a:t>Ajout de [i] et [e]</a:t>
            </a:r>
            <a:r>
              <a:rPr kumimoji="0" lang="mk-MK" altLang="mk-MK" sz="1800" b="0" i="0" u="none" strike="noStrike" cap="none" normalizeH="0" baseline="0" dirty="0">
                <a:ln>
                  <a:noFill/>
                </a:ln>
                <a:solidFill>
                  <a:schemeClr val="tx1"/>
                </a:solidFill>
                <a:effectLst/>
                <a:latin typeface="Arial" panose="020B0604020202020204" pitchFamily="34" charset="0"/>
              </a:rPr>
              <a:t> : Dans l'adaptation macédonienne, on observe l'ajout des voyelles [i] et [e], ce qui allonge la prononciation.</a:t>
            </a:r>
          </a:p>
          <a:p>
            <a:pPr>
              <a:lnSpc>
                <a:spcPct val="107000"/>
              </a:lnSpc>
              <a:spcBef>
                <a:spcPts val="200"/>
              </a:spcBef>
            </a:pPr>
            <a:r>
              <a:rPr kumimoji="0" lang="mk-MK" altLang="mk-MK" sz="1600" b="1" i="0" u="none" strike="noStrike" cap="none" normalizeH="0" baseline="0" dirty="0">
                <a:ln>
                  <a:noFill/>
                </a:ln>
                <a:solidFill>
                  <a:schemeClr val="tx1"/>
                </a:solidFill>
                <a:effectLst/>
                <a:latin typeface="Arial" panose="020B0604020202020204" pitchFamily="34" charset="0"/>
              </a:rPr>
              <a:t>Structure syllabique</a:t>
            </a:r>
            <a:r>
              <a:rPr kumimoji="0" lang="mk-MK" altLang="mk-MK" sz="1600" b="0" i="0" u="none" strike="noStrike" cap="none" normalizeH="0" baseline="0" dirty="0">
                <a:ln>
                  <a:noFill/>
                </a:ln>
                <a:solidFill>
                  <a:schemeClr val="tx1"/>
                </a:solidFill>
                <a:effectLst/>
                <a:latin typeface="Arial" panose="020B0604020202020204" pitchFamily="34" charset="0"/>
              </a:rPr>
              <a:t> : La forme macédonienne a une structure syllabique plus complexe avec une syllabe supplémentaire.</a:t>
            </a:r>
            <a:endParaRPr lang="mk-MK" sz="1600" b="1" dirty="0"/>
          </a:p>
        </p:txBody>
      </p:sp>
    </p:spTree>
    <p:extLst>
      <p:ext uri="{BB962C8B-B14F-4D97-AF65-F5344CB8AC3E}">
        <p14:creationId xmlns:p14="http://schemas.microsoft.com/office/powerpoint/2010/main" val="3302618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B892-9886-E90A-0ECB-2FA34A6D38A4}"/>
              </a:ext>
            </a:extLst>
          </p:cNvPr>
          <p:cNvSpPr>
            <a:spLocks noGrp="1"/>
          </p:cNvSpPr>
          <p:nvPr>
            <p:ph type="title"/>
          </p:nvPr>
        </p:nvSpPr>
        <p:spPr/>
        <p:txBody>
          <a:bodyPr/>
          <a:lstStyle/>
          <a:p>
            <a:r>
              <a:rPr lang="fr-FR" b="1" dirty="0"/>
              <a:t>État graphique des gallicismes en macédonien</a:t>
            </a:r>
            <a:endParaRPr lang="mk-MK" dirty="0"/>
          </a:p>
        </p:txBody>
      </p:sp>
      <p:sp>
        <p:nvSpPr>
          <p:cNvPr id="3" name="Content Placeholder 2">
            <a:extLst>
              <a:ext uri="{FF2B5EF4-FFF2-40B4-BE49-F238E27FC236}">
                <a16:creationId xmlns:a16="http://schemas.microsoft.com/office/drawing/2014/main" id="{8A47DE0B-C542-673B-7ACC-40B62D5FAF03}"/>
              </a:ext>
            </a:extLst>
          </p:cNvPr>
          <p:cNvSpPr>
            <a:spLocks noGrp="1"/>
          </p:cNvSpPr>
          <p:nvPr>
            <p:ph idx="1"/>
          </p:nvPr>
        </p:nvSpPr>
        <p:spPr/>
        <p:txBody>
          <a:bodyPr numCol="2">
            <a:normAutofit lnSpcReduction="10000"/>
          </a:bodyPr>
          <a:lstStyle/>
          <a:p>
            <a:r>
              <a:rPr lang="fr-FR" b="1" dirty="0"/>
              <a:t>Le passage de l'alphabet latin au cyrillique entraîne diverses adaptations orthographiques :</a:t>
            </a:r>
            <a:endParaRPr lang="fr-FR" dirty="0"/>
          </a:p>
          <a:p>
            <a:pPr>
              <a:buFont typeface="Arial" panose="020B0604020202020204" pitchFamily="34" charset="0"/>
              <a:buChar char="•"/>
            </a:pPr>
            <a:r>
              <a:rPr lang="fr-FR" b="1" dirty="0"/>
              <a:t>Fusion de l’article :</a:t>
            </a:r>
            <a:endParaRPr lang="fr-FR" dirty="0"/>
          </a:p>
          <a:p>
            <a:pPr marL="742950" lvl="1" indent="-285750">
              <a:buFont typeface="Arial" panose="020B0604020202020204" pitchFamily="34" charset="0"/>
              <a:buChar char="•"/>
            </a:pPr>
            <a:r>
              <a:rPr lang="mk-MK" i="1" dirty="0"/>
              <a:t>ала минут</a:t>
            </a:r>
            <a:r>
              <a:rPr lang="mk-MK" dirty="0"/>
              <a:t> &lt; (</a:t>
            </a:r>
            <a:r>
              <a:rPr lang="en-US" i="1" dirty="0"/>
              <a:t>À la minute</a:t>
            </a:r>
            <a:r>
              <a:rPr lang="en-US" dirty="0"/>
              <a:t>)</a:t>
            </a:r>
          </a:p>
          <a:p>
            <a:pPr>
              <a:buFont typeface="Arial" panose="020B0604020202020204" pitchFamily="34" charset="0"/>
              <a:buChar char="•"/>
            </a:pPr>
            <a:r>
              <a:rPr lang="fr-FR" b="1" dirty="0"/>
              <a:t>Perte de l’accentuation :</a:t>
            </a:r>
            <a:endParaRPr lang="fr-FR" dirty="0"/>
          </a:p>
          <a:p>
            <a:pPr marL="742950" lvl="1" indent="-285750">
              <a:buFont typeface="Arial" panose="020B0604020202020204" pitchFamily="34" charset="0"/>
              <a:buChar char="•"/>
            </a:pPr>
            <a:r>
              <a:rPr lang="mk-MK" i="1" dirty="0"/>
              <a:t>ала минут</a:t>
            </a:r>
            <a:r>
              <a:rPr lang="mk-MK" dirty="0"/>
              <a:t> &lt; (</a:t>
            </a:r>
            <a:r>
              <a:rPr lang="en-US" i="1" dirty="0"/>
              <a:t>À la minute</a:t>
            </a:r>
            <a:r>
              <a:rPr lang="en-US" dirty="0"/>
              <a:t>)</a:t>
            </a:r>
          </a:p>
          <a:p>
            <a:pPr marL="742950" lvl="1" indent="-285750">
              <a:buFont typeface="Arial" panose="020B0604020202020204" pitchFamily="34" charset="0"/>
              <a:buChar char="•"/>
            </a:pPr>
            <a:r>
              <a:rPr lang="mk-MK" sz="2400" dirty="0">
                <a:effectLst/>
                <a:ea typeface="Calibri" panose="020F0502020204030204" pitchFamily="34" charset="0"/>
              </a:rPr>
              <a:t>антре </a:t>
            </a:r>
            <a:r>
              <a:rPr lang="fr-FR" sz="2400" dirty="0">
                <a:effectLst/>
                <a:ea typeface="Calibri" panose="020F0502020204030204" pitchFamily="34" charset="0"/>
              </a:rPr>
              <a:t>&lt; </a:t>
            </a:r>
            <a:r>
              <a:rPr lang="mk-MK" sz="2400" dirty="0">
                <a:effectLst/>
                <a:ea typeface="Calibri" panose="020F0502020204030204" pitchFamily="34" charset="0"/>
              </a:rPr>
              <a:t>entrée </a:t>
            </a:r>
            <a:endParaRPr lang="en-US" dirty="0">
              <a:highlight>
                <a:srgbClr val="FFFF00"/>
              </a:highlight>
            </a:endParaRPr>
          </a:p>
          <a:p>
            <a:pPr marL="742950" lvl="1" indent="-285750">
              <a:buFont typeface="Arial" panose="020B0604020202020204" pitchFamily="34" charset="0"/>
              <a:buChar char="•"/>
            </a:pPr>
            <a:r>
              <a:rPr lang="mk-MK" dirty="0"/>
              <a:t>неглиже &lt; </a:t>
            </a:r>
            <a:r>
              <a:rPr lang="fr-FR" dirty="0"/>
              <a:t>négligé</a:t>
            </a:r>
            <a:r>
              <a:rPr lang="en-US" dirty="0"/>
              <a:t> </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r>
              <a:rPr lang="fr-FR" b="1" dirty="0"/>
              <a:t>Contraction de la préposition avec le nom :</a:t>
            </a:r>
            <a:endParaRPr lang="fr-FR" dirty="0"/>
          </a:p>
          <a:p>
            <a:pPr>
              <a:buFont typeface="Arial" panose="020B0604020202020204" pitchFamily="34" charset="0"/>
              <a:buChar char="•"/>
            </a:pPr>
            <a:r>
              <a:rPr lang="mk-MK" i="1" dirty="0"/>
              <a:t>ангро</a:t>
            </a:r>
            <a:r>
              <a:rPr lang="fr-FR" dirty="0"/>
              <a:t> &lt; (</a:t>
            </a:r>
            <a:r>
              <a:rPr lang="fr-FR" i="1" dirty="0"/>
              <a:t>en gros</a:t>
            </a:r>
            <a:r>
              <a:rPr lang="fr-FR" dirty="0"/>
              <a:t>)</a:t>
            </a:r>
          </a:p>
          <a:p>
            <a:pPr>
              <a:buFont typeface="Arial" panose="020B0604020202020204" pitchFamily="34" charset="0"/>
              <a:buChar char="•"/>
            </a:pPr>
            <a:r>
              <a:rPr lang="mk-MK" i="1" dirty="0"/>
              <a:t>анфас</a:t>
            </a:r>
            <a:r>
              <a:rPr lang="fr-FR" dirty="0"/>
              <a:t> &lt; (</a:t>
            </a:r>
            <a:r>
              <a:rPr lang="fr-FR" i="1" dirty="0"/>
              <a:t>en face</a:t>
            </a:r>
            <a:r>
              <a:rPr lang="fr-FR" dirty="0"/>
              <a:t>)</a:t>
            </a:r>
          </a:p>
          <a:p>
            <a:r>
              <a:rPr lang="mk-MK" i="1" dirty="0"/>
              <a:t>апропо</a:t>
            </a:r>
            <a:r>
              <a:rPr lang="mk-MK" dirty="0"/>
              <a:t> &lt; (</a:t>
            </a:r>
            <a:r>
              <a:rPr lang="fr-FR" i="1" dirty="0"/>
              <a:t>à propos de</a:t>
            </a:r>
            <a:r>
              <a:rPr lang="en-US" dirty="0"/>
              <a:t>)</a:t>
            </a:r>
          </a:p>
          <a:p>
            <a:pPr>
              <a:buFont typeface="Arial" panose="020B0604020202020204" pitchFamily="34" charset="0"/>
              <a:buChar char="•"/>
            </a:pPr>
            <a:r>
              <a:rPr lang="mk-MK" i="1" dirty="0"/>
              <a:t>визави</a:t>
            </a:r>
            <a:r>
              <a:rPr lang="fr-FR" dirty="0"/>
              <a:t> &lt; (</a:t>
            </a:r>
            <a:r>
              <a:rPr lang="fr-FR" i="1" dirty="0"/>
              <a:t>vis-à-vis</a:t>
            </a:r>
            <a:r>
              <a:rPr lang="fr-FR" dirty="0"/>
              <a:t>)</a:t>
            </a:r>
          </a:p>
          <a:p>
            <a:r>
              <a:rPr lang="fr-FR" b="1" dirty="0"/>
              <a:t>Contraction de l’adjectif avec le nom :</a:t>
            </a:r>
            <a:endParaRPr lang="fr-FR" dirty="0"/>
          </a:p>
          <a:p>
            <a:pPr>
              <a:buFont typeface="Arial" panose="020B0604020202020204" pitchFamily="34" charset="0"/>
              <a:buChar char="•"/>
            </a:pPr>
            <a:r>
              <a:rPr lang="mk-MK" i="1" dirty="0"/>
              <a:t>бонвиван</a:t>
            </a:r>
            <a:r>
              <a:rPr lang="fr-FR" dirty="0"/>
              <a:t> &lt; (</a:t>
            </a:r>
            <a:r>
              <a:rPr lang="fr-FR" i="1" dirty="0"/>
              <a:t>bon vivant</a:t>
            </a:r>
            <a:r>
              <a:rPr lang="fr-FR" dirty="0"/>
              <a:t>)</a:t>
            </a:r>
            <a:endParaRPr lang="mk-MK"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1704988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4A45-BEE9-5911-65F1-FBCE58B8C65E}"/>
              </a:ext>
            </a:extLst>
          </p:cNvPr>
          <p:cNvSpPr>
            <a:spLocks noGrp="1"/>
          </p:cNvSpPr>
          <p:nvPr>
            <p:ph type="title"/>
          </p:nvPr>
        </p:nvSpPr>
        <p:spPr/>
        <p:txBody>
          <a:bodyPr/>
          <a:lstStyle/>
          <a:p>
            <a:pPr algn="ctr"/>
            <a:r>
              <a:rPr lang="fr-FR" dirty="0"/>
              <a:t>État sémantique des gallicismes en macédonien </a:t>
            </a:r>
            <a:endParaRPr lang="mk-MK" dirty="0"/>
          </a:p>
        </p:txBody>
      </p:sp>
      <p:sp>
        <p:nvSpPr>
          <p:cNvPr id="3" name="Content Placeholder 2">
            <a:extLst>
              <a:ext uri="{FF2B5EF4-FFF2-40B4-BE49-F238E27FC236}">
                <a16:creationId xmlns:a16="http://schemas.microsoft.com/office/drawing/2014/main" id="{43C7F478-31DE-A6C8-FDC2-6692F63B7CC7}"/>
              </a:ext>
            </a:extLst>
          </p:cNvPr>
          <p:cNvSpPr>
            <a:spLocks noGrp="1"/>
          </p:cNvSpPr>
          <p:nvPr>
            <p:ph idx="1"/>
          </p:nvPr>
        </p:nvSpPr>
        <p:spPr/>
        <p:txBody>
          <a:bodyPr>
            <a:normAutofit/>
          </a:bodyPr>
          <a:lstStyle/>
          <a:p>
            <a:pPr algn="ctr"/>
            <a:endParaRPr lang="fr-FR" sz="3600" dirty="0"/>
          </a:p>
          <a:p>
            <a:pPr algn="ctr"/>
            <a:endParaRPr lang="fr-FR" sz="3600" dirty="0"/>
          </a:p>
          <a:p>
            <a:pPr algn="ctr"/>
            <a:r>
              <a:rPr lang="fr-FR" sz="3600" dirty="0"/>
              <a:t>Gallicismes conservant leur sens d'origine: </a:t>
            </a:r>
            <a:endParaRPr lang="mk-MK" sz="3600" dirty="0"/>
          </a:p>
          <a:p>
            <a:pPr algn="ctr"/>
            <a:r>
              <a:rPr lang="fr-FR" sz="3600" dirty="0"/>
              <a:t>Gallicismes à réduction du sens d'origine</a:t>
            </a:r>
          </a:p>
        </p:txBody>
      </p:sp>
    </p:spTree>
    <p:extLst>
      <p:ext uri="{BB962C8B-B14F-4D97-AF65-F5344CB8AC3E}">
        <p14:creationId xmlns:p14="http://schemas.microsoft.com/office/powerpoint/2010/main" val="2801455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2818</TotalTime>
  <Words>4192</Words>
  <Application>Microsoft Office PowerPoint</Application>
  <PresentationFormat>Widescreen</PresentationFormat>
  <Paragraphs>401</Paragraphs>
  <Slides>25</Slides>
  <Notes>25</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25</vt:i4>
      </vt:variant>
    </vt:vector>
  </HeadingPairs>
  <TitlesOfParts>
    <vt:vector size="41" baseType="lpstr">
      <vt:lpstr>-apple-system</vt:lpstr>
      <vt:lpstr>Arial</vt:lpstr>
      <vt:lpstr>Arial</vt:lpstr>
      <vt:lpstr>Arial Unicode MS</vt:lpstr>
      <vt:lpstr>Calibri</vt:lpstr>
      <vt:lpstr>Calibri Light</vt:lpstr>
      <vt:lpstr>Cambria Math</vt:lpstr>
      <vt:lpstr>Courier New</vt:lpstr>
      <vt:lpstr>Helvetica Neue</vt:lpstr>
      <vt:lpstr>inherit</vt:lpstr>
      <vt:lpstr>Roboto</vt:lpstr>
      <vt:lpstr>Segoe UI Symbol</vt:lpstr>
      <vt:lpstr>Symbol</vt:lpstr>
      <vt:lpstr>Times New Roman</vt:lpstr>
      <vt:lpstr>Verdana</vt:lpstr>
      <vt:lpstr>Office Theme</vt:lpstr>
      <vt:lpstr>Les gallicismes dans la langue macédonienne : fréquence et intégration </vt:lpstr>
      <vt:lpstr>L’influence des gallicismes dans la langue macédonienne</vt:lpstr>
      <vt:lpstr>Gallicisme [ga(l)lisism] n. m. (GR-2024)</vt:lpstr>
      <vt:lpstr>Gallicisme (TLFi)</vt:lpstr>
      <vt:lpstr>Галицизам m. </vt:lpstr>
      <vt:lpstr>Le Gallicisme: particularité linguistique française</vt:lpstr>
      <vt:lpstr>État phonétique des gallicismes en macédonien</vt:lpstr>
      <vt:lpstr>État graphique des gallicismes en macédonien</vt:lpstr>
      <vt:lpstr>État sémantique des gallicismes en macédonien </vt:lpstr>
      <vt:lpstr>Gallicismes conservant leur sens d'origine:</vt:lpstr>
      <vt:lpstr>Дирижабл n.m.</vt:lpstr>
      <vt:lpstr>тире им. с.р.</vt:lpstr>
      <vt:lpstr>Gallicismes à réduction du sens d'origine</vt:lpstr>
      <vt:lpstr>ангро</vt:lpstr>
      <vt:lpstr>антре</vt:lpstr>
      <vt:lpstr>entrée n. f. - 23 sens</vt:lpstr>
      <vt:lpstr>неглиже &lt; négligé n. m.</vt:lpstr>
      <vt:lpstr>Fréquence d’utilisation des gallicismes lexicaux</vt:lpstr>
      <vt:lpstr>Gallicismes lexicaux à haute fréquence</vt:lpstr>
      <vt:lpstr>Gallicismes à fréquence modérée: </vt:lpstr>
      <vt:lpstr>Gallicismes à faible fréquence </vt:lpstr>
      <vt:lpstr>Gallicismes à fréquence nulle </vt:lpstr>
      <vt:lpstr>Domaines d’emploi</vt:lpstr>
      <vt:lpstr>Conclusion finale-Synthèse des résultats et perspectives </vt:lpstr>
      <vt:lpstr>Bibliographie: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External examiner</dc:creator>
  <cp:lastModifiedBy>External examiner</cp:lastModifiedBy>
  <cp:revision>406</cp:revision>
  <cp:lastPrinted>2024-12-11T04:07:31Z</cp:lastPrinted>
  <dcterms:created xsi:type="dcterms:W3CDTF">2024-11-11T01:52:06Z</dcterms:created>
  <dcterms:modified xsi:type="dcterms:W3CDTF">2024-12-20T23:57:10Z</dcterms:modified>
</cp:coreProperties>
</file>