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4" r:id="rId6"/>
    <p:sldId id="260" r:id="rId7"/>
    <p:sldId id="261" r:id="rId8"/>
    <p:sldId id="262" r:id="rId9"/>
    <p:sldId id="263" r:id="rId10"/>
    <p:sldId id="303" r:id="rId11"/>
    <p:sldId id="264" r:id="rId12"/>
    <p:sldId id="265" r:id="rId13"/>
    <p:sldId id="274" r:id="rId14"/>
    <p:sldId id="275" r:id="rId15"/>
    <p:sldId id="268" r:id="rId16"/>
    <p:sldId id="276" r:id="rId17"/>
    <p:sldId id="285" r:id="rId18"/>
    <p:sldId id="277" r:id="rId19"/>
    <p:sldId id="286" r:id="rId20"/>
    <p:sldId id="283" r:id="rId21"/>
    <p:sldId id="288" r:id="rId22"/>
    <p:sldId id="279" r:id="rId23"/>
    <p:sldId id="289" r:id="rId24"/>
    <p:sldId id="290" r:id="rId25"/>
    <p:sldId id="291" r:id="rId26"/>
    <p:sldId id="304" r:id="rId27"/>
    <p:sldId id="292" r:id="rId28"/>
    <p:sldId id="305" r:id="rId29"/>
    <p:sldId id="271" r:id="rId30"/>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580" autoAdjust="0"/>
  </p:normalViewPr>
  <p:slideViewPr>
    <p:cSldViewPr snapToGrid="0">
      <p:cViewPr>
        <p:scale>
          <a:sx n="47" d="100"/>
          <a:sy n="47" d="100"/>
        </p:scale>
        <p:origin x="-1596" y="-606"/>
      </p:cViewPr>
      <p:guideLst>
        <p:guide orient="horz" pos="2160"/>
        <p:guide pos="3840"/>
      </p:guideLst>
    </p:cSldViewPr>
  </p:slideViewPr>
  <p:outlineViewPr>
    <p:cViewPr>
      <p:scale>
        <a:sx n="33" d="100"/>
        <a:sy n="33" d="100"/>
      </p:scale>
      <p:origin x="0" y="340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embeddings/oleObject1.bin"/><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mk-M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Question 1</a:t>
            </a:r>
          </a:p>
        </c:rich>
      </c:tx>
      <c:layout/>
      <c:overlay val="0"/>
      <c:spPr>
        <a:noFill/>
        <a:ln>
          <a:noFill/>
        </a:ln>
        <a:effectLst/>
      </c:spPr>
    </c:title>
    <c:autoTitleDeleted val="0"/>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mk-MK"/>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mk-MK"/>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4891215" cy="2900874"/>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078CEE-E582-43FF-8EB1-079795E7C5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3BC2154-D9A3-467E-AC6E-B066200F94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1AC69159-A27D-49FF-8828-99D26D43032A}"/>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5" name="Footer Placeholder 4">
            <a:extLst>
              <a:ext uri="{FF2B5EF4-FFF2-40B4-BE49-F238E27FC236}">
                <a16:creationId xmlns="" xmlns:a16="http://schemas.microsoft.com/office/drawing/2014/main" id="{7EDC2099-4546-4FB1-8F3C-9BB0AD6C7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14799B3-B73D-4D4A-9DF3-DF870EFB58F2}"/>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56746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47BF6B-6D02-4005-8EF0-1DE8811F27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00980C1-A774-490F-BBE5-A5329721E5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A714324-5D6B-475D-BC40-57611BA366B6}"/>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5" name="Footer Placeholder 4">
            <a:extLst>
              <a:ext uri="{FF2B5EF4-FFF2-40B4-BE49-F238E27FC236}">
                <a16:creationId xmlns="" xmlns:a16="http://schemas.microsoft.com/office/drawing/2014/main" id="{3BA0FE21-5C23-4DE7-834A-60C40AD4A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A882CB5-38AB-4AE5-9C33-BF6F8D5BF3C1}"/>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174867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7C3771C-EF48-4F38-9A90-C45371A5D4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E5B688C-3655-4229-B5D5-2F566351E8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8CA6708-8008-46C5-9574-488A7985C6FC}"/>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5" name="Footer Placeholder 4">
            <a:extLst>
              <a:ext uri="{FF2B5EF4-FFF2-40B4-BE49-F238E27FC236}">
                <a16:creationId xmlns="" xmlns:a16="http://schemas.microsoft.com/office/drawing/2014/main" id="{CF6E9FE5-C1C2-4120-8D85-F3E838AEF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109714B-2F47-43C0-B853-56F36631FDA6}"/>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250123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21BB87-C89E-40EA-BAF3-1F8ABF3CC0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4472580-9CC3-4EAF-A304-73FDC080B9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A697C07-F6AB-4B8B-9AA6-FAADB65317C2}"/>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5" name="Footer Placeholder 4">
            <a:extLst>
              <a:ext uri="{FF2B5EF4-FFF2-40B4-BE49-F238E27FC236}">
                <a16:creationId xmlns="" xmlns:a16="http://schemas.microsoft.com/office/drawing/2014/main" id="{8D2C2C2F-903F-47D0-B800-437ADA7BF0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3C70A13-0E02-4C51-A544-F1B34D0C5841}"/>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281115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827F64-8C1A-40D9-9AF0-968013C579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FA3C75C-097C-4581-A544-4C7BC7DBBE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6120988-F410-46E2-9742-9C1E37CCE84F}"/>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5" name="Footer Placeholder 4">
            <a:extLst>
              <a:ext uri="{FF2B5EF4-FFF2-40B4-BE49-F238E27FC236}">
                <a16:creationId xmlns="" xmlns:a16="http://schemas.microsoft.com/office/drawing/2014/main" id="{4238F57D-4105-492C-8670-27B9F80B3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63032C-EC76-46CA-9229-D776A72DB5D4}"/>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56136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AD6E34-CA29-4B00-A8A2-9A63AB633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14ABAE2-3143-4312-9188-65A64B9575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0DE6816-F19C-4521-8DB1-2DB857E103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DE5F225-9C22-4065-BE2F-5B0EEF237ACD}"/>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6" name="Footer Placeholder 5">
            <a:extLst>
              <a:ext uri="{FF2B5EF4-FFF2-40B4-BE49-F238E27FC236}">
                <a16:creationId xmlns="" xmlns:a16="http://schemas.microsoft.com/office/drawing/2014/main" id="{9602122B-BF93-4C0C-AFF7-05816FB22D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9F4FA4E-F783-45E1-9F16-8774FEA3B880}"/>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81106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E8C4A5-5D46-48F4-B6E0-8EB8978A49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98E0439-E85B-46CA-8A70-4AEF62ABF0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98F7963-EB34-4254-BCDB-53F85AD0D1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B0099ED-0974-406C-BDE8-C936AC807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424ABA5-2D8E-4346-A80B-8BC9F06936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D7A203A-A55B-4F9E-8ACF-CDAE13E16414}"/>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8" name="Footer Placeholder 7">
            <a:extLst>
              <a:ext uri="{FF2B5EF4-FFF2-40B4-BE49-F238E27FC236}">
                <a16:creationId xmlns="" xmlns:a16="http://schemas.microsoft.com/office/drawing/2014/main" id="{9D5DE22A-917E-48D5-80A1-1506C8C190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1A5255C-7381-4B7C-AC76-6BBC4E12A3BD}"/>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315340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5BC7C7-5D26-436F-9147-9EF985688A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BA71068-3060-499C-B68C-7B5549F943D7}"/>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4" name="Footer Placeholder 3">
            <a:extLst>
              <a:ext uri="{FF2B5EF4-FFF2-40B4-BE49-F238E27FC236}">
                <a16:creationId xmlns="" xmlns:a16="http://schemas.microsoft.com/office/drawing/2014/main" id="{24ABFB5B-FFFF-4152-A2E2-8C0CFFEE9F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5DC186B-5FDA-49CF-900B-3A84B08DD98C}"/>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4149509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8B1FCAC-3F34-4018-8B84-20C42AFBE8AA}"/>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3" name="Footer Placeholder 2">
            <a:extLst>
              <a:ext uri="{FF2B5EF4-FFF2-40B4-BE49-F238E27FC236}">
                <a16:creationId xmlns="" xmlns:a16="http://schemas.microsoft.com/office/drawing/2014/main" id="{854B8C6D-D5A8-4176-A8CC-9F32937BE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65F74EC-EC55-4E52-A23A-1B25C7B03142}"/>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390092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FF1615-0EBC-4AE2-B0C3-B9789E960F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1DF003A-91D8-4C63-8664-2253A9437F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3B993AF-8ACF-4FC4-8082-F5AADE690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233E189-69E2-4825-9C0C-3C4F74240766}"/>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6" name="Footer Placeholder 5">
            <a:extLst>
              <a:ext uri="{FF2B5EF4-FFF2-40B4-BE49-F238E27FC236}">
                <a16:creationId xmlns="" xmlns:a16="http://schemas.microsoft.com/office/drawing/2014/main" id="{8FA754EA-D057-42BC-A3D9-0197449114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835D3B6-C72F-4213-83AD-B473B4970955}"/>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160789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D8DCA4-3B20-415D-AB3C-2064A568DD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AE3046F-D23F-4567-80F0-042A8948D3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75C4A2C-DAB8-492D-BB68-0C16799187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7749FCD-1456-4E1A-9285-411D6D453D9A}"/>
              </a:ext>
            </a:extLst>
          </p:cNvPr>
          <p:cNvSpPr>
            <a:spLocks noGrp="1"/>
          </p:cNvSpPr>
          <p:nvPr>
            <p:ph type="dt" sz="half" idx="10"/>
          </p:nvPr>
        </p:nvSpPr>
        <p:spPr/>
        <p:txBody>
          <a:bodyPr/>
          <a:lstStyle/>
          <a:p>
            <a:fld id="{D9E68DF6-AB5E-4935-9E4A-7519EE403476}" type="datetimeFigureOut">
              <a:rPr lang="en-US" smtClean="0"/>
              <a:t>8/30/2022</a:t>
            </a:fld>
            <a:endParaRPr lang="en-US"/>
          </a:p>
        </p:txBody>
      </p:sp>
      <p:sp>
        <p:nvSpPr>
          <p:cNvPr id="6" name="Footer Placeholder 5">
            <a:extLst>
              <a:ext uri="{FF2B5EF4-FFF2-40B4-BE49-F238E27FC236}">
                <a16:creationId xmlns="" xmlns:a16="http://schemas.microsoft.com/office/drawing/2014/main" id="{59D7AE95-FE4A-44DD-9187-1B8C5A485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530084E-DE73-4BD6-AA64-8A2B33261C2E}"/>
              </a:ext>
            </a:extLst>
          </p:cNvPr>
          <p:cNvSpPr>
            <a:spLocks noGrp="1"/>
          </p:cNvSpPr>
          <p:nvPr>
            <p:ph type="sldNum" sz="quarter" idx="12"/>
          </p:nvPr>
        </p:nvSpPr>
        <p:spPr/>
        <p:txBody>
          <a:bodyPr/>
          <a:lstStyle/>
          <a:p>
            <a:fld id="{CBDC09C4-97E9-4871-9131-5170740E51FA}" type="slidenum">
              <a:rPr lang="en-US" smtClean="0"/>
              <a:t>‹#›</a:t>
            </a:fld>
            <a:endParaRPr lang="en-US"/>
          </a:p>
        </p:txBody>
      </p:sp>
    </p:spTree>
    <p:extLst>
      <p:ext uri="{BB962C8B-B14F-4D97-AF65-F5344CB8AC3E}">
        <p14:creationId xmlns:p14="http://schemas.microsoft.com/office/powerpoint/2010/main" val="3608741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081EB95-2626-4887-89CA-2F142FD69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49B5673-ABC9-418A-806A-4D16B9ED85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E9D06AC-8F24-4AA3-9CE5-CDAF3FC46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68DF6-AB5E-4935-9E4A-7519EE403476}" type="datetimeFigureOut">
              <a:rPr lang="en-US" smtClean="0"/>
              <a:t>8/30/2022</a:t>
            </a:fld>
            <a:endParaRPr lang="en-US"/>
          </a:p>
        </p:txBody>
      </p:sp>
      <p:sp>
        <p:nvSpPr>
          <p:cNvPr id="5" name="Footer Placeholder 4">
            <a:extLst>
              <a:ext uri="{FF2B5EF4-FFF2-40B4-BE49-F238E27FC236}">
                <a16:creationId xmlns="" xmlns:a16="http://schemas.microsoft.com/office/drawing/2014/main" id="{5E7B06A3-8986-42D0-BD7E-5F09E65930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E80313C-4D4E-4E13-8F5F-F1E31EE9B0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C09C4-97E9-4871-9131-5170740E51FA}" type="slidenum">
              <a:rPr lang="en-US" smtClean="0"/>
              <a:t>‹#›</a:t>
            </a:fld>
            <a:endParaRPr lang="en-US"/>
          </a:p>
        </p:txBody>
      </p:sp>
    </p:spTree>
    <p:extLst>
      <p:ext uri="{BB962C8B-B14F-4D97-AF65-F5344CB8AC3E}">
        <p14:creationId xmlns:p14="http://schemas.microsoft.com/office/powerpoint/2010/main" val="194779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blogs.lse.ac.uk/polis/2015/09/10/how-journalism-is-turning-emotional-and-what-that-might-mean-for-new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link.springer.com/book/10.1007/978-3-030-85106-4?utm_source=sn_RM&amp;utm_medium=referral&amp;utm_campaign=CONR_ALLPR_AWA1_GL_PMLS_HLT22_LNGLN" TargetMode="External"/><Relationship Id="rId2" Type="http://schemas.openxmlformats.org/officeDocument/2006/relationships/hyperlink" Target="https://blogs.lse.ac.uk/polis/2015/09/10/how-journalism-is-turning-emotional-and-what-that-might-mean-for-news/ne" TargetMode="External"/><Relationship Id="rId1" Type="http://schemas.openxmlformats.org/officeDocument/2006/relationships/slideLayout" Target="../slideLayouts/slideLayout2.xml"/><Relationship Id="rId5" Type="http://schemas.openxmlformats.org/officeDocument/2006/relationships/hyperlink" Target="https://www.apa.org/topics/emotions" TargetMode="External"/><Relationship Id="rId4" Type="http://schemas.openxmlformats.org/officeDocument/2006/relationships/hyperlink" Target="https://www.frontiersin.org/articles/10.3389/fpsyg.2020.01846/ful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erriam-webster.com/dictionary/emo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85813D-6EE7-4939-9201-47C03C0E0F34}"/>
              </a:ext>
            </a:extLst>
          </p:cNvPr>
          <p:cNvSpPr>
            <a:spLocks noGrp="1"/>
          </p:cNvSpPr>
          <p:nvPr>
            <p:ph type="ctrTitle"/>
          </p:nvPr>
        </p:nvSpPr>
        <p:spPr>
          <a:xfrm>
            <a:off x="1178560" y="467360"/>
            <a:ext cx="9489440" cy="3042603"/>
          </a:xfrm>
        </p:spPr>
        <p:txBody>
          <a:bodyPr>
            <a:normAutofit fontScale="90000"/>
          </a:bodyPr>
          <a:lstStyle/>
          <a:p>
            <a:r>
              <a:rPr lang="en-US" sz="2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2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28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8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28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8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28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4000" i="1" dirty="0" smtClean="0">
                <a:solidFill>
                  <a:srgbClr val="000000"/>
                </a:solidFill>
                <a:effectLst/>
                <a:latin typeface="+mn-lt"/>
                <a:ea typeface="Calibri" panose="020F0502020204030204" pitchFamily="34" charset="0"/>
                <a:cs typeface="Times New Roman" panose="02020603050405020304" pitchFamily="18" charset="0"/>
              </a:rPr>
              <a:t>Can “Breaking News</a:t>
            </a:r>
            <a:r>
              <a:rPr lang="en-US" sz="4000" i="1" dirty="0">
                <a:solidFill>
                  <a:srgbClr val="000000"/>
                </a:solidFill>
                <a:effectLst/>
                <a:latin typeface="+mn-lt"/>
                <a:ea typeface="Calibri" panose="020F0502020204030204" pitchFamily="34" charset="0"/>
                <a:cs typeface="Times New Roman" panose="02020603050405020304" pitchFamily="18" charset="0"/>
              </a:rPr>
              <a:t>” be </a:t>
            </a:r>
            <a:r>
              <a:rPr lang="en-US" sz="4000" i="1" dirty="0" smtClean="0">
                <a:solidFill>
                  <a:srgbClr val="000000"/>
                </a:solidFill>
                <a:effectLst/>
                <a:latin typeface="+mn-lt"/>
                <a:ea typeface="Calibri" panose="020F0502020204030204" pitchFamily="34" charset="0"/>
                <a:cs typeface="Times New Roman" panose="02020603050405020304" pitchFamily="18" charset="0"/>
              </a:rPr>
              <a:t>Trusted?: </a:t>
            </a:r>
            <a:r>
              <a:rPr lang="en-US" sz="4000" i="1" dirty="0">
                <a:solidFill>
                  <a:srgbClr val="000000"/>
                </a:solidFill>
                <a:effectLst/>
                <a:latin typeface="+mn-lt"/>
                <a:ea typeface="Calibri" panose="020F0502020204030204" pitchFamily="34" charset="0"/>
                <a:cs typeface="Times New Roman" panose="02020603050405020304" pitchFamily="18" charset="0"/>
              </a:rPr>
              <a:t/>
            </a:r>
            <a:br>
              <a:rPr lang="en-US" sz="4000" i="1" dirty="0">
                <a:solidFill>
                  <a:srgbClr val="000000"/>
                </a:solidFill>
                <a:effectLst/>
                <a:latin typeface="+mn-lt"/>
                <a:ea typeface="Calibri" panose="020F0502020204030204" pitchFamily="34" charset="0"/>
                <a:cs typeface="Times New Roman" panose="02020603050405020304" pitchFamily="18" charset="0"/>
              </a:rPr>
            </a:br>
            <a:r>
              <a:rPr lang="en-US" sz="4000" i="1" dirty="0">
                <a:solidFill>
                  <a:srgbClr val="000000"/>
                </a:solidFill>
                <a:effectLst/>
                <a:latin typeface="+mn-lt"/>
                <a:ea typeface="Calibri" panose="020F0502020204030204" pitchFamily="34" charset="0"/>
                <a:cs typeface="Times New Roman" panose="02020603050405020304" pitchFamily="18" charset="0"/>
              </a:rPr>
              <a:t>The </a:t>
            </a:r>
            <a:r>
              <a:rPr lang="en-US" sz="4000" i="1" dirty="0" smtClean="0">
                <a:solidFill>
                  <a:srgbClr val="000000"/>
                </a:solidFill>
                <a:effectLst/>
                <a:latin typeface="+mn-lt"/>
                <a:ea typeface="Calibri" panose="020F0502020204030204" pitchFamily="34" charset="0"/>
                <a:cs typeface="Times New Roman" panose="02020603050405020304" pitchFamily="18" charset="0"/>
              </a:rPr>
              <a:t>Linguistic Analysis </a:t>
            </a:r>
            <a:r>
              <a:rPr lang="en-US" sz="4000" i="1" dirty="0">
                <a:solidFill>
                  <a:srgbClr val="000000"/>
                </a:solidFill>
                <a:effectLst/>
                <a:latin typeface="+mn-lt"/>
                <a:ea typeface="Calibri" panose="020F0502020204030204" pitchFamily="34" charset="0"/>
                <a:cs typeface="Times New Roman" panose="02020603050405020304" pitchFamily="18" charset="0"/>
              </a:rPr>
              <a:t>of the </a:t>
            </a:r>
            <a:r>
              <a:rPr lang="en-US" sz="4000" i="1" dirty="0" smtClean="0">
                <a:solidFill>
                  <a:srgbClr val="000000"/>
                </a:solidFill>
                <a:effectLst/>
                <a:latin typeface="+mn-lt"/>
                <a:ea typeface="Calibri" panose="020F0502020204030204" pitchFamily="34" charset="0"/>
                <a:cs typeface="Times New Roman" panose="02020603050405020304" pitchFamily="18" charset="0"/>
              </a:rPr>
              <a:t>Emotional Impact </a:t>
            </a:r>
            <a:r>
              <a:rPr lang="en-US" sz="4000" i="1" dirty="0">
                <a:solidFill>
                  <a:srgbClr val="000000"/>
                </a:solidFill>
                <a:effectLst/>
                <a:latin typeface="+mn-lt"/>
                <a:ea typeface="Calibri" panose="020F0502020204030204" pitchFamily="34" charset="0"/>
                <a:cs typeface="Times New Roman" panose="02020603050405020304" pitchFamily="18" charset="0"/>
              </a:rPr>
              <a:t>of </a:t>
            </a:r>
            <a:r>
              <a:rPr lang="en-US" sz="4000" i="1" dirty="0" smtClean="0">
                <a:solidFill>
                  <a:srgbClr val="000000"/>
                </a:solidFill>
                <a:effectLst/>
                <a:latin typeface="+mn-lt"/>
                <a:ea typeface="Calibri" panose="020F0502020204030204" pitchFamily="34" charset="0"/>
                <a:cs typeface="Times New Roman" panose="02020603050405020304" pitchFamily="18" charset="0"/>
              </a:rPr>
              <a:t>Breaking News Headlines</a:t>
            </a:r>
            <a:r>
              <a:rPr lang="en-US" sz="4000" dirty="0">
                <a:effectLst/>
                <a:latin typeface="+mn-lt"/>
                <a:ea typeface="Calibri" panose="020F0502020204030204" pitchFamily="34" charset="0"/>
                <a:cs typeface="Times New Roman" panose="02020603050405020304" pitchFamily="18" charset="0"/>
              </a:rPr>
              <a:t/>
            </a:r>
            <a:br>
              <a:rPr lang="en-US" sz="4000" dirty="0">
                <a:effectLst/>
                <a:latin typeface="+mn-lt"/>
                <a:ea typeface="Calibri" panose="020F0502020204030204" pitchFamily="34" charset="0"/>
                <a:cs typeface="Times New Roman" panose="02020603050405020304" pitchFamily="18" charset="0"/>
              </a:rPr>
            </a:br>
            <a:endParaRPr lang="en-US" sz="8000" dirty="0">
              <a:latin typeface="+mn-lt"/>
            </a:endParaRPr>
          </a:p>
        </p:txBody>
      </p:sp>
      <p:sp>
        <p:nvSpPr>
          <p:cNvPr id="3" name="Subtitle 2">
            <a:extLst>
              <a:ext uri="{FF2B5EF4-FFF2-40B4-BE49-F238E27FC236}">
                <a16:creationId xmlns="" xmlns:a16="http://schemas.microsoft.com/office/drawing/2014/main" id="{71BCE838-3DEF-4AB5-9450-A27332911421}"/>
              </a:ext>
            </a:extLst>
          </p:cNvPr>
          <p:cNvSpPr>
            <a:spLocks noGrp="1"/>
          </p:cNvSpPr>
          <p:nvPr>
            <p:ph type="subTitle" idx="1"/>
          </p:nvPr>
        </p:nvSpPr>
        <p:spPr/>
        <p:txBody>
          <a:bodyPr/>
          <a:lstStyle/>
          <a:p>
            <a:pPr marL="0" marR="0">
              <a:lnSpc>
                <a:spcPct val="107000"/>
              </a:lnSpc>
              <a:spcBef>
                <a:spcPts val="0"/>
              </a:spcBef>
              <a:spcAft>
                <a:spcPts val="800"/>
              </a:spcAft>
            </a:pPr>
            <a:r>
              <a:rPr lang="en-US" sz="2800" dirty="0" err="1">
                <a:solidFill>
                  <a:srgbClr val="000000"/>
                </a:solidFill>
                <a:effectLst/>
                <a:ea typeface="Calibri" panose="020F0502020204030204" pitchFamily="34" charset="0"/>
                <a:cs typeface="Times New Roman" pitchFamily="18" charset="0"/>
              </a:rPr>
              <a:t>Jovanka</a:t>
            </a:r>
            <a:r>
              <a:rPr lang="en-US" sz="2800" dirty="0">
                <a:solidFill>
                  <a:srgbClr val="000000"/>
                </a:solidFill>
                <a:effectLst/>
                <a:ea typeface="Calibri" panose="020F0502020204030204" pitchFamily="34" charset="0"/>
                <a:cs typeface="Times New Roman" pitchFamily="18" charset="0"/>
              </a:rPr>
              <a:t> </a:t>
            </a:r>
            <a:r>
              <a:rPr lang="en-US" sz="2800" dirty="0" err="1">
                <a:solidFill>
                  <a:srgbClr val="000000"/>
                </a:solidFill>
                <a:effectLst/>
                <a:ea typeface="Calibri" panose="020F0502020204030204" pitchFamily="34" charset="0"/>
                <a:cs typeface="Times New Roman" pitchFamily="18" charset="0"/>
              </a:rPr>
              <a:t>Lazarevska-Stanchevska</a:t>
            </a:r>
            <a:r>
              <a:rPr lang="en-US" sz="2800" dirty="0">
                <a:solidFill>
                  <a:srgbClr val="000000"/>
                </a:solidFill>
                <a:effectLst/>
                <a:ea typeface="Calibri" panose="020F0502020204030204" pitchFamily="34" charset="0"/>
                <a:cs typeface="Times New Roman" pitchFamily="18" charset="0"/>
              </a:rPr>
              <a:t> - UKIM</a:t>
            </a:r>
            <a:endParaRPr lang="en-US" sz="2800" dirty="0">
              <a:effectLst/>
              <a:ea typeface="Calibri" panose="020F0502020204030204" pitchFamily="34" charset="0"/>
              <a:cs typeface="Times New Roman" pitchFamily="18" charset="0"/>
            </a:endParaRPr>
          </a:p>
          <a:p>
            <a:pPr marL="0" marR="0">
              <a:lnSpc>
                <a:spcPct val="107000"/>
              </a:lnSpc>
              <a:spcBef>
                <a:spcPts val="0"/>
              </a:spcBef>
              <a:spcAft>
                <a:spcPts val="800"/>
              </a:spcAft>
            </a:pPr>
            <a:r>
              <a:rPr lang="en-US" sz="2800" dirty="0">
                <a:solidFill>
                  <a:srgbClr val="000000"/>
                </a:solidFill>
                <a:effectLst/>
                <a:ea typeface="Calibri" panose="020F0502020204030204" pitchFamily="34" charset="0"/>
                <a:cs typeface="Times New Roman" pitchFamily="18" charset="0"/>
              </a:rPr>
              <a:t>Irina </a:t>
            </a:r>
            <a:r>
              <a:rPr lang="en-US" sz="2800" dirty="0" err="1">
                <a:solidFill>
                  <a:srgbClr val="000000"/>
                </a:solidFill>
                <a:effectLst/>
                <a:ea typeface="Calibri" panose="020F0502020204030204" pitchFamily="34" charset="0"/>
                <a:cs typeface="Times New Roman" pitchFamily="18" charset="0"/>
              </a:rPr>
              <a:t>Petrovska</a:t>
            </a:r>
            <a:r>
              <a:rPr lang="en-US" sz="2800" dirty="0">
                <a:solidFill>
                  <a:srgbClr val="000000"/>
                </a:solidFill>
                <a:effectLst/>
                <a:ea typeface="Calibri" panose="020F0502020204030204" pitchFamily="34" charset="0"/>
                <a:cs typeface="Times New Roman" pitchFamily="18" charset="0"/>
              </a:rPr>
              <a:t> - UKLO</a:t>
            </a:r>
            <a:endParaRPr lang="en-US" sz="2800" dirty="0">
              <a:effectLst/>
              <a:ea typeface="Calibri" panose="020F0502020204030204" pitchFamily="34" charset="0"/>
              <a:cs typeface="Times New Roman" pitchFamily="18" charset="0"/>
            </a:endParaRPr>
          </a:p>
          <a:p>
            <a:endParaRPr lang="en-US" dirty="0"/>
          </a:p>
        </p:txBody>
      </p:sp>
    </p:spTree>
    <p:extLst>
      <p:ext uri="{BB962C8B-B14F-4D97-AF65-F5344CB8AC3E}">
        <p14:creationId xmlns:p14="http://schemas.microsoft.com/office/powerpoint/2010/main" val="3983141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907"/>
          </a:xfrm>
        </p:spPr>
        <p:txBody>
          <a:bodyPr/>
          <a:lstStyle/>
          <a:p>
            <a:pPr algn="ctr"/>
            <a:r>
              <a:rPr lang="en-US" dirty="0" smtClean="0"/>
              <a:t>Emotions - Definitions</a:t>
            </a:r>
            <a:endParaRPr lang="en-US" dirty="0"/>
          </a:p>
        </p:txBody>
      </p:sp>
      <p:sp>
        <p:nvSpPr>
          <p:cNvPr id="3" name="Content Placeholder 2"/>
          <p:cNvSpPr>
            <a:spLocks noGrp="1"/>
          </p:cNvSpPr>
          <p:nvPr>
            <p:ph idx="1"/>
          </p:nvPr>
        </p:nvSpPr>
        <p:spPr>
          <a:xfrm>
            <a:off x="403123" y="1347020"/>
            <a:ext cx="11277600" cy="5132438"/>
          </a:xfrm>
        </p:spPr>
        <p:txBody>
          <a:bodyPr>
            <a:normAutofit/>
          </a:bodyPr>
          <a:lstStyle/>
          <a:p>
            <a:pPr marL="0" indent="0">
              <a:buNone/>
            </a:pPr>
            <a:r>
              <a:rPr lang="en-US" dirty="0"/>
              <a:t>Emotions that are examined in the survey are </a:t>
            </a:r>
            <a:r>
              <a:rPr lang="en-US" i="1" dirty="0"/>
              <a:t>fear, anxiety, joy </a:t>
            </a:r>
            <a:r>
              <a:rPr lang="en-US" dirty="0"/>
              <a:t>and </a:t>
            </a:r>
            <a:r>
              <a:rPr lang="en-US" i="1" dirty="0"/>
              <a:t>indifference</a:t>
            </a:r>
            <a:r>
              <a:rPr lang="en-US" dirty="0"/>
              <a:t>.  </a:t>
            </a:r>
            <a:r>
              <a:rPr lang="en-US" dirty="0" smtClean="0"/>
              <a:t>Definitions are from </a:t>
            </a:r>
            <a:r>
              <a:rPr lang="en-US" i="1" dirty="0"/>
              <a:t>The New Oxford Dictionary of </a:t>
            </a:r>
            <a:r>
              <a:rPr lang="en-US" i="1" dirty="0" smtClean="0"/>
              <a:t>English.</a:t>
            </a:r>
            <a:endParaRPr lang="en-US" dirty="0" smtClean="0"/>
          </a:p>
          <a:p>
            <a:pPr marL="0" indent="0">
              <a:buNone/>
            </a:pPr>
            <a:r>
              <a:rPr lang="en-US" dirty="0" smtClean="0"/>
              <a:t>The </a:t>
            </a:r>
            <a:r>
              <a:rPr lang="en-US" dirty="0"/>
              <a:t>definition of “fear” </a:t>
            </a:r>
            <a:r>
              <a:rPr lang="en-US" dirty="0" smtClean="0"/>
              <a:t>is ‘an </a:t>
            </a:r>
            <a:r>
              <a:rPr lang="en-US" dirty="0"/>
              <a:t>unpleasant emotion caused by the threat of danger, pain or harm’. </a:t>
            </a:r>
            <a:endParaRPr lang="en-US" dirty="0" smtClean="0"/>
          </a:p>
          <a:p>
            <a:pPr marL="0" indent="0">
              <a:buNone/>
            </a:pPr>
            <a:r>
              <a:rPr lang="en-US" dirty="0"/>
              <a:t>The definition of “anxiety” is ‘a feeling of worry, nervousness, or unease, typically about an imminent event or something with an uncertain outcome</a:t>
            </a:r>
            <a:r>
              <a:rPr lang="en-US" dirty="0" smtClean="0"/>
              <a:t>’.</a:t>
            </a:r>
            <a:endParaRPr lang="en-US" dirty="0"/>
          </a:p>
          <a:p>
            <a:pPr marL="0" indent="0">
              <a:buNone/>
            </a:pPr>
            <a:r>
              <a:rPr lang="en-US" dirty="0" smtClean="0"/>
              <a:t>The definition of “joy” is ‘a feeling of great pleasure and happiness’.</a:t>
            </a:r>
          </a:p>
          <a:p>
            <a:pPr marL="0" indent="0">
              <a:buNone/>
            </a:pPr>
            <a:r>
              <a:rPr lang="en-US" dirty="0" smtClean="0"/>
              <a:t>The </a:t>
            </a:r>
            <a:r>
              <a:rPr lang="en-US" dirty="0"/>
              <a:t>definition of </a:t>
            </a:r>
            <a:r>
              <a:rPr lang="en-US" dirty="0" smtClean="0"/>
              <a:t>“</a:t>
            </a:r>
            <a:r>
              <a:rPr lang="en-US" dirty="0"/>
              <a:t>indifference” </a:t>
            </a:r>
            <a:r>
              <a:rPr lang="en-US" dirty="0" smtClean="0"/>
              <a:t>is </a:t>
            </a:r>
            <a:r>
              <a:rPr lang="en-US" dirty="0"/>
              <a:t>‘a lack of interest, concern or sympathy’, while “apathy” is ‘a lack of interest, concern or sympathy’. </a:t>
            </a:r>
          </a:p>
          <a:p>
            <a:endParaRPr lang="en-US" dirty="0" smtClean="0"/>
          </a:p>
          <a:p>
            <a:pPr marL="0" indent="0">
              <a:buNone/>
            </a:pPr>
            <a:r>
              <a:rPr lang="en-US" dirty="0" smtClean="0"/>
              <a:t>Pearsall</a:t>
            </a:r>
            <a:r>
              <a:rPr lang="en-US" dirty="0"/>
              <a:t>, J. and Hanks. P. (eds.) </a:t>
            </a:r>
            <a:r>
              <a:rPr lang="en-US" dirty="0" smtClean="0"/>
              <a:t>(2005) </a:t>
            </a:r>
            <a:r>
              <a:rPr lang="en-US" i="1" dirty="0"/>
              <a:t>The New Oxford Dictionary of English.</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96334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CD31BF-E015-4D15-AB1B-99DE83322EE6}"/>
              </a:ext>
            </a:extLst>
          </p:cNvPr>
          <p:cNvSpPr>
            <a:spLocks noGrp="1"/>
          </p:cNvSpPr>
          <p:nvPr>
            <p:ph type="title"/>
          </p:nvPr>
        </p:nvSpPr>
        <p:spPr>
          <a:xfrm>
            <a:off x="838200" y="365125"/>
            <a:ext cx="10515600" cy="985373"/>
          </a:xfrm>
        </p:spPr>
        <p:txBody>
          <a:bodyPr/>
          <a:lstStyle/>
          <a:p>
            <a:pPr algn="ctr"/>
            <a:r>
              <a:rPr lang="en-US" dirty="0" smtClean="0"/>
              <a:t>Survey Sample</a:t>
            </a:r>
            <a:endParaRPr lang="en-US" dirty="0"/>
          </a:p>
        </p:txBody>
      </p:sp>
      <p:sp>
        <p:nvSpPr>
          <p:cNvPr id="3" name="Content Placeholder 2">
            <a:extLst>
              <a:ext uri="{FF2B5EF4-FFF2-40B4-BE49-F238E27FC236}">
                <a16:creationId xmlns="" xmlns:a16="http://schemas.microsoft.com/office/drawing/2014/main" id="{AFA0F466-C9DF-4144-A8B7-3009D86F2F55}"/>
              </a:ext>
            </a:extLst>
          </p:cNvPr>
          <p:cNvSpPr>
            <a:spLocks noGrp="1"/>
          </p:cNvSpPr>
          <p:nvPr>
            <p:ph idx="1"/>
          </p:nvPr>
        </p:nvSpPr>
        <p:spPr>
          <a:xfrm>
            <a:off x="838200" y="1825625"/>
            <a:ext cx="10515600" cy="4667250"/>
          </a:xfrm>
        </p:spPr>
        <p:txBody>
          <a:bodyPr>
            <a:normAutofit fontScale="92500"/>
          </a:bodyPr>
          <a:lstStyle/>
          <a:p>
            <a:pPr marL="0" marR="0"/>
            <a:r>
              <a:rPr lang="en-US" dirty="0">
                <a:solidFill>
                  <a:srgbClr val="201F1E"/>
                </a:solidFill>
                <a:effectLst/>
                <a:ea typeface="Times New Roman" panose="02020603050405020304" pitchFamily="18" charset="0"/>
              </a:rPr>
              <a:t>Set of headlines:</a:t>
            </a:r>
            <a:endParaRPr lang="en-US" dirty="0">
              <a:effectLst/>
              <a:ea typeface="Times New Roman" panose="02020603050405020304" pitchFamily="18" charset="0"/>
            </a:endParaRPr>
          </a:p>
          <a:p>
            <a:pPr marL="0" marR="0" indent="0">
              <a:buNone/>
            </a:pPr>
            <a:r>
              <a:rPr lang="en-US" dirty="0">
                <a:solidFill>
                  <a:srgbClr val="201F1E"/>
                </a:solidFill>
                <a:effectLst/>
                <a:ea typeface="Times New Roman" panose="02020603050405020304" pitchFamily="18" charset="0"/>
              </a:rPr>
              <a:t>I Set: </a:t>
            </a:r>
            <a:r>
              <a:rPr lang="en-US" b="1" i="1" dirty="0" smtClean="0"/>
              <a:t>Spread </a:t>
            </a:r>
            <a:r>
              <a:rPr lang="en-US" b="1" i="1" dirty="0"/>
              <a:t>of coronavirus </a:t>
            </a:r>
            <a:r>
              <a:rPr lang="en-US" dirty="0" smtClean="0">
                <a:solidFill>
                  <a:srgbClr val="201F1E"/>
                </a:solidFill>
                <a:effectLst/>
                <a:ea typeface="Times New Roman" panose="02020603050405020304" pitchFamily="18" charset="0"/>
              </a:rPr>
              <a:t>:</a:t>
            </a:r>
            <a:endParaRPr lang="en-US" dirty="0">
              <a:effectLst/>
              <a:ea typeface="Times New Roman" panose="02020603050405020304" pitchFamily="18" charset="0"/>
            </a:endParaRPr>
          </a:p>
          <a:p>
            <a:pPr marL="0" marR="0"/>
            <a:r>
              <a:rPr lang="en-US" u="sng" dirty="0">
                <a:solidFill>
                  <a:srgbClr val="201F1E"/>
                </a:solidFill>
                <a:effectLst/>
                <a:ea typeface="Times New Roman" panose="02020603050405020304" pitchFamily="18" charset="0"/>
              </a:rPr>
              <a:t>A coronavirus tsunami we had never seen before. </a:t>
            </a:r>
            <a:endParaRPr lang="en-US" dirty="0">
              <a:effectLst/>
              <a:ea typeface="Times New Roman" panose="02020603050405020304" pitchFamily="18" charset="0"/>
            </a:endParaRPr>
          </a:p>
          <a:p>
            <a:pPr marL="514350" marR="0" lvl="0" indent="-514350">
              <a:buFont typeface="+mj-lt"/>
              <a:buAutoNum type="arabicPeriod"/>
            </a:pPr>
            <a:r>
              <a:rPr lang="en-US" dirty="0">
                <a:solidFill>
                  <a:srgbClr val="201F1E"/>
                </a:solidFill>
                <a:effectLst/>
                <a:ea typeface="Times New Roman" panose="02020603050405020304" pitchFamily="18" charset="0"/>
              </a:rPr>
              <a:t>How do you find the following breaking news headlines:</a:t>
            </a:r>
            <a:endParaRPr lang="en-US" dirty="0">
              <a:effectLst/>
              <a:ea typeface="Times New Roman" panose="02020603050405020304" pitchFamily="18" charset="0"/>
            </a:endParaRPr>
          </a:p>
          <a:p>
            <a:pPr marL="0" marR="0" lvl="0" indent="0">
              <a:buNone/>
            </a:pPr>
            <a:r>
              <a:rPr lang="en-US" dirty="0">
                <a:solidFill>
                  <a:srgbClr val="201F1E"/>
                </a:solidFill>
                <a:effectLst/>
                <a:ea typeface="Times New Roman" panose="02020603050405020304" pitchFamily="18" charset="0"/>
              </a:rPr>
              <a:t>a) trustworthy  b) </a:t>
            </a:r>
            <a:r>
              <a:rPr lang="en-US" dirty="0" smtClean="0">
                <a:solidFill>
                  <a:srgbClr val="201F1E"/>
                </a:solidFill>
                <a:effectLst/>
                <a:ea typeface="Times New Roman" panose="02020603050405020304" pitchFamily="18" charset="0"/>
              </a:rPr>
              <a:t>not </a:t>
            </a:r>
            <a:r>
              <a:rPr lang="en-US" dirty="0">
                <a:solidFill>
                  <a:srgbClr val="201F1E"/>
                </a:solidFill>
                <a:effectLst/>
                <a:ea typeface="Times New Roman" panose="02020603050405020304" pitchFamily="18" charset="0"/>
              </a:rPr>
              <a:t>trustworthy	</a:t>
            </a:r>
            <a:r>
              <a:rPr lang="en-US" dirty="0" smtClean="0">
                <a:solidFill>
                  <a:srgbClr val="201F1E"/>
                </a:solidFill>
                <a:effectLst/>
                <a:ea typeface="Times New Roman" panose="02020603050405020304" pitchFamily="18" charset="0"/>
              </a:rPr>
              <a:t>c) misleading</a:t>
            </a:r>
            <a:endParaRPr lang="en-US" dirty="0">
              <a:solidFill>
                <a:srgbClr val="FF0000"/>
              </a:solidFill>
              <a:effectLst/>
              <a:ea typeface="Times New Roman" panose="02020603050405020304" pitchFamily="18" charset="0"/>
            </a:endParaRPr>
          </a:p>
          <a:p>
            <a:pPr marL="0" marR="0" lvl="0" indent="0">
              <a:buNone/>
            </a:pPr>
            <a:r>
              <a:rPr lang="en-US" dirty="0">
                <a:solidFill>
                  <a:srgbClr val="201F1E"/>
                </a:solidFill>
                <a:effectLst/>
                <a:ea typeface="Times New Roman" panose="02020603050405020304" pitchFamily="18" charset="0"/>
              </a:rPr>
              <a:t>2. What is your emotional reaction when you hear/read the breaking news?</a:t>
            </a:r>
            <a:endParaRPr lang="en-US" dirty="0">
              <a:effectLst/>
              <a:ea typeface="Times New Roman" panose="02020603050405020304" pitchFamily="18" charset="0"/>
            </a:endParaRPr>
          </a:p>
          <a:p>
            <a:pPr marL="0" marR="0" lvl="0" indent="0">
              <a:buNone/>
            </a:pPr>
            <a:r>
              <a:rPr lang="en-US" dirty="0">
                <a:solidFill>
                  <a:srgbClr val="201F1E"/>
                </a:solidFill>
                <a:effectLst/>
                <a:ea typeface="Times New Roman" panose="02020603050405020304" pitchFamily="18" charset="0"/>
              </a:rPr>
              <a:t>a) fear		b) anxiety		c) joy		d) indifference</a:t>
            </a:r>
            <a:endParaRPr lang="en-US" dirty="0">
              <a:effectLst/>
              <a:ea typeface="Times New Roman" panose="02020603050405020304" pitchFamily="18" charset="0"/>
            </a:endParaRPr>
          </a:p>
          <a:p>
            <a:pPr marL="0" marR="0" lvl="0" indent="0">
              <a:buNone/>
            </a:pPr>
            <a:r>
              <a:rPr lang="en-US" dirty="0">
                <a:solidFill>
                  <a:srgbClr val="201F1E"/>
                </a:solidFill>
                <a:effectLst/>
                <a:ea typeface="Times New Roman" panose="02020603050405020304" pitchFamily="18" charset="0"/>
              </a:rPr>
              <a:t>3. Can you write down words or expressions which cause your emotional reaction?_____________________________________________________</a:t>
            </a:r>
            <a:endParaRPr lang="en-US" dirty="0">
              <a:effectLst/>
              <a:ea typeface="Times New Roman" panose="02020603050405020304" pitchFamily="18" charset="0"/>
            </a:endParaRPr>
          </a:p>
          <a:p>
            <a:endParaRPr lang="en-US" sz="4000" dirty="0"/>
          </a:p>
        </p:txBody>
      </p:sp>
    </p:spTree>
    <p:extLst>
      <p:ext uri="{BB962C8B-B14F-4D97-AF65-F5344CB8AC3E}">
        <p14:creationId xmlns:p14="http://schemas.microsoft.com/office/powerpoint/2010/main" val="2374175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CA069F-0158-4E59-92AD-4999983B0000}"/>
              </a:ext>
            </a:extLst>
          </p:cNvPr>
          <p:cNvSpPr>
            <a:spLocks noGrp="1"/>
          </p:cNvSpPr>
          <p:nvPr>
            <p:ph type="title"/>
          </p:nvPr>
        </p:nvSpPr>
        <p:spPr/>
        <p:txBody>
          <a:bodyPr/>
          <a:lstStyle/>
          <a:p>
            <a:pPr algn="ctr"/>
            <a:r>
              <a:rPr lang="en-US" dirty="0" smtClean="0"/>
              <a:t>Breaking News Headlines</a:t>
            </a:r>
            <a:endParaRPr lang="en-US" dirty="0"/>
          </a:p>
        </p:txBody>
      </p:sp>
      <p:sp>
        <p:nvSpPr>
          <p:cNvPr id="3" name="Content Placeholder 2">
            <a:extLst>
              <a:ext uri="{FF2B5EF4-FFF2-40B4-BE49-F238E27FC236}">
                <a16:creationId xmlns="" xmlns:a16="http://schemas.microsoft.com/office/drawing/2014/main" id="{5732DC6E-0901-46E4-B6E5-C4E57F92C4F8}"/>
              </a:ext>
            </a:extLst>
          </p:cNvPr>
          <p:cNvSpPr>
            <a:spLocks noGrp="1"/>
          </p:cNvSpPr>
          <p:nvPr>
            <p:ph idx="1"/>
          </p:nvPr>
        </p:nvSpPr>
        <p:spPr/>
        <p:txBody>
          <a:bodyPr>
            <a:normAutofit/>
          </a:bodyPr>
          <a:lstStyle/>
          <a:p>
            <a:pPr marL="514350" indent="-514350">
              <a:buAutoNum type="alphaUcPeriod"/>
            </a:pPr>
            <a:r>
              <a:rPr lang="en-US" b="1" i="1" dirty="0" smtClean="0"/>
              <a:t>Spread </a:t>
            </a:r>
            <a:r>
              <a:rPr lang="en-US" b="1" i="1" dirty="0"/>
              <a:t>of </a:t>
            </a:r>
            <a:r>
              <a:rPr lang="en-US" b="1" i="1" dirty="0" smtClean="0"/>
              <a:t>coronavirus</a:t>
            </a:r>
          </a:p>
          <a:p>
            <a:pPr marL="0" indent="0">
              <a:buNone/>
            </a:pPr>
            <a:r>
              <a:rPr lang="en-US" b="1" i="1" dirty="0" smtClean="0">
                <a:solidFill>
                  <a:srgbClr val="201F1E"/>
                </a:solidFill>
                <a:latin typeface="Times New Roman" panose="02020603050405020304" pitchFamily="18" charset="0"/>
                <a:ea typeface="Times New Roman" panose="02020603050405020304" pitchFamily="18" charset="0"/>
              </a:rPr>
              <a:t>Headlines included in the survey</a:t>
            </a:r>
            <a:endParaRPr lang="en-US" b="1" dirty="0" smtClean="0">
              <a:solidFill>
                <a:srgbClr val="201F1E"/>
              </a:solidFill>
              <a:latin typeface="Times New Roman" panose="02020603050405020304" pitchFamily="18" charset="0"/>
              <a:ea typeface="Times New Roman" panose="02020603050405020304" pitchFamily="18" charset="0"/>
            </a:endParaRPr>
          </a:p>
          <a:p>
            <a:pPr marL="0" indent="0">
              <a:buNone/>
            </a:pPr>
            <a:r>
              <a:rPr lang="en-US" u="sng" dirty="0" smtClean="0">
                <a:solidFill>
                  <a:srgbClr val="201F1E"/>
                </a:solidFill>
                <a:latin typeface="Times New Roman" panose="02020603050405020304" pitchFamily="18" charset="0"/>
                <a:ea typeface="Times New Roman" panose="02020603050405020304" pitchFamily="18" charset="0"/>
              </a:rPr>
              <a:t>A </a:t>
            </a:r>
            <a:r>
              <a:rPr lang="en-US" u="sng" dirty="0">
                <a:solidFill>
                  <a:srgbClr val="201F1E"/>
                </a:solidFill>
                <a:latin typeface="Times New Roman" panose="02020603050405020304" pitchFamily="18" charset="0"/>
                <a:ea typeface="Times New Roman" panose="02020603050405020304" pitchFamily="18" charset="0"/>
              </a:rPr>
              <a:t>coronavirus tsunami we had never seen before. </a:t>
            </a:r>
            <a:endParaRPr lang="en-US" dirty="0">
              <a:latin typeface="Times New Roman" panose="02020603050405020304" pitchFamily="18" charset="0"/>
              <a:ea typeface="Times New Roman" panose="02020603050405020304" pitchFamily="18" charset="0"/>
            </a:endParaRPr>
          </a:p>
          <a:p>
            <a:pPr marL="0" indent="0">
              <a:buNone/>
            </a:pPr>
            <a:r>
              <a:rPr lang="en-US" u="sng" dirty="0"/>
              <a:t>Norfolk hospital in ‘battle situation’ adds extra beds</a:t>
            </a:r>
            <a:endParaRPr lang="en-US" dirty="0"/>
          </a:p>
          <a:p>
            <a:pPr marL="0" indent="0">
              <a:buNone/>
            </a:pPr>
            <a:r>
              <a:rPr lang="en-US" u="sng" dirty="0"/>
              <a:t>EU countries record Covid-19 records as Omicron spreads</a:t>
            </a:r>
            <a:endParaRPr lang="en-US" dirty="0"/>
          </a:p>
          <a:p>
            <a:pPr marL="0" indent="0">
              <a:buNone/>
            </a:pPr>
            <a:r>
              <a:rPr lang="en-US" u="sng" dirty="0"/>
              <a:t>The war over misinformation heats up as </a:t>
            </a:r>
            <a:r>
              <a:rPr lang="en-US" u="sng" dirty="0" err="1"/>
              <a:t>Covid</a:t>
            </a:r>
            <a:r>
              <a:rPr lang="en-US" u="sng" dirty="0"/>
              <a:t> case counts rise</a:t>
            </a:r>
            <a:endParaRPr lang="en-US" dirty="0"/>
          </a:p>
          <a:p>
            <a:pPr marL="0" indent="0">
              <a:buNone/>
            </a:pPr>
            <a:r>
              <a:rPr lang="en-US" u="sng" dirty="0"/>
              <a:t>Young people hit hard by long </a:t>
            </a:r>
            <a:r>
              <a:rPr lang="en-US" u="sng" dirty="0" err="1"/>
              <a:t>Covid</a:t>
            </a:r>
            <a:r>
              <a:rPr lang="en-US" u="sng" dirty="0"/>
              <a:t> as Delta variant surges</a:t>
            </a:r>
            <a:endParaRPr lang="en-US" dirty="0"/>
          </a:p>
        </p:txBody>
      </p:sp>
    </p:spTree>
    <p:extLst>
      <p:ext uri="{BB962C8B-B14F-4D97-AF65-F5344CB8AC3E}">
        <p14:creationId xmlns:p14="http://schemas.microsoft.com/office/powerpoint/2010/main" val="4092731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2733"/>
          </a:xfrm>
        </p:spPr>
        <p:txBody>
          <a:bodyPr/>
          <a:lstStyle/>
          <a:p>
            <a:r>
              <a:rPr lang="en-US" dirty="0"/>
              <a:t>Breaking News Headlines </a:t>
            </a:r>
            <a:r>
              <a:rPr lang="en-US" dirty="0" smtClean="0"/>
              <a:t>Included </a:t>
            </a:r>
            <a:r>
              <a:rPr lang="en-US" dirty="0"/>
              <a:t>in Survey</a:t>
            </a:r>
          </a:p>
        </p:txBody>
      </p:sp>
      <p:sp>
        <p:nvSpPr>
          <p:cNvPr id="3" name="Content Placeholder 2"/>
          <p:cNvSpPr>
            <a:spLocks noGrp="1"/>
          </p:cNvSpPr>
          <p:nvPr>
            <p:ph idx="1"/>
          </p:nvPr>
        </p:nvSpPr>
        <p:spPr>
          <a:xfrm>
            <a:off x="838200" y="1825625"/>
            <a:ext cx="10911348" cy="4351338"/>
          </a:xfrm>
        </p:spPr>
        <p:txBody>
          <a:bodyPr>
            <a:normAutofit/>
          </a:bodyPr>
          <a:lstStyle/>
          <a:p>
            <a:pPr marL="0" indent="0">
              <a:buNone/>
            </a:pPr>
            <a:r>
              <a:rPr lang="en-US" b="1" i="1" dirty="0"/>
              <a:t>B. Vaccination – </a:t>
            </a:r>
            <a:r>
              <a:rPr lang="en-US" b="1" i="1" dirty="0" smtClean="0"/>
              <a:t>reactions</a:t>
            </a:r>
          </a:p>
          <a:p>
            <a:pPr marL="0" indent="0">
              <a:buNone/>
            </a:pPr>
            <a:r>
              <a:rPr lang="en-US" b="1" i="1" dirty="0">
                <a:solidFill>
                  <a:srgbClr val="201F1E"/>
                </a:solidFill>
                <a:latin typeface="Times New Roman" panose="02020603050405020304" pitchFamily="18" charset="0"/>
                <a:ea typeface="Times New Roman" panose="02020603050405020304" pitchFamily="18" charset="0"/>
              </a:rPr>
              <a:t>Headlines included in the </a:t>
            </a:r>
            <a:r>
              <a:rPr lang="en-US" b="1" i="1" dirty="0" smtClean="0">
                <a:solidFill>
                  <a:srgbClr val="201F1E"/>
                </a:solidFill>
                <a:latin typeface="Times New Roman" panose="02020603050405020304" pitchFamily="18" charset="0"/>
                <a:ea typeface="Times New Roman" panose="02020603050405020304" pitchFamily="18" charset="0"/>
              </a:rPr>
              <a:t>survey</a:t>
            </a:r>
            <a:endParaRPr lang="en-US" b="1" i="1" dirty="0" smtClean="0"/>
          </a:p>
          <a:p>
            <a:pPr marL="0" indent="0">
              <a:buNone/>
            </a:pPr>
            <a:r>
              <a:rPr lang="en-US" u="sng" dirty="0"/>
              <a:t>Can </a:t>
            </a:r>
            <a:r>
              <a:rPr lang="en-US" u="sng" dirty="0" err="1"/>
              <a:t>Covid</a:t>
            </a:r>
            <a:r>
              <a:rPr lang="en-US" u="sng" dirty="0"/>
              <a:t> vaccines lead to long-term health problems? </a:t>
            </a:r>
            <a:endParaRPr lang="en-US" dirty="0"/>
          </a:p>
          <a:p>
            <a:pPr marL="0" indent="0">
              <a:buNone/>
            </a:pPr>
            <a:r>
              <a:rPr lang="en-US" u="sng" dirty="0"/>
              <a:t>No your jab isn’t magnetic</a:t>
            </a:r>
            <a:endParaRPr lang="en-US" dirty="0"/>
          </a:p>
          <a:p>
            <a:pPr marL="0" indent="0">
              <a:buNone/>
            </a:pPr>
            <a:r>
              <a:rPr lang="en-US" u="sng" dirty="0"/>
              <a:t>Less freedom for the unvaccinated</a:t>
            </a:r>
            <a:endParaRPr lang="en-US" dirty="0"/>
          </a:p>
          <a:p>
            <a:pPr marL="0" indent="0">
              <a:buNone/>
            </a:pPr>
            <a:r>
              <a:rPr lang="en-US" u="sng" dirty="0"/>
              <a:t>Unvaccinated people are ‘variant factories’, infectious diseases expert says</a:t>
            </a:r>
            <a:endParaRPr lang="en-US" dirty="0"/>
          </a:p>
          <a:p>
            <a:pPr marL="0" indent="0">
              <a:buNone/>
            </a:pPr>
            <a:r>
              <a:rPr lang="en-US" u="sng" dirty="0"/>
              <a:t>Pfizer vaccine losing effectiveness amid Delta variant surge</a:t>
            </a:r>
            <a:endParaRPr lang="en-US" dirty="0"/>
          </a:p>
          <a:p>
            <a:pPr marL="0" indent="0">
              <a:buNone/>
            </a:pPr>
            <a:endParaRPr lang="en-US" dirty="0"/>
          </a:p>
        </p:txBody>
      </p:sp>
    </p:spTree>
    <p:extLst>
      <p:ext uri="{BB962C8B-B14F-4D97-AF65-F5344CB8AC3E}">
        <p14:creationId xmlns:p14="http://schemas.microsoft.com/office/powerpoint/2010/main" val="2001882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9881"/>
          </a:xfrm>
        </p:spPr>
        <p:txBody>
          <a:bodyPr/>
          <a:lstStyle/>
          <a:p>
            <a:r>
              <a:rPr lang="en-US" dirty="0"/>
              <a:t>Breaking News Headlines </a:t>
            </a:r>
            <a:r>
              <a:rPr lang="en-US" dirty="0" smtClean="0"/>
              <a:t>Included </a:t>
            </a:r>
            <a:r>
              <a:rPr lang="en-US" dirty="0"/>
              <a:t>in Survey</a:t>
            </a:r>
          </a:p>
        </p:txBody>
      </p:sp>
      <p:sp>
        <p:nvSpPr>
          <p:cNvPr id="3" name="Content Placeholder 2"/>
          <p:cNvSpPr>
            <a:spLocks noGrp="1"/>
          </p:cNvSpPr>
          <p:nvPr>
            <p:ph idx="1"/>
          </p:nvPr>
        </p:nvSpPr>
        <p:spPr/>
        <p:txBody>
          <a:bodyPr/>
          <a:lstStyle/>
          <a:p>
            <a:pPr marL="0" indent="0">
              <a:buNone/>
            </a:pPr>
            <a:r>
              <a:rPr lang="en-US" b="1" i="1" dirty="0"/>
              <a:t>C. Social context during Corona pandemics</a:t>
            </a:r>
            <a:endParaRPr lang="en-US" dirty="0"/>
          </a:p>
          <a:p>
            <a:pPr marL="0" indent="0">
              <a:buNone/>
            </a:pPr>
            <a:r>
              <a:rPr lang="en-US" b="1" i="1" dirty="0">
                <a:solidFill>
                  <a:srgbClr val="201F1E"/>
                </a:solidFill>
                <a:latin typeface="Times New Roman" panose="02020603050405020304" pitchFamily="18" charset="0"/>
                <a:ea typeface="Times New Roman" panose="02020603050405020304" pitchFamily="18" charset="0"/>
              </a:rPr>
              <a:t>Headlines included in the </a:t>
            </a:r>
            <a:r>
              <a:rPr lang="en-US" b="1" i="1" dirty="0" smtClean="0">
                <a:solidFill>
                  <a:srgbClr val="201F1E"/>
                </a:solidFill>
                <a:latin typeface="Times New Roman" panose="02020603050405020304" pitchFamily="18" charset="0"/>
                <a:ea typeface="Times New Roman" panose="02020603050405020304" pitchFamily="18" charset="0"/>
              </a:rPr>
              <a:t>survey</a:t>
            </a:r>
          </a:p>
          <a:p>
            <a:pPr marL="0" indent="0">
              <a:buNone/>
            </a:pPr>
            <a:endParaRPr lang="en-US" b="1" i="1" dirty="0"/>
          </a:p>
          <a:p>
            <a:pPr marL="0" indent="0">
              <a:buNone/>
            </a:pPr>
            <a:r>
              <a:rPr lang="en-US" u="sng" dirty="0"/>
              <a:t>Italian police blush over supply of pink </a:t>
            </a:r>
            <a:r>
              <a:rPr lang="en-US" u="sng" dirty="0" smtClean="0"/>
              <a:t>masks</a:t>
            </a:r>
          </a:p>
          <a:p>
            <a:pPr marL="0" indent="0">
              <a:buNone/>
            </a:pPr>
            <a:r>
              <a:rPr lang="en-US" u="sng" dirty="0"/>
              <a:t>The most successful product isn’t an IPhone, it’s these vaccines </a:t>
            </a:r>
            <a:endParaRPr lang="en-US" dirty="0"/>
          </a:p>
          <a:p>
            <a:pPr marL="0" indent="0">
              <a:buNone/>
            </a:pPr>
            <a:r>
              <a:rPr lang="en-US" u="sng" dirty="0"/>
              <a:t>Women less likely to </a:t>
            </a:r>
            <a:r>
              <a:rPr lang="en-US" u="sng" dirty="0" smtClean="0"/>
              <a:t>recover </a:t>
            </a:r>
            <a:r>
              <a:rPr lang="en-US" u="sng" dirty="0"/>
              <a:t>from long </a:t>
            </a:r>
            <a:r>
              <a:rPr lang="en-US" u="sng" dirty="0" err="1" smtClean="0"/>
              <a:t>Covid</a:t>
            </a:r>
            <a:endParaRPr lang="en-US" u="sng" dirty="0" smtClean="0"/>
          </a:p>
          <a:p>
            <a:pPr marL="0" indent="0">
              <a:buNone/>
            </a:pPr>
            <a:r>
              <a:rPr lang="en-US" u="sng" dirty="0"/>
              <a:t>Freedom day or anxiety day</a:t>
            </a:r>
            <a:r>
              <a:rPr lang="en-US" dirty="0"/>
              <a:t> (When UK lifts all </a:t>
            </a:r>
            <a:r>
              <a:rPr lang="en-US" dirty="0" err="1"/>
              <a:t>Covid</a:t>
            </a:r>
            <a:r>
              <a:rPr lang="en-US" dirty="0"/>
              <a:t> restrictions)</a:t>
            </a:r>
          </a:p>
          <a:p>
            <a:pPr marL="0" indent="0">
              <a:buNone/>
            </a:pPr>
            <a:r>
              <a:rPr lang="en-US" u="sng" dirty="0" smtClean="0"/>
              <a:t>Can </a:t>
            </a:r>
            <a:r>
              <a:rPr lang="en-US" u="sng" dirty="0"/>
              <a:t>the world conquer coronavirus in 2022?</a:t>
            </a:r>
            <a:endParaRPr lang="en-US" dirty="0"/>
          </a:p>
          <a:p>
            <a:pPr marL="0" indent="0">
              <a:buNone/>
            </a:pPr>
            <a:endParaRPr lang="en-US" dirty="0"/>
          </a:p>
        </p:txBody>
      </p:sp>
    </p:spTree>
    <p:extLst>
      <p:ext uri="{BB962C8B-B14F-4D97-AF65-F5344CB8AC3E}">
        <p14:creationId xmlns:p14="http://schemas.microsoft.com/office/powerpoint/2010/main" val="4270891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E9CFBC-BA61-4D48-9095-D1B2B5A62E0E}"/>
              </a:ext>
            </a:extLst>
          </p:cNvPr>
          <p:cNvSpPr>
            <a:spLocks noGrp="1"/>
          </p:cNvSpPr>
          <p:nvPr>
            <p:ph type="title"/>
          </p:nvPr>
        </p:nvSpPr>
        <p:spPr/>
        <p:txBody>
          <a:bodyPr/>
          <a:lstStyle/>
          <a:p>
            <a:pPr algn="ctr"/>
            <a:r>
              <a:rPr lang="en-US" dirty="0"/>
              <a:t>Analyses</a:t>
            </a:r>
          </a:p>
        </p:txBody>
      </p:sp>
      <p:sp>
        <p:nvSpPr>
          <p:cNvPr id="3" name="Content Placeholder 2">
            <a:extLst>
              <a:ext uri="{FF2B5EF4-FFF2-40B4-BE49-F238E27FC236}">
                <a16:creationId xmlns="" xmlns:a16="http://schemas.microsoft.com/office/drawing/2014/main" id="{9A364E1D-F2B2-4C3F-8586-2DFFB35426F3}"/>
              </a:ext>
            </a:extLst>
          </p:cNvPr>
          <p:cNvSpPr>
            <a:spLocks noGrp="1"/>
          </p:cNvSpPr>
          <p:nvPr>
            <p:ph idx="1"/>
          </p:nvPr>
        </p:nvSpPr>
        <p:spPr>
          <a:xfrm>
            <a:off x="838200" y="1477109"/>
            <a:ext cx="10515600" cy="3999460"/>
          </a:xfrm>
        </p:spPr>
        <p:txBody>
          <a:bodyPr>
            <a:normAutofit/>
          </a:bodyPr>
          <a:lstStyle/>
          <a:p>
            <a:pPr marL="0" indent="0">
              <a:buNone/>
            </a:pPr>
            <a:r>
              <a:rPr lang="en-US" dirty="0">
                <a:cs typeface="Times New Roman" panose="02020603050405020304" pitchFamily="18" charset="0"/>
              </a:rPr>
              <a:t>Analyses of results will be conducted:</a:t>
            </a:r>
          </a:p>
          <a:p>
            <a:pPr>
              <a:buFontTx/>
              <a:buChar char="-"/>
            </a:pPr>
            <a:r>
              <a:rPr lang="en-US" dirty="0">
                <a:cs typeface="Times New Roman" panose="02020603050405020304" pitchFamily="18" charset="0"/>
              </a:rPr>
              <a:t>in terms of trustfulness</a:t>
            </a:r>
          </a:p>
          <a:p>
            <a:pPr>
              <a:buFontTx/>
              <a:buChar char="-"/>
            </a:pPr>
            <a:r>
              <a:rPr lang="en-US" dirty="0">
                <a:cs typeface="Times New Roman" panose="02020603050405020304" pitchFamily="18" charset="0"/>
              </a:rPr>
              <a:t>in terms of emotions evoked by the breaking news headlines</a:t>
            </a:r>
          </a:p>
          <a:p>
            <a:pPr>
              <a:buFontTx/>
              <a:buChar char="-"/>
            </a:pPr>
            <a:r>
              <a:rPr lang="en-US" dirty="0">
                <a:cs typeface="Times New Roman" panose="02020603050405020304" pitchFamily="18" charset="0"/>
              </a:rPr>
              <a:t>in terms of linguistic expressions that cause emotions such as:</a:t>
            </a:r>
          </a:p>
          <a:p>
            <a:pPr marL="0" indent="0">
              <a:buNone/>
            </a:pPr>
            <a:r>
              <a:rPr lang="en-US" dirty="0">
                <a:cs typeface="Times New Roman" panose="02020603050405020304" pitchFamily="18" charset="0"/>
              </a:rPr>
              <a:t>linguistic analyses of lexical </a:t>
            </a:r>
            <a:r>
              <a:rPr lang="en-US" dirty="0" smtClean="0">
                <a:cs typeface="Times New Roman" panose="02020603050405020304" pitchFamily="18" charset="0"/>
              </a:rPr>
              <a:t>elements, </a:t>
            </a:r>
            <a:r>
              <a:rPr lang="en-US" dirty="0">
                <a:cs typeface="Times New Roman" panose="02020603050405020304" pitchFamily="18" charset="0"/>
              </a:rPr>
              <a:t>their meanings and extensions of original meanings through metaphors and metonymy, </a:t>
            </a:r>
            <a:r>
              <a:rPr lang="en-US" dirty="0" smtClean="0">
                <a:cs typeface="Times New Roman" panose="02020603050405020304" pitchFamily="18" charset="0"/>
              </a:rPr>
              <a:t>hyperboles, naming and reference. </a:t>
            </a:r>
            <a:endParaRPr lang="en-US" dirty="0">
              <a:cs typeface="Times New Roman" panose="02020603050405020304" pitchFamily="18" charset="0"/>
            </a:endParaRPr>
          </a:p>
        </p:txBody>
      </p:sp>
    </p:spTree>
    <p:extLst>
      <p:ext uri="{BB962C8B-B14F-4D97-AF65-F5344CB8AC3E}">
        <p14:creationId xmlns:p14="http://schemas.microsoft.com/office/powerpoint/2010/main" val="1986834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243"/>
          </a:xfrm>
        </p:spPr>
        <p:txBody>
          <a:bodyPr/>
          <a:lstStyle/>
          <a:p>
            <a:pPr algn="ctr"/>
            <a:r>
              <a:rPr lang="en-US" dirty="0" smtClean="0"/>
              <a:t>Analyses - Trustfulness</a:t>
            </a:r>
            <a:endParaRPr lang="en-US" dirty="0"/>
          </a:p>
        </p:txBody>
      </p:sp>
      <p:sp>
        <p:nvSpPr>
          <p:cNvPr id="3" name="Content Placeholder 2"/>
          <p:cNvSpPr>
            <a:spLocks noGrp="1"/>
          </p:cNvSpPr>
          <p:nvPr>
            <p:ph idx="1"/>
          </p:nvPr>
        </p:nvSpPr>
        <p:spPr>
          <a:xfrm>
            <a:off x="838200" y="1455174"/>
            <a:ext cx="10515600" cy="4721789"/>
          </a:xfrm>
        </p:spPr>
        <p:txBody>
          <a:bodyPr/>
          <a:lstStyle/>
          <a:p>
            <a:pPr marL="0" indent="0">
              <a:buNone/>
            </a:pPr>
            <a:r>
              <a:rPr lang="en-US" dirty="0">
                <a:cs typeface="Times New Roman" panose="02020603050405020304" pitchFamily="18" charset="0"/>
              </a:rPr>
              <a:t>Analyses of results </a:t>
            </a:r>
            <a:r>
              <a:rPr lang="en-US" dirty="0" smtClean="0">
                <a:cs typeface="Times New Roman" panose="02020603050405020304" pitchFamily="18" charset="0"/>
              </a:rPr>
              <a:t>conducted</a:t>
            </a:r>
            <a:r>
              <a:rPr lang="en-US" dirty="0">
                <a:cs typeface="Times New Roman" panose="02020603050405020304" pitchFamily="18" charset="0"/>
              </a:rPr>
              <a:t>:</a:t>
            </a:r>
          </a:p>
          <a:p>
            <a:pPr>
              <a:buFontTx/>
              <a:buChar char="-"/>
            </a:pPr>
            <a:r>
              <a:rPr lang="en-US" dirty="0">
                <a:cs typeface="Times New Roman" panose="02020603050405020304" pitchFamily="18" charset="0"/>
              </a:rPr>
              <a:t>in terms of </a:t>
            </a:r>
            <a:r>
              <a:rPr lang="en-US" dirty="0" smtClean="0">
                <a:cs typeface="Times New Roman" panose="02020603050405020304" pitchFamily="18" charset="0"/>
              </a:rPr>
              <a:t>trustfulness</a:t>
            </a:r>
            <a:endParaRPr lang="en-US" dirty="0">
              <a:cs typeface="Times New Roman" panose="02020603050405020304" pitchFamily="18" charset="0"/>
            </a:endParaRPr>
          </a:p>
          <a:p>
            <a:pPr>
              <a:buFontTx/>
              <a:buChar char="-"/>
            </a:pPr>
            <a:endParaRPr lang="en-US" dirty="0" smtClean="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p>
        </p:txBody>
      </p:sp>
      <p:graphicFrame>
        <p:nvGraphicFramePr>
          <p:cNvPr id="4" name="Chart 3">
            <a:extLst>
              <a:ext uri="{FF2B5EF4-FFF2-40B4-BE49-F238E27FC236}">
                <a16:creationId xmlns="" xmlns:a16="http://schemas.microsoft.com/office/drawing/2014/main" id="{EE84E461-0139-A50B-085C-A6E4E66B2E1B}"/>
              </a:ext>
            </a:extLst>
          </p:cNvPr>
          <p:cNvGraphicFramePr>
            <a:graphicFrameLocks/>
          </p:cNvGraphicFramePr>
          <p:nvPr>
            <p:extLst>
              <p:ext uri="{D42A27DB-BD31-4B8C-83A1-F6EECF244321}">
                <p14:modId xmlns:p14="http://schemas.microsoft.com/office/powerpoint/2010/main" val="3664883375"/>
              </p:ext>
            </p:extLst>
          </p:nvPr>
        </p:nvGraphicFramePr>
        <p:xfrm>
          <a:off x="6462585" y="2615382"/>
          <a:ext cx="4891215" cy="29008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87901157"/>
              </p:ext>
            </p:extLst>
          </p:nvPr>
        </p:nvGraphicFramePr>
        <p:xfrm>
          <a:off x="1258529" y="3588773"/>
          <a:ext cx="4286865" cy="1838633"/>
        </p:xfrm>
        <a:graphic>
          <a:graphicData uri="http://schemas.openxmlformats.org/drawingml/2006/table">
            <a:tbl>
              <a:tblPr>
                <a:tableStyleId>{5C22544A-7EE6-4342-B048-85BDC9FD1C3A}</a:tableStyleId>
              </a:tblPr>
              <a:tblGrid>
                <a:gridCol w="1293244">
                  <a:extLst>
                    <a:ext uri="{9D8B030D-6E8A-4147-A177-3AD203B41FA5}">
                      <a16:colId xmlns="" xmlns:a16="http://schemas.microsoft.com/office/drawing/2014/main" val="4031395185"/>
                    </a:ext>
                  </a:extLst>
                </a:gridCol>
                <a:gridCol w="1844070">
                  <a:extLst>
                    <a:ext uri="{9D8B030D-6E8A-4147-A177-3AD203B41FA5}">
                      <a16:colId xmlns="" xmlns:a16="http://schemas.microsoft.com/office/drawing/2014/main" val="3446809222"/>
                    </a:ext>
                  </a:extLst>
                </a:gridCol>
                <a:gridCol w="1149551">
                  <a:extLst>
                    <a:ext uri="{9D8B030D-6E8A-4147-A177-3AD203B41FA5}">
                      <a16:colId xmlns="" xmlns:a16="http://schemas.microsoft.com/office/drawing/2014/main" val="2519300077"/>
                    </a:ext>
                  </a:extLst>
                </a:gridCol>
              </a:tblGrid>
              <a:tr h="487937">
                <a:tc rowSpan="4">
                  <a:txBody>
                    <a:bodyPr/>
                    <a:lstStyle/>
                    <a:p>
                      <a:pPr algn="ctr" fontAlgn="ctr"/>
                      <a:r>
                        <a:rPr lang="en-US" sz="1100" u="none" strike="noStrike">
                          <a:effectLst/>
                        </a:rPr>
                        <a:t>Question 1</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b"/>
                      <a:r>
                        <a:rPr lang="en-US" sz="1100" u="none" strike="noStrike">
                          <a:effectLst/>
                        </a:rPr>
                        <a:t>Trustworthy</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smtClean="0">
                          <a:effectLst/>
                        </a:rPr>
                        <a:t>40%</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656633593"/>
                  </a:ext>
                </a:extLst>
              </a:tr>
              <a:tr h="401743">
                <a:tc vMerge="1">
                  <a:txBody>
                    <a:bodyPr/>
                    <a:lstStyle/>
                    <a:p>
                      <a:endParaRPr lang="en-US"/>
                    </a:p>
                  </a:txBody>
                  <a:tcPr/>
                </a:tc>
                <a:tc>
                  <a:txBody>
                    <a:bodyPr/>
                    <a:lstStyle/>
                    <a:p>
                      <a:pPr algn="l" fontAlgn="b"/>
                      <a:r>
                        <a:rPr lang="en-US" sz="1100" u="none" strike="noStrike" dirty="0">
                          <a:effectLst/>
                        </a:rPr>
                        <a:t>Not trustworthy</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smtClean="0">
                          <a:effectLst/>
                        </a:rPr>
                        <a:t>36%</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643855718"/>
                  </a:ext>
                </a:extLst>
              </a:tr>
              <a:tr h="461016">
                <a:tc vMerge="1">
                  <a:txBody>
                    <a:bodyPr/>
                    <a:lstStyle/>
                    <a:p>
                      <a:endParaRPr lang="en-US"/>
                    </a:p>
                  </a:txBody>
                  <a:tcPr/>
                </a:tc>
                <a:tc>
                  <a:txBody>
                    <a:bodyPr/>
                    <a:lstStyle/>
                    <a:p>
                      <a:pPr algn="l" fontAlgn="b"/>
                      <a:r>
                        <a:rPr lang="en-US" sz="1100" u="none" strike="noStrike">
                          <a:effectLst/>
                        </a:rPr>
                        <a:t>Misleading</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smtClean="0">
                          <a:effectLst/>
                        </a:rPr>
                        <a:t>24%</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050177775"/>
                  </a:ext>
                </a:extLst>
              </a:tr>
              <a:tr h="487937">
                <a:tc vMerge="1">
                  <a:txBody>
                    <a:bodyPr/>
                    <a:lstStyle/>
                    <a:p>
                      <a:endParaRPr lang="en-US"/>
                    </a:p>
                  </a:txBody>
                  <a:tcPr/>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4289130099"/>
                  </a:ext>
                </a:extLst>
              </a:tr>
            </a:tbl>
          </a:graphicData>
        </a:graphic>
      </p:graphicFrame>
    </p:spTree>
    <p:extLst>
      <p:ext uri="{BB962C8B-B14F-4D97-AF65-F5344CB8AC3E}">
        <p14:creationId xmlns:p14="http://schemas.microsoft.com/office/powerpoint/2010/main" val="301338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3069"/>
          </a:xfrm>
        </p:spPr>
        <p:txBody>
          <a:bodyPr/>
          <a:lstStyle/>
          <a:p>
            <a:pPr algn="ctr"/>
            <a:r>
              <a:rPr lang="en-US" dirty="0" smtClean="0"/>
              <a:t>Analysis - Trustfulness</a:t>
            </a:r>
            <a:endParaRPr lang="en-US" dirty="0"/>
          </a:p>
        </p:txBody>
      </p:sp>
      <p:sp>
        <p:nvSpPr>
          <p:cNvPr id="3" name="Content Placeholder 2"/>
          <p:cNvSpPr>
            <a:spLocks noGrp="1"/>
          </p:cNvSpPr>
          <p:nvPr>
            <p:ph idx="1"/>
          </p:nvPr>
        </p:nvSpPr>
        <p:spPr>
          <a:xfrm>
            <a:off x="838200" y="1278193"/>
            <a:ext cx="10515600" cy="5250425"/>
          </a:xfrm>
        </p:spPr>
        <p:txBody>
          <a:bodyPr>
            <a:normAutofit/>
          </a:bodyPr>
          <a:lstStyle/>
          <a:p>
            <a:pPr marL="0" indent="0">
              <a:buNone/>
            </a:pPr>
            <a:r>
              <a:rPr lang="en-US" dirty="0"/>
              <a:t>In terms of </a:t>
            </a:r>
            <a:r>
              <a:rPr lang="en-US" dirty="0" smtClean="0"/>
              <a:t>trustfulness:</a:t>
            </a:r>
          </a:p>
          <a:p>
            <a:pPr marL="0" indent="0">
              <a:buNone/>
            </a:pPr>
            <a:r>
              <a:rPr lang="en-US" dirty="0" smtClean="0"/>
              <a:t> - 40</a:t>
            </a:r>
            <a:r>
              <a:rPr lang="en-US" dirty="0"/>
              <a:t>% of the students regard as trustworthy breaking news headlines </a:t>
            </a:r>
            <a:r>
              <a:rPr lang="en-US" dirty="0" smtClean="0"/>
              <a:t>in media (28% of students of tourism and 51% of students </a:t>
            </a:r>
            <a:r>
              <a:rPr lang="en-US" dirty="0"/>
              <a:t>h</a:t>
            </a:r>
            <a:r>
              <a:rPr lang="en-US" dirty="0" smtClean="0"/>
              <a:t>umanities), </a:t>
            </a:r>
          </a:p>
          <a:p>
            <a:pPr marL="0" indent="0">
              <a:buNone/>
            </a:pPr>
            <a:r>
              <a:rPr lang="en-US" dirty="0" smtClean="0"/>
              <a:t>- 36% of all students regard them as untrustworthy (51% of students of          tourism and 21% of students of humanities) and </a:t>
            </a:r>
          </a:p>
          <a:p>
            <a:pPr>
              <a:buFontTx/>
              <a:buChar char="-"/>
            </a:pPr>
            <a:r>
              <a:rPr lang="en-US" dirty="0" smtClean="0"/>
              <a:t>23,5</a:t>
            </a:r>
            <a:r>
              <a:rPr lang="en-US" dirty="0"/>
              <a:t>% of all students regard as misleading (19% of students of tourism </a:t>
            </a:r>
            <a:r>
              <a:rPr lang="en-US" dirty="0" smtClean="0"/>
              <a:t>and 28</a:t>
            </a:r>
            <a:r>
              <a:rPr lang="en-US" dirty="0"/>
              <a:t>% of students of humanities). </a:t>
            </a:r>
            <a:endParaRPr lang="en-US" dirty="0" smtClean="0"/>
          </a:p>
          <a:p>
            <a:pPr marL="0" indent="0">
              <a:buNone/>
            </a:pPr>
            <a:r>
              <a:rPr lang="en-US" dirty="0" smtClean="0"/>
              <a:t>However</a:t>
            </a:r>
            <a:r>
              <a:rPr lang="en-US" dirty="0"/>
              <a:t>, 60% of the students consider breaking news headlines in media as untrustworthy or misleading, more precisely they have no positive attitude towards the reliability in transferring news information. </a:t>
            </a:r>
            <a:endParaRPr lang="en-US" dirty="0" smtClean="0"/>
          </a:p>
          <a:p>
            <a:endParaRPr lang="en-US" dirty="0"/>
          </a:p>
        </p:txBody>
      </p:sp>
    </p:spTree>
    <p:extLst>
      <p:ext uri="{BB962C8B-B14F-4D97-AF65-F5344CB8AC3E}">
        <p14:creationId xmlns:p14="http://schemas.microsoft.com/office/powerpoint/2010/main" val="3661317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3068"/>
          </a:xfrm>
        </p:spPr>
        <p:txBody>
          <a:bodyPr/>
          <a:lstStyle/>
          <a:p>
            <a:pPr algn="ctr"/>
            <a:r>
              <a:rPr lang="en-US" dirty="0" smtClean="0"/>
              <a:t>Analyses - Emotions</a:t>
            </a:r>
            <a:endParaRPr lang="en-US" dirty="0"/>
          </a:p>
        </p:txBody>
      </p:sp>
      <p:sp>
        <p:nvSpPr>
          <p:cNvPr id="3" name="Content Placeholder 2"/>
          <p:cNvSpPr>
            <a:spLocks noGrp="1"/>
          </p:cNvSpPr>
          <p:nvPr>
            <p:ph idx="1"/>
          </p:nvPr>
        </p:nvSpPr>
        <p:spPr>
          <a:xfrm>
            <a:off x="838199" y="1504335"/>
            <a:ext cx="10950677" cy="4672628"/>
          </a:xfrm>
        </p:spPr>
        <p:txBody>
          <a:bodyPr/>
          <a:lstStyle/>
          <a:p>
            <a:pPr marL="0" indent="0">
              <a:buNone/>
            </a:pPr>
            <a:r>
              <a:rPr lang="en-US" dirty="0">
                <a:cs typeface="Times New Roman" panose="02020603050405020304" pitchFamily="18" charset="0"/>
              </a:rPr>
              <a:t>Analyses of results conducted:</a:t>
            </a:r>
          </a:p>
          <a:p>
            <a:pPr>
              <a:buFontTx/>
              <a:buChar char="-"/>
            </a:pPr>
            <a:r>
              <a:rPr lang="en-US" dirty="0" smtClean="0">
                <a:cs typeface="Times New Roman" panose="02020603050405020304" pitchFamily="18" charset="0"/>
              </a:rPr>
              <a:t>in </a:t>
            </a:r>
            <a:r>
              <a:rPr lang="en-US" dirty="0">
                <a:cs typeface="Times New Roman" panose="02020603050405020304" pitchFamily="18" charset="0"/>
              </a:rPr>
              <a:t>terms of emotions evoked by the breaking news </a:t>
            </a:r>
            <a:r>
              <a:rPr lang="en-US" dirty="0" smtClean="0">
                <a:cs typeface="Times New Roman" panose="02020603050405020304" pitchFamily="18" charset="0"/>
              </a:rPr>
              <a:t>headlines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smtClean="0"/>
          </a:p>
          <a:p>
            <a:pPr marL="3200400" lvl="7" indent="0">
              <a:buNone/>
            </a:pPr>
            <a:r>
              <a:rPr lang="en-US" dirty="0"/>
              <a:t>	</a:t>
            </a:r>
          </a:p>
        </p:txBody>
      </p:sp>
      <p:graphicFrame>
        <p:nvGraphicFramePr>
          <p:cNvPr id="5" name="Table 4"/>
          <p:cNvGraphicFramePr>
            <a:graphicFrameLocks noGrp="1"/>
          </p:cNvGraphicFramePr>
          <p:nvPr>
            <p:extLst>
              <p:ext uri="{D42A27DB-BD31-4B8C-83A1-F6EECF244321}">
                <p14:modId xmlns:p14="http://schemas.microsoft.com/office/powerpoint/2010/main" val="296034044"/>
              </p:ext>
            </p:extLst>
          </p:nvPr>
        </p:nvGraphicFramePr>
        <p:xfrm>
          <a:off x="1484670" y="3598604"/>
          <a:ext cx="4112342" cy="1799305"/>
        </p:xfrm>
        <a:graphic>
          <a:graphicData uri="http://schemas.openxmlformats.org/drawingml/2006/table">
            <a:tbl>
              <a:tblPr>
                <a:tableStyleId>{5C22544A-7EE6-4342-B048-85BDC9FD1C3A}</a:tableStyleId>
              </a:tblPr>
              <a:tblGrid>
                <a:gridCol w="1240595">
                  <a:extLst>
                    <a:ext uri="{9D8B030D-6E8A-4147-A177-3AD203B41FA5}">
                      <a16:colId xmlns="" xmlns:a16="http://schemas.microsoft.com/office/drawing/2014/main" val="2487144503"/>
                    </a:ext>
                  </a:extLst>
                </a:gridCol>
                <a:gridCol w="1768996">
                  <a:extLst>
                    <a:ext uri="{9D8B030D-6E8A-4147-A177-3AD203B41FA5}">
                      <a16:colId xmlns="" xmlns:a16="http://schemas.microsoft.com/office/drawing/2014/main" val="1495977214"/>
                    </a:ext>
                  </a:extLst>
                </a:gridCol>
                <a:gridCol w="1102751">
                  <a:extLst>
                    <a:ext uri="{9D8B030D-6E8A-4147-A177-3AD203B41FA5}">
                      <a16:colId xmlns="" xmlns:a16="http://schemas.microsoft.com/office/drawing/2014/main" val="208926741"/>
                    </a:ext>
                  </a:extLst>
                </a:gridCol>
              </a:tblGrid>
              <a:tr h="359861">
                <a:tc rowSpan="5">
                  <a:txBody>
                    <a:bodyPr/>
                    <a:lstStyle/>
                    <a:p>
                      <a:pPr algn="ctr" fontAlgn="ctr"/>
                      <a:r>
                        <a:rPr lang="en-US" sz="1100" u="none" strike="noStrike">
                          <a:effectLst/>
                        </a:rPr>
                        <a:t>Question 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b"/>
                      <a:r>
                        <a:rPr lang="en-US" sz="1100" u="none" strike="noStrike">
                          <a:effectLst/>
                        </a:rPr>
                        <a:t>Anxiety</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smtClean="0">
                          <a:effectLst/>
                        </a:rPr>
                        <a:t>30%</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420278655"/>
                  </a:ext>
                </a:extLst>
              </a:tr>
              <a:tr h="359861">
                <a:tc vMerge="1">
                  <a:txBody>
                    <a:bodyPr/>
                    <a:lstStyle/>
                    <a:p>
                      <a:endParaRPr lang="en-US"/>
                    </a:p>
                  </a:txBody>
                  <a:tcPr/>
                </a:tc>
                <a:tc>
                  <a:txBody>
                    <a:bodyPr/>
                    <a:lstStyle/>
                    <a:p>
                      <a:pPr algn="l" fontAlgn="b"/>
                      <a:r>
                        <a:rPr lang="en-US" sz="1100" u="none" strike="noStrike">
                          <a:effectLst/>
                        </a:rPr>
                        <a:t>Fear</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smtClean="0">
                          <a:effectLst/>
                        </a:rPr>
                        <a:t>18%</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4074032448"/>
                  </a:ext>
                </a:extLst>
              </a:tr>
              <a:tr h="359861">
                <a:tc vMerge="1">
                  <a:txBody>
                    <a:bodyPr/>
                    <a:lstStyle/>
                    <a:p>
                      <a:endParaRPr lang="en-US"/>
                    </a:p>
                  </a:txBody>
                  <a:tcPr/>
                </a:tc>
                <a:tc>
                  <a:txBody>
                    <a:bodyPr/>
                    <a:lstStyle/>
                    <a:p>
                      <a:pPr algn="l" fontAlgn="b"/>
                      <a:r>
                        <a:rPr lang="en-US" sz="1100" u="none" strike="noStrike">
                          <a:effectLst/>
                        </a:rPr>
                        <a:t>Joy</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smtClean="0">
                          <a:effectLst/>
                        </a:rPr>
                        <a:t>11%</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485410136"/>
                  </a:ext>
                </a:extLst>
              </a:tr>
              <a:tr h="359861">
                <a:tc vMerge="1">
                  <a:txBody>
                    <a:bodyPr/>
                    <a:lstStyle/>
                    <a:p>
                      <a:endParaRPr lang="en-US"/>
                    </a:p>
                  </a:txBody>
                  <a:tcPr/>
                </a:tc>
                <a:tc>
                  <a:txBody>
                    <a:bodyPr/>
                    <a:lstStyle/>
                    <a:p>
                      <a:pPr algn="l" fontAlgn="b"/>
                      <a:r>
                        <a:rPr lang="en-US" sz="1100" u="none" strike="noStrike">
                          <a:effectLst/>
                        </a:rPr>
                        <a:t>Indifference</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41%</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289463175"/>
                  </a:ext>
                </a:extLst>
              </a:tr>
              <a:tr h="359861">
                <a:tc vMerge="1">
                  <a:txBody>
                    <a:bodyPr/>
                    <a:lstStyle/>
                    <a:p>
                      <a:endParaRPr lang="en-US"/>
                    </a:p>
                  </a:txBody>
                  <a:tcPr/>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253979039"/>
                  </a:ext>
                </a:extLst>
              </a:tr>
            </a:tbl>
          </a:graphicData>
        </a:graphic>
      </p:graphicFrame>
      <p:pic>
        <p:nvPicPr>
          <p:cNvPr id="6" name="Picture 5"/>
          <p:cNvPicPr>
            <a:picLocks noChangeAspect="1"/>
          </p:cNvPicPr>
          <p:nvPr/>
        </p:nvPicPr>
        <p:blipFill>
          <a:blip r:embed="rId2"/>
          <a:stretch>
            <a:fillRect/>
          </a:stretch>
        </p:blipFill>
        <p:spPr>
          <a:xfrm>
            <a:off x="6661157" y="3141778"/>
            <a:ext cx="4572396" cy="2712955"/>
          </a:xfrm>
          <a:prstGeom prst="rect">
            <a:avLst/>
          </a:prstGeom>
        </p:spPr>
      </p:pic>
    </p:spTree>
    <p:extLst>
      <p:ext uri="{BB962C8B-B14F-4D97-AF65-F5344CB8AC3E}">
        <p14:creationId xmlns:p14="http://schemas.microsoft.com/office/powerpoint/2010/main" val="1420337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2398"/>
          </a:xfrm>
        </p:spPr>
        <p:txBody>
          <a:bodyPr/>
          <a:lstStyle/>
          <a:p>
            <a:pPr algn="ctr"/>
            <a:r>
              <a:rPr lang="en-US" dirty="0" smtClean="0"/>
              <a:t>Analysis - Emotions</a:t>
            </a:r>
            <a:endParaRPr lang="en-US" dirty="0"/>
          </a:p>
        </p:txBody>
      </p:sp>
      <p:sp>
        <p:nvSpPr>
          <p:cNvPr id="3" name="Content Placeholder 2"/>
          <p:cNvSpPr>
            <a:spLocks noGrp="1"/>
          </p:cNvSpPr>
          <p:nvPr>
            <p:ph idx="1"/>
          </p:nvPr>
        </p:nvSpPr>
        <p:spPr/>
        <p:txBody>
          <a:bodyPr/>
          <a:lstStyle/>
          <a:p>
            <a:pPr marL="0" indent="0">
              <a:buNone/>
            </a:pPr>
            <a:r>
              <a:rPr lang="en-US" dirty="0" smtClean="0"/>
              <a:t>Results </a:t>
            </a:r>
            <a:r>
              <a:rPr lang="en-US" dirty="0"/>
              <a:t>from the survey of the emotions and the emotional effects the breaking news headlines have on students show </a:t>
            </a:r>
            <a:r>
              <a:rPr lang="en-US" dirty="0" smtClean="0"/>
              <a:t>that:</a:t>
            </a:r>
          </a:p>
          <a:p>
            <a:pPr>
              <a:buFontTx/>
              <a:buChar char="-"/>
            </a:pPr>
            <a:r>
              <a:rPr lang="en-US" dirty="0" smtClean="0"/>
              <a:t>40,5</a:t>
            </a:r>
            <a:r>
              <a:rPr lang="en-US" dirty="0"/>
              <a:t>% of students are indifferent, </a:t>
            </a:r>
            <a:endParaRPr lang="en-US" dirty="0" smtClean="0"/>
          </a:p>
          <a:p>
            <a:pPr>
              <a:buFontTx/>
              <a:buChar char="-"/>
            </a:pPr>
            <a:r>
              <a:rPr lang="en-US" dirty="0" smtClean="0"/>
              <a:t>30,2</a:t>
            </a:r>
            <a:r>
              <a:rPr lang="en-US" dirty="0"/>
              <a:t>% feel anxiety, </a:t>
            </a:r>
            <a:endParaRPr lang="en-US" dirty="0" smtClean="0"/>
          </a:p>
          <a:p>
            <a:pPr>
              <a:buFontTx/>
              <a:buChar char="-"/>
            </a:pPr>
            <a:r>
              <a:rPr lang="en-US" dirty="0" smtClean="0"/>
              <a:t>18,2</a:t>
            </a:r>
            <a:r>
              <a:rPr lang="en-US" dirty="0"/>
              <a:t>% feel fear. </a:t>
            </a:r>
            <a:endParaRPr lang="en-US" dirty="0" smtClean="0"/>
          </a:p>
          <a:p>
            <a:pPr marL="0" indent="0">
              <a:buNone/>
            </a:pPr>
            <a:r>
              <a:rPr lang="en-US" dirty="0" smtClean="0"/>
              <a:t>The </a:t>
            </a:r>
            <a:r>
              <a:rPr lang="en-US" dirty="0"/>
              <a:t>survey shows that the emotion of indifference prevails and it is followed by the anxiety. There are almost no differences regarding the emotions evoked within students from the two faculties. </a:t>
            </a:r>
          </a:p>
          <a:p>
            <a:pPr marL="0" indent="0">
              <a:buNone/>
            </a:pPr>
            <a:endParaRPr lang="en-US" dirty="0"/>
          </a:p>
        </p:txBody>
      </p:sp>
    </p:spTree>
    <p:extLst>
      <p:ext uri="{BB962C8B-B14F-4D97-AF65-F5344CB8AC3E}">
        <p14:creationId xmlns:p14="http://schemas.microsoft.com/office/powerpoint/2010/main" val="3220129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D64BB2-043C-4D0B-BF54-7DC26065CC1A}"/>
              </a:ext>
            </a:extLst>
          </p:cNvPr>
          <p:cNvSpPr>
            <a:spLocks noGrp="1"/>
          </p:cNvSpPr>
          <p:nvPr>
            <p:ph type="title"/>
          </p:nvPr>
        </p:nvSpPr>
        <p:spPr/>
        <p:txBody>
          <a:bodyPr/>
          <a:lstStyle/>
          <a:p>
            <a:pPr algn="ctr"/>
            <a:r>
              <a:rPr lang="en-US" dirty="0" smtClean="0"/>
              <a:t>Introductory Note</a:t>
            </a:r>
            <a:endParaRPr lang="en-US" dirty="0"/>
          </a:p>
        </p:txBody>
      </p:sp>
      <p:sp>
        <p:nvSpPr>
          <p:cNvPr id="3" name="Content Placeholder 2">
            <a:extLst>
              <a:ext uri="{FF2B5EF4-FFF2-40B4-BE49-F238E27FC236}">
                <a16:creationId xmlns="" xmlns:a16="http://schemas.microsoft.com/office/drawing/2014/main" id="{25D28174-87D1-4B23-92FC-4011E8CFCA5A}"/>
              </a:ext>
            </a:extLst>
          </p:cNvPr>
          <p:cNvSpPr>
            <a:spLocks noGrp="1"/>
          </p:cNvSpPr>
          <p:nvPr>
            <p:ph idx="1"/>
          </p:nvPr>
        </p:nvSpPr>
        <p:spPr>
          <a:xfrm>
            <a:off x="838199" y="1885071"/>
            <a:ext cx="10739511" cy="4445391"/>
          </a:xfrm>
        </p:spPr>
        <p:txBody>
          <a:bodyPr>
            <a:normAutofit/>
          </a:bodyPr>
          <a:lstStyle/>
          <a:p>
            <a:r>
              <a:rPr lang="en-US" dirty="0">
                <a:solidFill>
                  <a:srgbClr val="000000"/>
                </a:solidFill>
                <a:effectLst/>
                <a:ea typeface="Calibri" panose="020F0502020204030204" pitchFamily="34" charset="0"/>
                <a:cs typeface="Times New Roman" panose="02020603050405020304" pitchFamily="18" charset="0"/>
              </a:rPr>
              <a:t>The paper will analyze breaking news headlines regarding corona virus </a:t>
            </a:r>
            <a:r>
              <a:rPr lang="en-US" dirty="0" smtClean="0">
                <a:solidFill>
                  <a:srgbClr val="000000"/>
                </a:solidFill>
                <a:effectLst/>
                <a:ea typeface="Calibri" panose="020F0502020204030204" pitchFamily="34" charset="0"/>
                <a:cs typeface="Times New Roman" panose="02020603050405020304" pitchFamily="18" charset="0"/>
              </a:rPr>
              <a:t>spread – the new wave </a:t>
            </a:r>
            <a:r>
              <a:rPr lang="en-US" dirty="0">
                <a:solidFill>
                  <a:srgbClr val="000000"/>
                </a:solidFill>
                <a:effectLst/>
                <a:ea typeface="Calibri" panose="020F0502020204030204" pitchFamily="34" charset="0"/>
                <a:cs typeface="Times New Roman" panose="02020603050405020304" pitchFamily="18" charset="0"/>
              </a:rPr>
              <a:t>and its influence over people’s lives, especially people’s emotions. </a:t>
            </a:r>
          </a:p>
          <a:p>
            <a:pPr marL="0" indent="0">
              <a:buNone/>
            </a:pPr>
            <a:endParaRPr lang="en-US" dirty="0">
              <a:solidFill>
                <a:srgbClr val="000000"/>
              </a:solidFill>
              <a:effectLst/>
              <a:ea typeface="Calibri" panose="020F0502020204030204" pitchFamily="34" charset="0"/>
              <a:cs typeface="Times New Roman" panose="02020603050405020304" pitchFamily="18" charset="0"/>
            </a:endParaRPr>
          </a:p>
          <a:p>
            <a:r>
              <a:rPr lang="en-US" dirty="0">
                <a:solidFill>
                  <a:srgbClr val="000000"/>
                </a:solidFill>
                <a:effectLst/>
                <a:ea typeface="Calibri" panose="020F0502020204030204" pitchFamily="34" charset="0"/>
                <a:cs typeface="Times New Roman" panose="02020603050405020304" pitchFamily="18" charset="0"/>
              </a:rPr>
              <a:t>Also, the idea is to conduct a survey with participants in order to find out whether they trust breaking news headlines,  what their emotional reactions are when reading them and what linguistic </a:t>
            </a:r>
            <a:r>
              <a:rPr lang="en-US" dirty="0" smtClean="0">
                <a:solidFill>
                  <a:srgbClr val="000000"/>
                </a:solidFill>
                <a:effectLst/>
                <a:ea typeface="Calibri" panose="020F0502020204030204" pitchFamily="34" charset="0"/>
                <a:cs typeface="Times New Roman" panose="02020603050405020304" pitchFamily="18" charset="0"/>
              </a:rPr>
              <a:t>constructions or </a:t>
            </a:r>
            <a:r>
              <a:rPr lang="en-US" dirty="0">
                <a:solidFill>
                  <a:srgbClr val="000000"/>
                </a:solidFill>
                <a:effectLst/>
                <a:ea typeface="Calibri" panose="020F0502020204030204" pitchFamily="34" charset="0"/>
                <a:cs typeface="Times New Roman" panose="02020603050405020304" pitchFamily="18" charset="0"/>
              </a:rPr>
              <a:t>vocabulary trigger their emotions. </a:t>
            </a:r>
            <a:endParaRPr lang="en-US" dirty="0">
              <a:effectLst/>
              <a:ea typeface="Calibri" panose="020F0502020204030204" pitchFamily="34" charset="0"/>
              <a:cs typeface="Times New Roman" panose="02020603050405020304" pitchFamily="18" charset="0"/>
            </a:endParaRPr>
          </a:p>
          <a:p>
            <a:pPr marL="0" indent="0">
              <a:buNone/>
            </a:pPr>
            <a:endParaRPr lang="en-US" sz="4400" dirty="0">
              <a:solidFill>
                <a:srgbClr val="000000"/>
              </a:solidFill>
              <a:effectLst/>
              <a:ea typeface="Calibri" panose="020F0502020204030204" pitchFamily="34" charset="0"/>
              <a:cs typeface="Times New Roman" panose="02020603050405020304" pitchFamily="18" charset="0"/>
            </a:endParaRPr>
          </a:p>
          <a:p>
            <a:pPr marL="0" indent="0">
              <a:buNone/>
            </a:pPr>
            <a:endParaRPr lang="en-US" dirty="0">
              <a:solidFill>
                <a:srgbClr val="000000"/>
              </a:solidFill>
              <a:effectLs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962455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591"/>
          </a:xfrm>
        </p:spPr>
        <p:txBody>
          <a:bodyPr/>
          <a:lstStyle/>
          <a:p>
            <a:pPr algn="ctr"/>
            <a:r>
              <a:rPr lang="en-US" dirty="0" smtClean="0"/>
              <a:t>Emotions and Journalism</a:t>
            </a:r>
            <a:endParaRPr lang="en-US" dirty="0"/>
          </a:p>
        </p:txBody>
      </p:sp>
      <p:sp>
        <p:nvSpPr>
          <p:cNvPr id="3" name="Content Placeholder 2"/>
          <p:cNvSpPr>
            <a:spLocks noGrp="1"/>
          </p:cNvSpPr>
          <p:nvPr>
            <p:ph idx="1"/>
          </p:nvPr>
        </p:nvSpPr>
        <p:spPr>
          <a:xfrm>
            <a:off x="838200" y="1406013"/>
            <a:ext cx="10515600" cy="4770950"/>
          </a:xfrm>
        </p:spPr>
        <p:txBody>
          <a:bodyPr>
            <a:normAutofit/>
          </a:bodyPr>
          <a:lstStyle/>
          <a:p>
            <a:pPr marL="0" indent="0">
              <a:buNone/>
            </a:pPr>
            <a:r>
              <a:rPr lang="en-US" dirty="0"/>
              <a:t>Indifference and anxiety constitute 71 % of all the examined emotions. </a:t>
            </a:r>
            <a:endParaRPr lang="en-US" dirty="0" smtClean="0"/>
          </a:p>
          <a:p>
            <a:pPr marL="0" indent="0">
              <a:buNone/>
            </a:pPr>
            <a:r>
              <a:rPr lang="en-US" dirty="0" smtClean="0"/>
              <a:t>Although</a:t>
            </a:r>
            <a:r>
              <a:rPr lang="en-US" dirty="0"/>
              <a:t>, sometimes fear and anxiety can be used interchangeably, students experience anxiety as a more intense and more </a:t>
            </a:r>
            <a:r>
              <a:rPr lang="en-US" dirty="0" smtClean="0"/>
              <a:t>persistent emotion </a:t>
            </a:r>
            <a:r>
              <a:rPr lang="en-US" dirty="0"/>
              <a:t>than fear. </a:t>
            </a:r>
            <a:endParaRPr lang="en-US" dirty="0" smtClean="0"/>
          </a:p>
          <a:p>
            <a:pPr marL="0" indent="0">
              <a:buNone/>
            </a:pPr>
            <a:r>
              <a:rPr lang="en-US" dirty="0" smtClean="0"/>
              <a:t>The </a:t>
            </a:r>
            <a:r>
              <a:rPr lang="en-US" dirty="0"/>
              <a:t>results from the survey regarding emotions confirm the conclusions of experienced </a:t>
            </a:r>
            <a:r>
              <a:rPr lang="en-US" dirty="0" smtClean="0"/>
              <a:t>journalists who stated that </a:t>
            </a:r>
            <a:r>
              <a:rPr lang="en-GB" dirty="0"/>
              <a:t>the old idea of ‘hard news’ that shocks, frightens, disturbs and alarms can leave the audience feeling alienated, disempowered, helpless and, </a:t>
            </a:r>
            <a:r>
              <a:rPr lang="en-GB" u="sng" dirty="0"/>
              <a:t>worst of all, apathetic, insensitive</a:t>
            </a:r>
            <a:r>
              <a:rPr lang="en-GB" dirty="0"/>
              <a:t> and even hostile to learning about our world. </a:t>
            </a:r>
            <a:endParaRPr lang="en-GB" dirty="0" smtClean="0"/>
          </a:p>
          <a:p>
            <a:pPr marL="0" indent="0">
              <a:buNone/>
            </a:pPr>
            <a:r>
              <a:rPr lang="en-US" sz="2000" u="sng" dirty="0" smtClean="0">
                <a:hlinkClick r:id="rId2"/>
              </a:rPr>
              <a:t>https</a:t>
            </a:r>
            <a:r>
              <a:rPr lang="en-US" sz="2000" u="sng" dirty="0">
                <a:hlinkClick r:id="rId2"/>
              </a:rPr>
              <a:t>://blogs.lse.ac.uk/polis/2015/09/10/how-journalism-is-turning-emotional-and-what-that-might-mean-for-news/</a:t>
            </a:r>
            <a:endParaRPr lang="en-US" sz="20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54109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A2A953-B56D-4A82-A6BF-007DE0093E59}"/>
              </a:ext>
            </a:extLst>
          </p:cNvPr>
          <p:cNvSpPr>
            <a:spLocks noGrp="1"/>
          </p:cNvSpPr>
          <p:nvPr>
            <p:ph type="title"/>
          </p:nvPr>
        </p:nvSpPr>
        <p:spPr/>
        <p:txBody>
          <a:bodyPr/>
          <a:lstStyle/>
          <a:p>
            <a:pPr algn="ctr"/>
            <a:r>
              <a:rPr lang="en-US" dirty="0" smtClean="0"/>
              <a:t>Lexical Analyses</a:t>
            </a:r>
            <a:endParaRPr lang="en-US" dirty="0"/>
          </a:p>
        </p:txBody>
      </p:sp>
      <p:sp>
        <p:nvSpPr>
          <p:cNvPr id="3" name="Content Placeholder 2">
            <a:extLst>
              <a:ext uri="{FF2B5EF4-FFF2-40B4-BE49-F238E27FC236}">
                <a16:creationId xmlns="" xmlns:a16="http://schemas.microsoft.com/office/drawing/2014/main" id="{C56328C6-A67F-477E-98B6-D224DFDA664F}"/>
              </a:ext>
            </a:extLst>
          </p:cNvPr>
          <p:cNvSpPr>
            <a:spLocks noGrp="1"/>
          </p:cNvSpPr>
          <p:nvPr>
            <p:ph idx="1"/>
          </p:nvPr>
        </p:nvSpPr>
        <p:spPr/>
        <p:txBody>
          <a:bodyPr/>
          <a:lstStyle/>
          <a:p>
            <a:pPr marL="0" indent="0">
              <a:buNone/>
            </a:pPr>
            <a:r>
              <a:rPr lang="en-GB" dirty="0" smtClean="0"/>
              <a:t>The </a:t>
            </a:r>
            <a:r>
              <a:rPr lang="en-US" dirty="0" smtClean="0"/>
              <a:t> general framework for lexical analyses is found in </a:t>
            </a:r>
            <a:r>
              <a:rPr lang="en-GB" dirty="0" smtClean="0"/>
              <a:t>Perrin (2013: 133</a:t>
            </a:r>
            <a:r>
              <a:rPr lang="mk-MK" dirty="0" smtClean="0"/>
              <a:t>)</a:t>
            </a:r>
            <a:endParaRPr lang="en-US" dirty="0" smtClean="0"/>
          </a:p>
          <a:p>
            <a:pPr marL="0" lvl="0" indent="0">
              <a:buNone/>
            </a:pPr>
            <a:r>
              <a:rPr lang="en-US" dirty="0" smtClean="0"/>
              <a:t>Lexical analysis: </a:t>
            </a:r>
          </a:p>
          <a:p>
            <a:pPr marL="0" lvl="0" indent="0">
              <a:buNone/>
            </a:pPr>
            <a:r>
              <a:rPr lang="en-US" dirty="0" smtClean="0"/>
              <a:t>- the choice of words and their meaning; the use of collocations; </a:t>
            </a:r>
          </a:p>
          <a:p>
            <a:pPr marL="0" lvl="0" indent="0">
              <a:buNone/>
            </a:pPr>
            <a:r>
              <a:rPr lang="en-US" dirty="0" smtClean="0"/>
              <a:t>- The choice of rhetorical tropes such as: metaphors, metonymy, hyperboles, puns, neologisms </a:t>
            </a:r>
          </a:p>
          <a:p>
            <a:pPr marL="0" indent="0">
              <a:buNone/>
            </a:pPr>
            <a:r>
              <a:rPr lang="en-US" dirty="0" smtClean="0"/>
              <a:t>- Naming and reference</a:t>
            </a:r>
          </a:p>
          <a:p>
            <a:endParaRPr lang="en-US" dirty="0"/>
          </a:p>
        </p:txBody>
      </p:sp>
    </p:spTree>
    <p:extLst>
      <p:ext uri="{BB962C8B-B14F-4D97-AF65-F5344CB8AC3E}">
        <p14:creationId xmlns:p14="http://schemas.microsoft.com/office/powerpoint/2010/main" val="2036307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6"/>
            <a:ext cx="10515600" cy="677094"/>
          </a:xfrm>
        </p:spPr>
        <p:txBody>
          <a:bodyPr>
            <a:normAutofit fontScale="90000"/>
          </a:bodyPr>
          <a:lstStyle/>
          <a:p>
            <a:pPr algn="ctr"/>
            <a:r>
              <a:rPr lang="en-US" dirty="0" smtClean="0"/>
              <a:t>Lexical Analyses</a:t>
            </a:r>
            <a:endParaRPr lang="en-US" dirty="0"/>
          </a:p>
        </p:txBody>
      </p:sp>
      <p:sp>
        <p:nvSpPr>
          <p:cNvPr id="7" name="Content Placeholder 6"/>
          <p:cNvSpPr>
            <a:spLocks noGrp="1"/>
          </p:cNvSpPr>
          <p:nvPr>
            <p:ph idx="1"/>
          </p:nvPr>
        </p:nvSpPr>
        <p:spPr>
          <a:xfrm>
            <a:off x="838200" y="1425677"/>
            <a:ext cx="10515600" cy="4945626"/>
          </a:xfrm>
        </p:spPr>
        <p:txBody>
          <a:bodyPr/>
          <a:lstStyle/>
          <a:p>
            <a:pPr marL="0" indent="0">
              <a:buNone/>
            </a:pPr>
            <a:r>
              <a:rPr lang="en-US" dirty="0" smtClean="0"/>
              <a:t>In terms of lexical analyses:</a:t>
            </a:r>
          </a:p>
          <a:p>
            <a:pPr marL="0" indent="0">
              <a:buNone/>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08212448"/>
              </p:ext>
            </p:extLst>
          </p:nvPr>
        </p:nvGraphicFramePr>
        <p:xfrm>
          <a:off x="1995948" y="2028029"/>
          <a:ext cx="7698658" cy="4343278"/>
        </p:xfrm>
        <a:graphic>
          <a:graphicData uri="http://schemas.openxmlformats.org/drawingml/2006/table">
            <a:tbl>
              <a:tblPr firstRow="1" firstCol="1" bandRow="1">
                <a:tableStyleId>{5C22544A-7EE6-4342-B048-85BDC9FD1C3A}</a:tableStyleId>
              </a:tblPr>
              <a:tblGrid>
                <a:gridCol w="1070776">
                  <a:extLst>
                    <a:ext uri="{9D8B030D-6E8A-4147-A177-3AD203B41FA5}">
                      <a16:colId xmlns="" xmlns:a16="http://schemas.microsoft.com/office/drawing/2014/main" val="2024847349"/>
                    </a:ext>
                  </a:extLst>
                </a:gridCol>
                <a:gridCol w="1013565">
                  <a:extLst>
                    <a:ext uri="{9D8B030D-6E8A-4147-A177-3AD203B41FA5}">
                      <a16:colId xmlns="" xmlns:a16="http://schemas.microsoft.com/office/drawing/2014/main" val="1160714535"/>
                    </a:ext>
                  </a:extLst>
                </a:gridCol>
                <a:gridCol w="4520486">
                  <a:extLst>
                    <a:ext uri="{9D8B030D-6E8A-4147-A177-3AD203B41FA5}">
                      <a16:colId xmlns="" xmlns:a16="http://schemas.microsoft.com/office/drawing/2014/main" val="1405794791"/>
                    </a:ext>
                  </a:extLst>
                </a:gridCol>
                <a:gridCol w="1093831">
                  <a:extLst>
                    <a:ext uri="{9D8B030D-6E8A-4147-A177-3AD203B41FA5}">
                      <a16:colId xmlns="" xmlns:a16="http://schemas.microsoft.com/office/drawing/2014/main" val="2801706857"/>
                    </a:ext>
                  </a:extLst>
                </a:gridCol>
              </a:tblGrid>
              <a:tr h="394843">
                <a:tc>
                  <a:txBody>
                    <a:bodyPr/>
                    <a:lstStyle/>
                    <a:p>
                      <a:pPr marL="0" marR="0">
                        <a:lnSpc>
                          <a:spcPct val="107000"/>
                        </a:lnSpc>
                        <a:spcBef>
                          <a:spcPts val="0"/>
                        </a:spcBef>
                        <a:spcAft>
                          <a:spcPts val="0"/>
                        </a:spcAft>
                      </a:pPr>
                      <a:r>
                        <a:rPr lang="en-US" sz="11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Number of candidates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Lexical expressions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Percentage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685030660"/>
                  </a:ext>
                </a:extLst>
              </a:tr>
              <a:tr h="197422">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“tsunami had never seen before’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80 %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16837207"/>
                  </a:ext>
                </a:extLst>
              </a:tr>
              <a:tr h="197422">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“battle situation”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591526392"/>
                  </a:ext>
                </a:extLst>
              </a:tr>
              <a:tr h="394843">
                <a:tc>
                  <a:txBody>
                    <a:bodyPr/>
                    <a:lstStyle/>
                    <a:p>
                      <a:pPr marL="0" marR="0">
                        <a:lnSpc>
                          <a:spcPct val="107000"/>
                        </a:lnSpc>
                        <a:spcBef>
                          <a:spcPts val="0"/>
                        </a:spcBef>
                        <a:spcAft>
                          <a:spcPts val="0"/>
                        </a:spcAft>
                      </a:pPr>
                      <a:r>
                        <a:rPr lang="en-US" sz="1100">
                          <a:effectLst/>
                        </a:rPr>
                        <a:t>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18</a:t>
                      </a:r>
                    </a:p>
                    <a:p>
                      <a:pPr marL="0" marR="0">
                        <a:lnSpc>
                          <a:spcPct val="107000"/>
                        </a:lnSpc>
                        <a:spcBef>
                          <a:spcPts val="0"/>
                        </a:spcBef>
                        <a:spcAft>
                          <a:spcPts val="0"/>
                        </a:spcAft>
                      </a:pPr>
                      <a:r>
                        <a:rPr lang="en-US" sz="1100">
                          <a:effectLst/>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“records”</a:t>
                      </a:r>
                    </a:p>
                    <a:p>
                      <a:pPr marL="0" marR="0">
                        <a:lnSpc>
                          <a:spcPct val="107000"/>
                        </a:lnSpc>
                        <a:spcBef>
                          <a:spcPts val="0"/>
                        </a:spcBef>
                        <a:spcAft>
                          <a:spcPts val="0"/>
                        </a:spcAft>
                      </a:pPr>
                      <a:r>
                        <a:rPr lang="en-US" sz="1100">
                          <a:effectLst/>
                        </a:rPr>
                        <a:t>“spreads”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52%</a:t>
                      </a:r>
                    </a:p>
                    <a:p>
                      <a:pPr marL="0" marR="0">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7656020"/>
                  </a:ext>
                </a:extLst>
              </a:tr>
              <a:tr h="197422">
                <a:tc>
                  <a:txBody>
                    <a:bodyPr/>
                    <a:lstStyle/>
                    <a:p>
                      <a:pPr marL="0" marR="0">
                        <a:lnSpc>
                          <a:spcPct val="107000"/>
                        </a:lnSpc>
                        <a:spcBef>
                          <a:spcPts val="0"/>
                        </a:spcBef>
                        <a:spcAft>
                          <a:spcPts val="0"/>
                        </a:spcAft>
                      </a:pPr>
                      <a:r>
                        <a:rPr lang="en-US" sz="1100">
                          <a:effectLst/>
                        </a:rPr>
                        <a:t>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“case rise” / “heat up”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50013706"/>
                  </a:ext>
                </a:extLst>
              </a:tr>
              <a:tr h="394843">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23</a:t>
                      </a:r>
                    </a:p>
                    <a:p>
                      <a:pPr marL="0" marR="0">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“hit hard”</a:t>
                      </a:r>
                    </a:p>
                    <a:p>
                      <a:pPr marL="0" marR="0">
                        <a:lnSpc>
                          <a:spcPct val="107000"/>
                        </a:lnSpc>
                        <a:spcBef>
                          <a:spcPts val="0"/>
                        </a:spcBef>
                        <a:spcAft>
                          <a:spcPts val="0"/>
                        </a:spcAft>
                      </a:pPr>
                      <a:r>
                        <a:rPr lang="en-US" sz="1100">
                          <a:effectLst/>
                        </a:rPr>
                        <a:t>“surges”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65%</a:t>
                      </a:r>
                    </a:p>
                    <a:p>
                      <a:pPr marL="0" marR="0">
                        <a:lnSpc>
                          <a:spcPct val="107000"/>
                        </a:lnSpc>
                        <a:spcBef>
                          <a:spcPts val="0"/>
                        </a:spcBef>
                        <a:spcAft>
                          <a:spcPts val="0"/>
                        </a:spcAft>
                      </a:pPr>
                      <a:r>
                        <a:rPr lang="en-US" sz="1100">
                          <a:effectLst/>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42576434"/>
                  </a:ext>
                </a:extLst>
              </a:tr>
              <a:tr h="197422">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“long-term health problems”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55337973"/>
                  </a:ext>
                </a:extLst>
              </a:tr>
              <a:tr h="197422">
                <a:tc>
                  <a:txBody>
                    <a:bodyPr/>
                    <a:lstStyle/>
                    <a:p>
                      <a:pPr marL="0" marR="0">
                        <a:lnSpc>
                          <a:spcPct val="107000"/>
                        </a:lnSpc>
                        <a:spcBef>
                          <a:spcPts val="0"/>
                        </a:spcBef>
                        <a:spcAft>
                          <a:spcPts val="0"/>
                        </a:spcAft>
                      </a:pPr>
                      <a:r>
                        <a:rPr lang="en-US" sz="1100">
                          <a:effectLst/>
                        </a:rPr>
                        <a:t>7.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“jab” “magnetic”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589591967"/>
                  </a:ext>
                </a:extLst>
              </a:tr>
              <a:tr h="197422">
                <a:tc>
                  <a:txBody>
                    <a:bodyPr/>
                    <a:lstStyle/>
                    <a:p>
                      <a:pPr marL="0" marR="0">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“less freedom”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7954872"/>
                  </a:ext>
                </a:extLst>
              </a:tr>
              <a:tr h="394843">
                <a:tc>
                  <a:txBody>
                    <a:bodyPr/>
                    <a:lstStyle/>
                    <a:p>
                      <a:pPr marL="0" marR="0">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27</a:t>
                      </a:r>
                    </a:p>
                    <a:p>
                      <a:pPr marL="0" marR="0">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“variant factories”</a:t>
                      </a:r>
                    </a:p>
                    <a:p>
                      <a:pPr marL="0" marR="0">
                        <a:lnSpc>
                          <a:spcPct val="107000"/>
                        </a:lnSpc>
                        <a:spcBef>
                          <a:spcPts val="0"/>
                        </a:spcBef>
                        <a:spcAft>
                          <a:spcPts val="0"/>
                        </a:spcAft>
                      </a:pPr>
                      <a:r>
                        <a:rPr lang="en-US" sz="1100">
                          <a:effectLst/>
                        </a:rPr>
                        <a:t>“expert says”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77%</a:t>
                      </a:r>
                    </a:p>
                    <a:p>
                      <a:pPr marL="0" marR="0">
                        <a:lnSpc>
                          <a:spcPct val="107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86664512"/>
                  </a:ext>
                </a:extLst>
              </a:tr>
              <a:tr h="394843">
                <a:tc>
                  <a:txBody>
                    <a:bodyPr/>
                    <a:lstStyle/>
                    <a:p>
                      <a:pPr marL="0" marR="0">
                        <a:lnSpc>
                          <a:spcPct val="107000"/>
                        </a:lnSpc>
                        <a:spcBef>
                          <a:spcPts val="0"/>
                        </a:spcBef>
                        <a:spcAft>
                          <a:spcPts val="0"/>
                        </a:spcAft>
                      </a:pPr>
                      <a:r>
                        <a:rPr lang="en-US" sz="1100">
                          <a:effectLst/>
                        </a:rPr>
                        <a:t>10.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30</a:t>
                      </a:r>
                    </a:p>
                    <a:p>
                      <a:pPr marL="0" marR="0">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“losing effectiveness”</a:t>
                      </a:r>
                    </a:p>
                    <a:p>
                      <a:pPr marL="0" marR="0">
                        <a:lnSpc>
                          <a:spcPct val="107000"/>
                        </a:lnSpc>
                        <a:spcBef>
                          <a:spcPts val="0"/>
                        </a:spcBef>
                        <a:spcAft>
                          <a:spcPts val="0"/>
                        </a:spcAft>
                      </a:pPr>
                      <a:r>
                        <a:rPr lang="en-US" sz="1100">
                          <a:effectLst/>
                        </a:rPr>
                        <a:t>“surge”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85%</a:t>
                      </a:r>
                    </a:p>
                    <a:p>
                      <a:pPr marL="0" marR="0">
                        <a:lnSpc>
                          <a:spcPct val="107000"/>
                        </a:lnSpc>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582160527"/>
                  </a:ext>
                </a:extLst>
              </a:tr>
              <a:tr h="394843">
                <a:tc>
                  <a:txBody>
                    <a:bodyPr/>
                    <a:lstStyle/>
                    <a:p>
                      <a:pPr marL="0" marR="0">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17</a:t>
                      </a:r>
                    </a:p>
                    <a:p>
                      <a:pPr marL="0" marR="0">
                        <a:lnSpc>
                          <a:spcPct val="107000"/>
                        </a:lnSpc>
                        <a:spcBef>
                          <a:spcPts val="0"/>
                        </a:spcBef>
                        <a:spcAft>
                          <a:spcPts val="0"/>
                        </a:spcAft>
                      </a:pPr>
                      <a:r>
                        <a:rPr lang="en-US" sz="1100">
                          <a:effectLst/>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“blush”</a:t>
                      </a:r>
                    </a:p>
                    <a:p>
                      <a:pPr marL="0" marR="0">
                        <a:lnSpc>
                          <a:spcPct val="107000"/>
                        </a:lnSpc>
                        <a:spcBef>
                          <a:spcPts val="0"/>
                        </a:spcBef>
                        <a:spcAft>
                          <a:spcPts val="0"/>
                        </a:spcAft>
                      </a:pPr>
                      <a:r>
                        <a:rPr lang="en-US" sz="1100">
                          <a:effectLst/>
                        </a:rPr>
                        <a:t>“pink masks”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50%</a:t>
                      </a:r>
                    </a:p>
                    <a:p>
                      <a:pPr marL="0" marR="0">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112649091"/>
                  </a:ext>
                </a:extLst>
              </a:tr>
              <a:tr h="197422">
                <a:tc>
                  <a:txBody>
                    <a:bodyPr/>
                    <a:lstStyle/>
                    <a:p>
                      <a:pPr marL="0" marR="0">
                        <a:lnSpc>
                          <a:spcPct val="107000"/>
                        </a:lnSpc>
                        <a:spcBef>
                          <a:spcPts val="0"/>
                        </a:spcBef>
                        <a:spcAft>
                          <a:spcPts val="0"/>
                        </a:spcAft>
                      </a:pPr>
                      <a:r>
                        <a:rPr lang="en-US" sz="1100">
                          <a:effectLst/>
                        </a:rPr>
                        <a:t>12.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“less likely to recover”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109928680"/>
                  </a:ext>
                </a:extLst>
              </a:tr>
              <a:tr h="197422">
                <a:tc>
                  <a:txBody>
                    <a:bodyPr/>
                    <a:lstStyle/>
                    <a:p>
                      <a:pPr marL="0" marR="0">
                        <a:lnSpc>
                          <a:spcPct val="107000"/>
                        </a:lnSpc>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“most successful product”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45652823"/>
                  </a:ext>
                </a:extLst>
              </a:tr>
              <a:tr h="197422">
                <a:tc>
                  <a:txBody>
                    <a:bodyPr/>
                    <a:lstStyle/>
                    <a:p>
                      <a:pPr marL="0" marR="0">
                        <a:lnSpc>
                          <a:spcPct val="107000"/>
                        </a:lnSpc>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“freedom day” / “anxiety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652641313"/>
                  </a:ext>
                </a:extLst>
              </a:tr>
              <a:tr h="197422">
                <a:tc>
                  <a:txBody>
                    <a:bodyPr/>
                    <a:lstStyle/>
                    <a:p>
                      <a:pPr marL="0" marR="0">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“conquer”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6879486"/>
                  </a:ext>
                </a:extLst>
              </a:tr>
            </a:tbl>
          </a:graphicData>
        </a:graphic>
      </p:graphicFrame>
    </p:spTree>
    <p:extLst>
      <p:ext uri="{BB962C8B-B14F-4D97-AF65-F5344CB8AC3E}">
        <p14:creationId xmlns:p14="http://schemas.microsoft.com/office/powerpoint/2010/main" val="517499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9106"/>
          </a:xfrm>
        </p:spPr>
        <p:txBody>
          <a:bodyPr>
            <a:normAutofit fontScale="90000"/>
          </a:bodyPr>
          <a:lstStyle/>
          <a:p>
            <a:pPr algn="ctr"/>
            <a:r>
              <a:rPr lang="en-US" dirty="0" smtClean="0"/>
              <a:t>Metaphors</a:t>
            </a:r>
            <a:endParaRPr lang="en-US" dirty="0"/>
          </a:p>
        </p:txBody>
      </p:sp>
      <p:sp>
        <p:nvSpPr>
          <p:cNvPr id="3" name="Content Placeholder 2"/>
          <p:cNvSpPr>
            <a:spLocks noGrp="1"/>
          </p:cNvSpPr>
          <p:nvPr>
            <p:ph idx="1"/>
          </p:nvPr>
        </p:nvSpPr>
        <p:spPr>
          <a:xfrm>
            <a:off x="619432" y="1130711"/>
            <a:ext cx="10962968" cy="5447070"/>
          </a:xfrm>
        </p:spPr>
        <p:txBody>
          <a:bodyPr>
            <a:noAutofit/>
          </a:bodyPr>
          <a:lstStyle/>
          <a:p>
            <a:pPr marL="0" indent="0">
              <a:buNone/>
            </a:pPr>
            <a:r>
              <a:rPr lang="en-US" sz="2400" dirty="0" smtClean="0"/>
              <a:t>In </a:t>
            </a:r>
            <a:r>
              <a:rPr lang="en-US" sz="2400" dirty="0"/>
              <a:t>8 of 15 breaking news headlines examples, metaphor </a:t>
            </a:r>
            <a:r>
              <a:rPr lang="en-US" sz="2400" dirty="0" smtClean="0"/>
              <a:t>is </a:t>
            </a:r>
            <a:r>
              <a:rPr lang="en-US" sz="2400" dirty="0"/>
              <a:t>being used as a tool for transferring the information. </a:t>
            </a:r>
            <a:r>
              <a:rPr lang="en-US" sz="2400" dirty="0" smtClean="0"/>
              <a:t>Students </a:t>
            </a:r>
            <a:r>
              <a:rPr lang="en-US" sz="2400" dirty="0"/>
              <a:t>listed them in approximately 66% on average as expressions with emotional effects</a:t>
            </a:r>
            <a:r>
              <a:rPr lang="en-US" sz="2400" dirty="0" smtClean="0"/>
              <a:t>. </a:t>
            </a:r>
            <a:endParaRPr lang="en-US" sz="2400" dirty="0"/>
          </a:p>
          <a:p>
            <a:pPr marL="0" indent="0">
              <a:buNone/>
            </a:pPr>
            <a:r>
              <a:rPr lang="en-US" sz="2400" b="1" i="1" dirty="0" smtClean="0"/>
              <a:t>tsunami, </a:t>
            </a:r>
            <a:r>
              <a:rPr lang="en-US" sz="2400" b="1" i="1" dirty="0"/>
              <a:t>battle situation, records, surges,  case rise, heat up, variant factory, </a:t>
            </a:r>
            <a:r>
              <a:rPr lang="en-US" sz="2400" b="1" i="1" dirty="0" smtClean="0"/>
              <a:t>freedom day, anxiety day, conquer</a:t>
            </a:r>
            <a:r>
              <a:rPr lang="en-US" sz="2400" b="1" dirty="0" smtClean="0"/>
              <a:t> </a:t>
            </a:r>
            <a:endParaRPr lang="en-US" sz="2400" b="1" dirty="0"/>
          </a:p>
          <a:p>
            <a:pPr marL="0" indent="0">
              <a:buNone/>
            </a:pPr>
            <a:r>
              <a:rPr lang="en-US" sz="2400" dirty="0" smtClean="0"/>
              <a:t>Mass </a:t>
            </a:r>
            <a:r>
              <a:rPr lang="en-US" sz="2400" dirty="0"/>
              <a:t>media </a:t>
            </a:r>
            <a:r>
              <a:rPr lang="en-US" sz="2400" dirty="0" smtClean="0"/>
              <a:t>use </a:t>
            </a:r>
            <a:r>
              <a:rPr lang="en-US" sz="2400" dirty="0"/>
              <a:t>metaphors as a basic tool to (</a:t>
            </a:r>
            <a:r>
              <a:rPr lang="en-US" sz="2400" dirty="0" err="1"/>
              <a:t>mis</a:t>
            </a:r>
            <a:r>
              <a:rPr lang="en-US" sz="2400" dirty="0"/>
              <a:t>)inform the audience about the spread of the corona virus, the development and possible outcomes. </a:t>
            </a:r>
            <a:endParaRPr lang="en-US" sz="2400" dirty="0" smtClean="0"/>
          </a:p>
          <a:p>
            <a:pPr marL="0" indent="0">
              <a:buNone/>
            </a:pPr>
            <a:r>
              <a:rPr lang="en-US" sz="2400" dirty="0" smtClean="0"/>
              <a:t>The </a:t>
            </a:r>
            <a:r>
              <a:rPr lang="en-US" sz="2400" dirty="0"/>
              <a:t>two </a:t>
            </a:r>
            <a:r>
              <a:rPr lang="en-US" sz="2400" dirty="0" smtClean="0"/>
              <a:t>major source </a:t>
            </a:r>
            <a:r>
              <a:rPr lang="en-US" sz="2400" dirty="0"/>
              <a:t>domains that are used for addressing corona issues </a:t>
            </a:r>
            <a:r>
              <a:rPr lang="en-US" sz="2400" dirty="0" smtClean="0"/>
              <a:t>are:</a:t>
            </a:r>
          </a:p>
          <a:p>
            <a:pPr>
              <a:buFontTx/>
              <a:buChar char="-"/>
            </a:pPr>
            <a:r>
              <a:rPr lang="en-US" sz="2400" dirty="0" smtClean="0"/>
              <a:t>the </a:t>
            </a:r>
            <a:r>
              <a:rPr lang="en-US" sz="2400" dirty="0"/>
              <a:t>source domain of natural disasters </a:t>
            </a:r>
            <a:endParaRPr lang="en-US" sz="2400" dirty="0" smtClean="0"/>
          </a:p>
          <a:p>
            <a:pPr>
              <a:buFontTx/>
              <a:buChar char="-"/>
            </a:pPr>
            <a:r>
              <a:rPr lang="en-US" sz="2400" dirty="0" smtClean="0"/>
              <a:t>the </a:t>
            </a:r>
            <a:r>
              <a:rPr lang="en-US" sz="2400" dirty="0"/>
              <a:t>source domain of </a:t>
            </a:r>
            <a:r>
              <a:rPr lang="en-US" sz="2400" dirty="0" smtClean="0"/>
              <a:t>wars</a:t>
            </a:r>
            <a:r>
              <a:rPr lang="en-US" sz="2400" dirty="0"/>
              <a:t> </a:t>
            </a:r>
            <a:endParaRPr lang="en-US" sz="2400" dirty="0" smtClean="0"/>
          </a:p>
          <a:p>
            <a:pPr marL="0" indent="0">
              <a:buNone/>
            </a:pPr>
            <a:r>
              <a:rPr lang="en-US" sz="2400" dirty="0" smtClean="0"/>
              <a:t>In </a:t>
            </a:r>
            <a:r>
              <a:rPr lang="en-US" sz="2400" dirty="0"/>
              <a:t>our survey the presence of the two domains is almost equal, approximately 50% each</a:t>
            </a:r>
            <a:r>
              <a:rPr lang="en-US" sz="2400" dirty="0" smtClean="0"/>
              <a:t>.</a:t>
            </a:r>
          </a:p>
          <a:p>
            <a:pPr marL="0" indent="0">
              <a:buNone/>
            </a:pPr>
            <a:r>
              <a:rPr lang="en-US" sz="2400" dirty="0" smtClean="0"/>
              <a:t>There are other less frequent source domains as: psychological (</a:t>
            </a:r>
            <a:r>
              <a:rPr lang="en-US" sz="2400" b="1" dirty="0" smtClean="0"/>
              <a:t>anxiety day</a:t>
            </a:r>
            <a:r>
              <a:rPr lang="en-US" sz="2400" dirty="0" smtClean="0"/>
              <a:t>) and mechanical (</a:t>
            </a:r>
            <a:r>
              <a:rPr lang="en-US" sz="2400" b="1" dirty="0" smtClean="0"/>
              <a:t>variant factory</a:t>
            </a:r>
            <a:r>
              <a:rPr lang="en-US" sz="2400" dirty="0" smtClean="0"/>
              <a:t>)</a:t>
            </a:r>
            <a:endParaRPr lang="en-US" sz="2400" dirty="0"/>
          </a:p>
          <a:p>
            <a:pPr marL="0" indent="0">
              <a:buNone/>
            </a:pPr>
            <a:endParaRPr lang="en-US" sz="2400" dirty="0"/>
          </a:p>
        </p:txBody>
      </p:sp>
    </p:spTree>
    <p:extLst>
      <p:ext uri="{BB962C8B-B14F-4D97-AF65-F5344CB8AC3E}">
        <p14:creationId xmlns:p14="http://schemas.microsoft.com/office/powerpoint/2010/main" val="1139826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en-US" dirty="0" smtClean="0"/>
              <a:t>Natural Disasters and War – Source Domains</a:t>
            </a:r>
            <a:endParaRPr lang="en-US" dirty="0"/>
          </a:p>
        </p:txBody>
      </p:sp>
      <p:sp>
        <p:nvSpPr>
          <p:cNvPr id="3" name="Content Placeholder 2"/>
          <p:cNvSpPr>
            <a:spLocks noGrp="1"/>
          </p:cNvSpPr>
          <p:nvPr>
            <p:ph idx="1"/>
          </p:nvPr>
        </p:nvSpPr>
        <p:spPr>
          <a:xfrm>
            <a:off x="838200" y="1406013"/>
            <a:ext cx="10515600" cy="4770950"/>
          </a:xfrm>
        </p:spPr>
        <p:txBody>
          <a:bodyPr>
            <a:normAutofit/>
          </a:bodyPr>
          <a:lstStyle/>
          <a:p>
            <a:pPr marL="0" indent="0">
              <a:buNone/>
            </a:pPr>
            <a:r>
              <a:rPr lang="en-US" dirty="0"/>
              <a:t>Why are the most frequent source domains for addressing coronavirus </a:t>
            </a:r>
            <a:r>
              <a:rPr lang="en-US" dirty="0" smtClean="0"/>
              <a:t>natural </a:t>
            </a:r>
            <a:r>
              <a:rPr lang="en-US" dirty="0"/>
              <a:t>disasters and war? </a:t>
            </a:r>
            <a:endParaRPr lang="en-US" dirty="0" smtClean="0"/>
          </a:p>
          <a:p>
            <a:pPr>
              <a:buFontTx/>
              <a:buChar char="-"/>
            </a:pPr>
            <a:r>
              <a:rPr lang="en-US" dirty="0" smtClean="0"/>
              <a:t>The </a:t>
            </a:r>
            <a:r>
              <a:rPr lang="en-US" dirty="0"/>
              <a:t>strength of the disease itself and its power to spread so fast and to affect so many people simultaneously remind </a:t>
            </a:r>
            <a:r>
              <a:rPr lang="en-US" dirty="0" smtClean="0"/>
              <a:t>journalists and authorities </a:t>
            </a:r>
            <a:r>
              <a:rPr lang="en-US" dirty="0"/>
              <a:t>of natural disasters. Natural disasters happen out of the blue and very quickly, they immediately affect and ruin the whole surrounding and </a:t>
            </a:r>
            <a:r>
              <a:rPr lang="en-US" dirty="0" smtClean="0"/>
              <a:t>negative consequences </a:t>
            </a:r>
            <a:r>
              <a:rPr lang="en-US" dirty="0"/>
              <a:t>are enormous</a:t>
            </a:r>
            <a:r>
              <a:rPr lang="en-US" dirty="0" smtClean="0"/>
              <a:t>. </a:t>
            </a:r>
          </a:p>
          <a:p>
            <a:pPr>
              <a:buFontTx/>
              <a:buChar char="-"/>
            </a:pPr>
            <a:r>
              <a:rPr lang="en-US" dirty="0" smtClean="0"/>
              <a:t>The </a:t>
            </a:r>
            <a:r>
              <a:rPr lang="en-US" dirty="0"/>
              <a:t>comparison with war is due to </a:t>
            </a:r>
            <a:r>
              <a:rPr lang="en-US" dirty="0" smtClean="0"/>
              <a:t>the fact </a:t>
            </a:r>
            <a:r>
              <a:rPr lang="en-US" dirty="0"/>
              <a:t>coronavirus is experienced as </a:t>
            </a:r>
            <a:r>
              <a:rPr lang="en-US" dirty="0" smtClean="0"/>
              <a:t>an invisible enemy </a:t>
            </a:r>
            <a:r>
              <a:rPr lang="en-US" dirty="0"/>
              <a:t>with which people should fight, </a:t>
            </a:r>
            <a:r>
              <a:rPr lang="en-US" dirty="0" smtClean="0"/>
              <a:t>struggle, conquer</a:t>
            </a:r>
            <a:r>
              <a:rPr lang="en-US" dirty="0"/>
              <a:t>, </a:t>
            </a:r>
            <a:r>
              <a:rPr lang="en-US" dirty="0" smtClean="0"/>
              <a:t>defeat.</a:t>
            </a:r>
            <a:endParaRPr lang="en-US" dirty="0"/>
          </a:p>
        </p:txBody>
      </p:sp>
    </p:spTree>
    <p:extLst>
      <p:ext uri="{BB962C8B-B14F-4D97-AF65-F5344CB8AC3E}">
        <p14:creationId xmlns:p14="http://schemas.microsoft.com/office/powerpoint/2010/main" val="1646531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Lexical Analyses – Students’ Responses</a:t>
            </a:r>
            <a:endParaRPr lang="en-US" dirty="0"/>
          </a:p>
        </p:txBody>
      </p:sp>
      <p:sp>
        <p:nvSpPr>
          <p:cNvPr id="3" name="Content Placeholder 2"/>
          <p:cNvSpPr>
            <a:spLocks noGrp="1"/>
          </p:cNvSpPr>
          <p:nvPr>
            <p:ph idx="1"/>
          </p:nvPr>
        </p:nvSpPr>
        <p:spPr/>
        <p:txBody>
          <a:bodyPr/>
          <a:lstStyle/>
          <a:p>
            <a:pPr marL="0" indent="0">
              <a:buNone/>
            </a:pPr>
            <a:r>
              <a:rPr lang="en-US" dirty="0"/>
              <a:t>The analyses of students’ responses show </a:t>
            </a:r>
            <a:r>
              <a:rPr lang="en-US" dirty="0" smtClean="0"/>
              <a:t>that:</a:t>
            </a:r>
          </a:p>
          <a:p>
            <a:pPr>
              <a:buFontTx/>
              <a:buChar char="-"/>
            </a:pPr>
            <a:r>
              <a:rPr lang="en-US" dirty="0" smtClean="0"/>
              <a:t>linguistic expressions </a:t>
            </a:r>
            <a:r>
              <a:rPr lang="en-US" dirty="0"/>
              <a:t>of war </a:t>
            </a:r>
            <a:r>
              <a:rPr lang="en-US" dirty="0" smtClean="0"/>
              <a:t>metaphors </a:t>
            </a:r>
            <a:r>
              <a:rPr lang="en-US" dirty="0"/>
              <a:t>are experienced by 74,5% of students as triggers of either indifference or anxiety. </a:t>
            </a:r>
            <a:endParaRPr lang="en-US" dirty="0" smtClean="0"/>
          </a:p>
          <a:p>
            <a:pPr>
              <a:buFontTx/>
              <a:buChar char="-"/>
            </a:pPr>
            <a:r>
              <a:rPr lang="en-US" dirty="0" smtClean="0"/>
              <a:t>linguistic </a:t>
            </a:r>
            <a:r>
              <a:rPr lang="en-US" dirty="0"/>
              <a:t>expressions of natural disaster </a:t>
            </a:r>
            <a:r>
              <a:rPr lang="en-US" dirty="0" smtClean="0"/>
              <a:t>metaphors are pointed out by 50</a:t>
            </a:r>
            <a:r>
              <a:rPr lang="en-US" dirty="0"/>
              <a:t>% of the students </a:t>
            </a:r>
            <a:r>
              <a:rPr lang="en-US" dirty="0" smtClean="0"/>
              <a:t>as </a:t>
            </a:r>
            <a:r>
              <a:rPr lang="en-US" dirty="0"/>
              <a:t>triggers of indifference and anxiety. (Only 24% of the students listed the metaphoric expression “surge” as a trigger for any emotion, probably because they are not familiar with its meaning.)</a:t>
            </a:r>
          </a:p>
          <a:p>
            <a:endParaRPr lang="en-US" dirty="0"/>
          </a:p>
        </p:txBody>
      </p:sp>
    </p:spTree>
    <p:extLst>
      <p:ext uri="{BB962C8B-B14F-4D97-AF65-F5344CB8AC3E}">
        <p14:creationId xmlns:p14="http://schemas.microsoft.com/office/powerpoint/2010/main" val="3689413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324"/>
            <a:ext cx="10515600" cy="796412"/>
          </a:xfrm>
        </p:spPr>
        <p:txBody>
          <a:bodyPr>
            <a:noAutofit/>
          </a:bodyPr>
          <a:lstStyle/>
          <a:p>
            <a:pPr algn="ctr"/>
            <a:r>
              <a:rPr lang="en-US" sz="3000" dirty="0" smtClean="0"/>
              <a:t>		</a:t>
            </a:r>
            <a:r>
              <a:rPr lang="en-US" sz="3000" dirty="0" smtClean="0">
                <a:latin typeface="+mn-lt"/>
              </a:rPr>
              <a:t>Hyperboles, Metonymy, Comparisons, Quoting Verbs</a:t>
            </a:r>
            <a:r>
              <a:rPr lang="en-US" sz="3000" dirty="0" smtClean="0"/>
              <a:t>	</a:t>
            </a:r>
            <a:endParaRPr lang="en-US" sz="3000" dirty="0"/>
          </a:p>
        </p:txBody>
      </p:sp>
      <p:sp>
        <p:nvSpPr>
          <p:cNvPr id="3" name="Content Placeholder 2"/>
          <p:cNvSpPr>
            <a:spLocks noGrp="1"/>
          </p:cNvSpPr>
          <p:nvPr>
            <p:ph idx="1"/>
          </p:nvPr>
        </p:nvSpPr>
        <p:spPr>
          <a:xfrm>
            <a:off x="1081547" y="1052052"/>
            <a:ext cx="10495937" cy="5496233"/>
          </a:xfrm>
        </p:spPr>
        <p:txBody>
          <a:bodyPr>
            <a:noAutofit/>
          </a:bodyPr>
          <a:lstStyle/>
          <a:p>
            <a:pPr marL="0" indent="0">
              <a:buNone/>
            </a:pPr>
            <a:r>
              <a:rPr lang="en-US" sz="2400" dirty="0" smtClean="0"/>
              <a:t>Other rhetorical tropes used in breaking news headlines are hyperboles, comparisons, quoting </a:t>
            </a:r>
            <a:r>
              <a:rPr lang="en-US" sz="2400" dirty="0"/>
              <a:t>verbs. </a:t>
            </a:r>
            <a:endParaRPr lang="en-US" sz="2400" dirty="0" smtClean="0"/>
          </a:p>
          <a:p>
            <a:pPr marL="0" indent="0">
              <a:lnSpc>
                <a:spcPct val="100000"/>
              </a:lnSpc>
              <a:spcBef>
                <a:spcPts val="600"/>
              </a:spcBef>
              <a:buNone/>
            </a:pPr>
            <a:r>
              <a:rPr lang="en-US" sz="2400" u="sng" dirty="0" smtClean="0"/>
              <a:t>Hyperboles</a:t>
            </a:r>
            <a:r>
              <a:rPr lang="en-US" sz="2400" dirty="0"/>
              <a:t>, as exaggerated  </a:t>
            </a:r>
            <a:r>
              <a:rPr lang="en-US" sz="2400" dirty="0" smtClean="0"/>
              <a:t>statements </a:t>
            </a:r>
            <a:r>
              <a:rPr lang="en-US" sz="2400" dirty="0"/>
              <a:t>are </a:t>
            </a:r>
            <a:r>
              <a:rPr lang="en-US" sz="2400" dirty="0" smtClean="0"/>
              <a:t>used by journalists to intimidate the audience.</a:t>
            </a:r>
            <a:endParaRPr lang="en-US" sz="2400" dirty="0"/>
          </a:p>
          <a:p>
            <a:pPr marL="0" indent="0">
              <a:lnSpc>
                <a:spcPct val="100000"/>
              </a:lnSpc>
              <a:spcBef>
                <a:spcPts val="600"/>
              </a:spcBef>
              <a:buNone/>
            </a:pPr>
            <a:r>
              <a:rPr lang="en-US" sz="2400" b="1" i="1" dirty="0" smtClean="0"/>
              <a:t>tsunami </a:t>
            </a:r>
            <a:r>
              <a:rPr lang="en-US" sz="2400" b="1" i="1" dirty="0"/>
              <a:t>had never seen </a:t>
            </a:r>
            <a:r>
              <a:rPr lang="en-US" sz="2400" b="1" i="1" dirty="0" smtClean="0"/>
              <a:t>before*, </a:t>
            </a:r>
            <a:r>
              <a:rPr lang="en-US" sz="2400" b="1" i="1" dirty="0"/>
              <a:t>long-term health problems, losing </a:t>
            </a:r>
            <a:r>
              <a:rPr lang="en-US" sz="2400" b="1" i="1" dirty="0" smtClean="0"/>
              <a:t>effectiveness </a:t>
            </a:r>
            <a:r>
              <a:rPr lang="en-US" sz="2400" dirty="0" smtClean="0"/>
              <a:t>(</a:t>
            </a:r>
            <a:r>
              <a:rPr lang="en-US" sz="2400" dirty="0"/>
              <a:t>were listed by students almost unanimously as the </a:t>
            </a:r>
            <a:r>
              <a:rPr lang="en-US" sz="2400" dirty="0" smtClean="0"/>
              <a:t>lexical items </a:t>
            </a:r>
            <a:r>
              <a:rPr lang="en-US" sz="2400" dirty="0"/>
              <a:t>that have psychological impacts)</a:t>
            </a:r>
          </a:p>
          <a:p>
            <a:pPr marL="0" indent="0">
              <a:buNone/>
            </a:pPr>
            <a:r>
              <a:rPr lang="en-US" sz="2400" u="sng" dirty="0"/>
              <a:t>Comparisons</a:t>
            </a:r>
            <a:r>
              <a:rPr lang="en-US" sz="2400" dirty="0"/>
              <a:t>: </a:t>
            </a:r>
            <a:r>
              <a:rPr lang="en-US" sz="2400" b="1" i="1" dirty="0"/>
              <a:t>less freedom, less likely to recover, most successful products,</a:t>
            </a:r>
            <a:r>
              <a:rPr lang="en-US" sz="2400" i="1" dirty="0"/>
              <a:t> jab isn’t magnetic</a:t>
            </a:r>
            <a:r>
              <a:rPr lang="en-US" sz="2400" dirty="0"/>
              <a:t> –</a:t>
            </a:r>
            <a:r>
              <a:rPr lang="en-US" sz="2400" i="1" dirty="0" smtClean="0"/>
              <a:t> </a:t>
            </a:r>
            <a:r>
              <a:rPr lang="en-US" sz="2400" dirty="0"/>
              <a:t>(62% on average)</a:t>
            </a:r>
            <a:endParaRPr lang="en-US" sz="2400" dirty="0" smtClean="0"/>
          </a:p>
          <a:p>
            <a:pPr marL="0" indent="0">
              <a:buNone/>
            </a:pPr>
            <a:r>
              <a:rPr lang="en-US" sz="2400" u="sng" dirty="0" smtClean="0"/>
              <a:t>Quoting </a:t>
            </a:r>
            <a:r>
              <a:rPr lang="en-US" sz="2400" u="sng" dirty="0"/>
              <a:t>verbs </a:t>
            </a:r>
            <a:r>
              <a:rPr lang="en-US" sz="2400" dirty="0"/>
              <a:t>are used by journalists in order to attract audience attention and to draw them closer or further away from the actual </a:t>
            </a:r>
            <a:r>
              <a:rPr lang="en-US" sz="2400" dirty="0" smtClean="0"/>
              <a:t>event: </a:t>
            </a:r>
            <a:r>
              <a:rPr lang="en-US" sz="2400" b="1" i="1" dirty="0" smtClean="0"/>
              <a:t>experts </a:t>
            </a:r>
            <a:r>
              <a:rPr lang="en-US" sz="2400" b="1" i="1" dirty="0"/>
              <a:t>says </a:t>
            </a:r>
            <a:r>
              <a:rPr lang="en-US" sz="2400" dirty="0"/>
              <a:t>(33</a:t>
            </a:r>
            <a:r>
              <a:rPr lang="en-US" sz="2400" dirty="0" smtClean="0"/>
              <a:t>%)</a:t>
            </a:r>
          </a:p>
          <a:p>
            <a:pPr marL="0" indent="0">
              <a:buNone/>
            </a:pPr>
            <a:r>
              <a:rPr lang="en-US" sz="2400" dirty="0" smtClean="0"/>
              <a:t>Miscellaneous: </a:t>
            </a:r>
            <a:r>
              <a:rPr lang="en-US" sz="2400" b="1" i="1" dirty="0"/>
              <a:t>jab isn’t </a:t>
            </a:r>
            <a:r>
              <a:rPr lang="en-US" sz="2400" b="1" i="1" dirty="0" smtClean="0"/>
              <a:t>magnetic, </a:t>
            </a:r>
            <a:r>
              <a:rPr lang="en-US" sz="2400" b="1" i="1" dirty="0" smtClean="0"/>
              <a:t>variant factories</a:t>
            </a:r>
          </a:p>
          <a:p>
            <a:pPr marL="0" indent="0">
              <a:buNone/>
            </a:pPr>
            <a:r>
              <a:rPr lang="en-US" sz="2400" i="1" dirty="0" smtClean="0"/>
              <a:t>*</a:t>
            </a:r>
            <a:r>
              <a:rPr lang="en-US" sz="2400" i="1" u="sng" dirty="0" smtClean="0"/>
              <a:t>tsunami </a:t>
            </a:r>
            <a:r>
              <a:rPr lang="en-US" sz="2400" i="1" u="sng" dirty="0"/>
              <a:t>had never seen before</a:t>
            </a:r>
            <a:r>
              <a:rPr lang="en-US" sz="2400" i="1" dirty="0"/>
              <a:t> – </a:t>
            </a:r>
            <a:r>
              <a:rPr lang="en-US" sz="2400" dirty="0"/>
              <a:t>combination of a metaphor and hyperbole</a:t>
            </a:r>
            <a:r>
              <a:rPr lang="en-US" sz="2400" b="1" dirty="0"/>
              <a:t>	</a:t>
            </a:r>
          </a:p>
          <a:p>
            <a:pPr marL="0" indent="0">
              <a:buNone/>
            </a:pPr>
            <a:endParaRPr lang="en-US" sz="2400" dirty="0"/>
          </a:p>
          <a:p>
            <a:pPr marL="0" indent="0">
              <a:buNone/>
            </a:pPr>
            <a:endParaRPr lang="en-US" sz="1600" dirty="0" smtClean="0"/>
          </a:p>
          <a:p>
            <a:pPr marL="0" indent="0">
              <a:buNone/>
            </a:pPr>
            <a:endParaRPr lang="en-US" sz="2000" b="1" dirty="0"/>
          </a:p>
        </p:txBody>
      </p:sp>
    </p:spTree>
    <p:extLst>
      <p:ext uri="{BB962C8B-B14F-4D97-AF65-F5344CB8AC3E}">
        <p14:creationId xmlns:p14="http://schemas.microsoft.com/office/powerpoint/2010/main" val="3546272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5081"/>
          </a:xfrm>
        </p:spPr>
        <p:txBody>
          <a:bodyPr/>
          <a:lstStyle/>
          <a:p>
            <a:pPr algn="ctr"/>
            <a:r>
              <a:rPr lang="en-US" dirty="0" smtClean="0"/>
              <a:t>Concluding Remarks</a:t>
            </a:r>
            <a:endParaRPr lang="en-US" dirty="0"/>
          </a:p>
        </p:txBody>
      </p:sp>
      <p:sp>
        <p:nvSpPr>
          <p:cNvPr id="3" name="Content Placeholder 2"/>
          <p:cNvSpPr>
            <a:spLocks noGrp="1"/>
          </p:cNvSpPr>
          <p:nvPr>
            <p:ph idx="1"/>
          </p:nvPr>
        </p:nvSpPr>
        <p:spPr>
          <a:xfrm>
            <a:off x="838200" y="1376516"/>
            <a:ext cx="10515600" cy="5043949"/>
          </a:xfrm>
        </p:spPr>
        <p:txBody>
          <a:bodyPr>
            <a:normAutofit fontScale="85000" lnSpcReduction="20000"/>
          </a:bodyPr>
          <a:lstStyle/>
          <a:p>
            <a:pPr marL="0" indent="0">
              <a:buNone/>
            </a:pPr>
            <a:r>
              <a:rPr lang="en-US" dirty="0"/>
              <a:t>This was a small-scale research conducted in the later stage of the pandemic. </a:t>
            </a:r>
            <a:endParaRPr lang="en-US" dirty="0" smtClean="0"/>
          </a:p>
          <a:p>
            <a:pPr marL="0" indent="0">
              <a:buNone/>
            </a:pPr>
            <a:r>
              <a:rPr lang="en-US" dirty="0" smtClean="0"/>
              <a:t>The </a:t>
            </a:r>
            <a:r>
              <a:rPr lang="en-US" dirty="0"/>
              <a:t>participants were students at the age of 20-22 years old. </a:t>
            </a:r>
            <a:endParaRPr lang="en-US" dirty="0" smtClean="0"/>
          </a:p>
          <a:p>
            <a:pPr marL="0" indent="0">
              <a:buNone/>
            </a:pPr>
            <a:r>
              <a:rPr lang="en-US" dirty="0" smtClean="0"/>
              <a:t>The </a:t>
            </a:r>
            <a:r>
              <a:rPr lang="en-US" dirty="0"/>
              <a:t>analysis shows that 60% of the students do not trust breaking news headlines or regard them as misleading. Obviously, young people are careful when dealing with media news. </a:t>
            </a:r>
            <a:endParaRPr lang="en-US" dirty="0" smtClean="0"/>
          </a:p>
          <a:p>
            <a:pPr marL="0" indent="0">
              <a:buNone/>
            </a:pPr>
            <a:r>
              <a:rPr lang="en-US" dirty="0" smtClean="0"/>
              <a:t>In </a:t>
            </a:r>
            <a:r>
              <a:rPr lang="en-US" dirty="0"/>
              <a:t>terms of emotions, </a:t>
            </a:r>
            <a:r>
              <a:rPr lang="en-US" dirty="0" smtClean="0"/>
              <a:t>70.7</a:t>
            </a:r>
            <a:r>
              <a:rPr lang="en-US" dirty="0"/>
              <a:t>% of the students feel indifference or anxiety when reading breaking news headlines. They are either insensitive or worried and stressed to the events that have been going since the corona outbreak. </a:t>
            </a:r>
            <a:endParaRPr lang="en-US" dirty="0" smtClean="0"/>
          </a:p>
          <a:p>
            <a:pPr marL="0" indent="0">
              <a:buNone/>
            </a:pPr>
            <a:r>
              <a:rPr lang="en-US" dirty="0" smtClean="0"/>
              <a:t>The </a:t>
            </a:r>
            <a:r>
              <a:rPr lang="en-US" dirty="0"/>
              <a:t>linguistic analyses show that metaphorical linguistic expressions based on the war and natural disasters are used in more than 50% of the examples from the corpus of </a:t>
            </a:r>
            <a:r>
              <a:rPr lang="en-US" dirty="0" smtClean="0"/>
              <a:t>the breaking </a:t>
            </a:r>
            <a:r>
              <a:rPr lang="en-US" dirty="0"/>
              <a:t>news headlines and are pointed out by the students as triggers for causing negative emotions. </a:t>
            </a:r>
            <a:endParaRPr lang="en-US" dirty="0" smtClean="0"/>
          </a:p>
          <a:p>
            <a:pPr marL="0" indent="0">
              <a:buNone/>
            </a:pPr>
            <a:r>
              <a:rPr lang="en-US" dirty="0" smtClean="0"/>
              <a:t>Hyperboles</a:t>
            </a:r>
            <a:r>
              <a:rPr lang="en-US" dirty="0"/>
              <a:t>, the exaggerated </a:t>
            </a:r>
            <a:r>
              <a:rPr lang="en-US" dirty="0" smtClean="0"/>
              <a:t>statements combined with metaphors are </a:t>
            </a:r>
            <a:r>
              <a:rPr lang="en-US" dirty="0"/>
              <a:t>the </a:t>
            </a:r>
            <a:r>
              <a:rPr lang="en-US" dirty="0" smtClean="0"/>
              <a:t>frequent </a:t>
            </a:r>
            <a:r>
              <a:rPr lang="en-US" dirty="0"/>
              <a:t>tool used in breaking news headlines and in 70% of the cases is listed by students as a trigger </a:t>
            </a:r>
            <a:r>
              <a:rPr lang="en-US" dirty="0" smtClean="0"/>
              <a:t>of </a:t>
            </a:r>
            <a:r>
              <a:rPr lang="en-US" dirty="0"/>
              <a:t>indifference and anxiety.</a:t>
            </a:r>
          </a:p>
          <a:p>
            <a:pPr marL="0" indent="0">
              <a:buNone/>
            </a:pPr>
            <a:endParaRPr lang="en-US" dirty="0"/>
          </a:p>
        </p:txBody>
      </p:sp>
    </p:spTree>
    <p:extLst>
      <p:ext uri="{BB962C8B-B14F-4D97-AF65-F5344CB8AC3E}">
        <p14:creationId xmlns:p14="http://schemas.microsoft.com/office/powerpoint/2010/main" val="576129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8772"/>
          </a:xfrm>
        </p:spPr>
        <p:txBody>
          <a:bodyPr>
            <a:normAutofit fontScale="90000"/>
          </a:bodyPr>
          <a:lstStyle/>
          <a:p>
            <a:pPr algn="ctr"/>
            <a:r>
              <a:rPr lang="en-US" dirty="0" smtClean="0"/>
              <a:t>Limitations</a:t>
            </a:r>
            <a:endParaRPr lang="en-US" dirty="0"/>
          </a:p>
        </p:txBody>
      </p:sp>
      <p:sp>
        <p:nvSpPr>
          <p:cNvPr id="3" name="Content Placeholder 2"/>
          <p:cNvSpPr>
            <a:spLocks noGrp="1"/>
          </p:cNvSpPr>
          <p:nvPr>
            <p:ph idx="1"/>
          </p:nvPr>
        </p:nvSpPr>
        <p:spPr>
          <a:xfrm>
            <a:off x="838200" y="1455174"/>
            <a:ext cx="10515600" cy="4721789"/>
          </a:xfrm>
        </p:spPr>
        <p:txBody>
          <a:bodyPr>
            <a:normAutofit lnSpcReduction="10000"/>
          </a:bodyPr>
          <a:lstStyle/>
          <a:p>
            <a:r>
              <a:rPr lang="en-US" dirty="0"/>
              <a:t>The research was conducted in the later stages of the epidemic. So, the emotional responses evolved from the early stages of the disease. </a:t>
            </a:r>
          </a:p>
          <a:p>
            <a:r>
              <a:rPr lang="en-US" dirty="0"/>
              <a:t>Furthermore, the study has limitations in terms that data was partly collected online, partly face to face and that almost 99% of the informants were females. </a:t>
            </a:r>
          </a:p>
          <a:p>
            <a:r>
              <a:rPr lang="en-US" dirty="0"/>
              <a:t>However, as the study was only conducted in the Republic of North Macedonia, it should be perceived as a case study. </a:t>
            </a:r>
          </a:p>
          <a:p>
            <a:r>
              <a:rPr lang="en-US" dirty="0"/>
              <a:t>I did a quick survey during the summer school at the </a:t>
            </a:r>
            <a:r>
              <a:rPr lang="en-US" dirty="0" err="1"/>
              <a:t>Palić</a:t>
            </a:r>
            <a:r>
              <a:rPr lang="en-US" dirty="0"/>
              <a:t> Lake with students from Serbia. In terms of emotional responses the prevailing reaction was anxiety followed by indifference, students show no trust in headlines and they pointed out the metaphorical expressions </a:t>
            </a:r>
            <a:r>
              <a:rPr lang="en-US" dirty="0" smtClean="0"/>
              <a:t>of natural disaster and war as </a:t>
            </a:r>
            <a:r>
              <a:rPr lang="en-US" dirty="0"/>
              <a:t>triggers of anxiety.</a:t>
            </a:r>
          </a:p>
          <a:p>
            <a:pPr marL="0" indent="0">
              <a:buNone/>
            </a:pPr>
            <a:endParaRPr lang="en-US" dirty="0"/>
          </a:p>
        </p:txBody>
      </p:sp>
    </p:spTree>
    <p:extLst>
      <p:ext uri="{BB962C8B-B14F-4D97-AF65-F5344CB8AC3E}">
        <p14:creationId xmlns:p14="http://schemas.microsoft.com/office/powerpoint/2010/main" val="2461083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61D6CA-C4CF-4550-8090-C34E7E1FFF18}"/>
              </a:ext>
            </a:extLst>
          </p:cNvPr>
          <p:cNvSpPr>
            <a:spLocks noGrp="1"/>
          </p:cNvSpPr>
          <p:nvPr>
            <p:ph type="title"/>
          </p:nvPr>
        </p:nvSpPr>
        <p:spPr/>
        <p:txBody>
          <a:bodyPr/>
          <a:lstStyle/>
          <a:p>
            <a:pPr algn="ctr"/>
            <a:r>
              <a:rPr lang="en-US" dirty="0"/>
              <a:t>Part of the </a:t>
            </a:r>
            <a:r>
              <a:rPr lang="en-US" dirty="0" smtClean="0"/>
              <a:t>Bibliography</a:t>
            </a:r>
            <a:endParaRPr lang="en-US" dirty="0"/>
          </a:p>
        </p:txBody>
      </p:sp>
      <p:sp>
        <p:nvSpPr>
          <p:cNvPr id="3" name="Content Placeholder 2">
            <a:extLst>
              <a:ext uri="{FF2B5EF4-FFF2-40B4-BE49-F238E27FC236}">
                <a16:creationId xmlns="" xmlns:a16="http://schemas.microsoft.com/office/drawing/2014/main" id="{DFEE96B4-5F1F-4471-9CC1-062CB0AFED15}"/>
              </a:ext>
            </a:extLst>
          </p:cNvPr>
          <p:cNvSpPr>
            <a:spLocks noGrp="1"/>
          </p:cNvSpPr>
          <p:nvPr>
            <p:ph idx="1"/>
          </p:nvPr>
        </p:nvSpPr>
        <p:spPr>
          <a:xfrm>
            <a:off x="688258" y="1435510"/>
            <a:ext cx="10665542" cy="4768645"/>
          </a:xfrm>
        </p:spPr>
        <p:txBody>
          <a:bodyPr>
            <a:normAutofit lnSpcReduction="10000"/>
          </a:bodyPr>
          <a:lstStyle/>
          <a:p>
            <a:r>
              <a:rPr lang="en-GB" sz="1600" dirty="0" smtClean="0"/>
              <a:t>Beckett</a:t>
            </a:r>
            <a:r>
              <a:rPr lang="en-GB" sz="1600" dirty="0"/>
              <a:t>, C. (2015) How Journalism is Turning Emotional and What That Might Mean for News? </a:t>
            </a:r>
            <a:r>
              <a:rPr lang="en-GB" sz="1600" dirty="0">
                <a:hlinkClick r:id="rId2"/>
              </a:rPr>
              <a:t>https://blogs.lse.ac.uk/polis/2015/09/10/how-journalism-is-turning-emotional-and-what-that-might-mean-for-news/</a:t>
            </a:r>
            <a:r>
              <a:rPr lang="en-US" sz="1600" b="0" i="0" dirty="0" smtClean="0">
                <a:solidFill>
                  <a:srgbClr val="FFFFFF"/>
                </a:solidFill>
                <a:effectLst/>
                <a:hlinkClick r:id="rId2"/>
              </a:rPr>
              <a:t>ne</a:t>
            </a:r>
            <a:endParaRPr lang="en-GB" sz="1600" dirty="0"/>
          </a:p>
          <a:p>
            <a:r>
              <a:rPr lang="en-US" sz="1600" dirty="0" err="1"/>
              <a:t>Charteris</a:t>
            </a:r>
            <a:r>
              <a:rPr lang="en-US" sz="1600" dirty="0"/>
              <a:t>-Black, J. (2021). </a:t>
            </a:r>
            <a:r>
              <a:rPr lang="en-US" sz="1600" i="1" dirty="0">
                <a:hlinkClick r:id="rId3" tooltip="external"/>
              </a:rPr>
              <a:t>Metaphors of Coronavirus. Invisible Enemy or Zombie Apocalypse?</a:t>
            </a:r>
            <a:r>
              <a:rPr lang="en-US" sz="1600" dirty="0"/>
              <a:t> Palgrave Macmillan</a:t>
            </a:r>
            <a:r>
              <a:rPr lang="en-US" sz="1600" dirty="0" smtClean="0"/>
              <a:t>.</a:t>
            </a:r>
            <a:endParaRPr lang="en-GB" sz="1600" dirty="0" smtClean="0"/>
          </a:p>
          <a:p>
            <a:pPr algn="l"/>
            <a:r>
              <a:rPr lang="en-GB" sz="1600" dirty="0" err="1" smtClean="0"/>
              <a:t>Fairclough</a:t>
            </a:r>
            <a:r>
              <a:rPr lang="en-GB" sz="1600" dirty="0"/>
              <a:t>, N. (1989). </a:t>
            </a:r>
            <a:r>
              <a:rPr lang="en-GB" sz="1600" i="1" dirty="0"/>
              <a:t>Language and Power</a:t>
            </a:r>
            <a:r>
              <a:rPr lang="en-GB" sz="1600" dirty="0"/>
              <a:t>. London: Longman.</a:t>
            </a:r>
            <a:endParaRPr lang="en-US" sz="1600" dirty="0"/>
          </a:p>
          <a:p>
            <a:pPr algn="l"/>
            <a:r>
              <a:rPr lang="en-US" sz="1600" dirty="0"/>
              <a:t>Fairclough, N. and </a:t>
            </a:r>
            <a:r>
              <a:rPr lang="en-US" sz="1600" dirty="0" err="1"/>
              <a:t>Wodak</a:t>
            </a:r>
            <a:r>
              <a:rPr lang="en-US" sz="1600" dirty="0"/>
              <a:t>, R. (1997). ‘Critical discourse analysis’ in T. van Dijk (ed.) </a:t>
            </a:r>
            <a:r>
              <a:rPr lang="en-US" sz="1600" i="1" dirty="0"/>
              <a:t>Discourse Studies: A Multidisciplinary Introduction</a:t>
            </a:r>
            <a:r>
              <a:rPr lang="en-US" sz="1600" dirty="0"/>
              <a:t>. Vol. 2. London: Sage. pp. 258–284. </a:t>
            </a:r>
            <a:endParaRPr lang="en-US" sz="1600" dirty="0" smtClean="0"/>
          </a:p>
          <a:p>
            <a:r>
              <a:rPr lang="en-GB" sz="1600" dirty="0" err="1"/>
              <a:t>Lep</a:t>
            </a:r>
            <a:r>
              <a:rPr lang="en-GB" sz="1600" dirty="0"/>
              <a:t>, Z, </a:t>
            </a:r>
            <a:r>
              <a:rPr lang="en-GB" sz="1600" dirty="0" err="1"/>
              <a:t>Babnik</a:t>
            </a:r>
            <a:r>
              <a:rPr lang="en-GB" sz="1600" dirty="0"/>
              <a:t>, K. &amp; </a:t>
            </a:r>
            <a:r>
              <a:rPr lang="en-GB" sz="1600" dirty="0" err="1"/>
              <a:t>Beyazogloy</a:t>
            </a:r>
            <a:r>
              <a:rPr lang="en-GB" sz="1600" dirty="0"/>
              <a:t>, K.C. (2020) Emotional Responses and Self-Protective </a:t>
            </a:r>
            <a:r>
              <a:rPr lang="en-GB" sz="1600" dirty="0" err="1"/>
              <a:t>Behavior</a:t>
            </a:r>
            <a:r>
              <a:rPr lang="en-GB" sz="1600" dirty="0"/>
              <a:t> Within Days of the COVID-19 Outbreak: The Promoting Role of Information </a:t>
            </a:r>
            <a:r>
              <a:rPr lang="en-GB" sz="1600" dirty="0" smtClean="0"/>
              <a:t>Credibility.  </a:t>
            </a:r>
            <a:r>
              <a:rPr lang="en-US" sz="1600" dirty="0">
                <a:hlinkClick r:id="rId4"/>
              </a:rPr>
              <a:t>https://</a:t>
            </a:r>
            <a:r>
              <a:rPr lang="en-US" sz="1600" dirty="0" smtClean="0">
                <a:hlinkClick r:id="rId4"/>
              </a:rPr>
              <a:t>www.frontiersin.org/articles/10.3389/fpsyg.2020.01846/full</a:t>
            </a:r>
            <a:endParaRPr lang="en-US" sz="1600" dirty="0"/>
          </a:p>
          <a:p>
            <a:pPr algn="l"/>
            <a:r>
              <a:rPr lang="en-US" sz="1600" dirty="0"/>
              <a:t>Machin, D. &amp; </a:t>
            </a:r>
            <a:r>
              <a:rPr lang="en-US" sz="1600" dirty="0" err="1"/>
              <a:t>A.Mayr</a:t>
            </a:r>
            <a:r>
              <a:rPr lang="en-US" sz="1600" dirty="0"/>
              <a:t>. (2015) </a:t>
            </a:r>
            <a:r>
              <a:rPr lang="en-US" sz="1600" i="1" dirty="0"/>
              <a:t>How </a:t>
            </a:r>
            <a:r>
              <a:rPr lang="en-GB" sz="1600" i="1" dirty="0"/>
              <a:t>to Do Critical Discourse Analysis. </a:t>
            </a:r>
            <a:r>
              <a:rPr lang="en-GB" sz="1600" dirty="0"/>
              <a:t>London: Sage.</a:t>
            </a:r>
            <a:endParaRPr lang="en-US" sz="1600" dirty="0">
              <a:solidFill>
                <a:schemeClr val="bg2"/>
              </a:solidFill>
            </a:endParaRPr>
          </a:p>
          <a:p>
            <a:pPr algn="l"/>
            <a:r>
              <a:rPr lang="en-GB" sz="1600" dirty="0"/>
              <a:t>Perrin, D. (2013). </a:t>
            </a:r>
            <a:r>
              <a:rPr lang="en-GB" sz="1600" i="1" dirty="0"/>
              <a:t>The Linguistics of Writing</a:t>
            </a:r>
            <a:r>
              <a:rPr lang="en-GB" sz="1600" dirty="0"/>
              <a:t>. Amsterdam: John </a:t>
            </a:r>
            <a:r>
              <a:rPr lang="en-GB" sz="1600" dirty="0" err="1"/>
              <a:t>Benjamins</a:t>
            </a:r>
            <a:r>
              <a:rPr lang="en-GB" sz="1600" dirty="0"/>
              <a:t> Publishing</a:t>
            </a:r>
            <a:r>
              <a:rPr lang="en-GB" sz="1600" dirty="0" smtClean="0"/>
              <a:t>.</a:t>
            </a:r>
          </a:p>
          <a:p>
            <a:r>
              <a:rPr lang="en-US" sz="1600" dirty="0"/>
              <a:t>Pearsall, J. and Hanks. P. (eds.) (1998). </a:t>
            </a:r>
            <a:r>
              <a:rPr lang="en-US" sz="1600" i="1" dirty="0"/>
              <a:t>The New Oxford Dictionary of English.</a:t>
            </a:r>
            <a:r>
              <a:rPr lang="en-US" sz="1600" dirty="0"/>
              <a:t> Oxford University Press</a:t>
            </a:r>
            <a:r>
              <a:rPr lang="en-US" sz="1600" dirty="0" smtClean="0"/>
              <a:t>.</a:t>
            </a:r>
            <a:endParaRPr lang="en-GB" sz="1600" dirty="0"/>
          </a:p>
          <a:p>
            <a:r>
              <a:rPr lang="en-US" sz="1600" b="0" i="0" dirty="0">
                <a:effectLst/>
                <a:cs typeface="Times New Roman" panose="02020603050405020304" pitchFamily="18" charset="0"/>
              </a:rPr>
              <a:t>Richards, B. and G. Rees.2011. ‘The management of emotion in British journalism.’ Journal: Media, Culture and Society Volume: 33 (6) Pages: 851-867 </a:t>
            </a:r>
            <a:r>
              <a:rPr lang="en-US" sz="1400" b="0" i="0" u="none" strike="noStrike" baseline="0" dirty="0">
                <a:cs typeface="Times New Roman" panose="02020603050405020304" pitchFamily="18" charset="0"/>
              </a:rPr>
              <a:t> DOI: 10.1177/0163443711411005</a:t>
            </a:r>
            <a:endParaRPr lang="en-US" sz="1600" dirty="0"/>
          </a:p>
          <a:p>
            <a:pPr algn="l"/>
            <a:r>
              <a:rPr lang="en-US" sz="1600" dirty="0"/>
              <a:t>van Dijk, T. A. (2014). </a:t>
            </a:r>
            <a:r>
              <a:rPr lang="en-US" sz="1600" i="1" dirty="0"/>
              <a:t>Discourse and Knowledge: A </a:t>
            </a:r>
            <a:r>
              <a:rPr lang="en-US" sz="1600" i="1" dirty="0" err="1"/>
              <a:t>Sociocognitive</a:t>
            </a:r>
            <a:r>
              <a:rPr lang="en-US" sz="1600" i="1" dirty="0"/>
              <a:t> Approach. </a:t>
            </a:r>
            <a:r>
              <a:rPr lang="en-US" sz="1600" dirty="0"/>
              <a:t>Cambridge: Cambridge University Press. </a:t>
            </a:r>
            <a:endParaRPr lang="en-US" sz="1600" dirty="0" smtClean="0"/>
          </a:p>
          <a:p>
            <a:r>
              <a:rPr lang="en-US" sz="1600" dirty="0">
                <a:hlinkClick r:id="rId5"/>
              </a:rPr>
              <a:t>https://</a:t>
            </a:r>
            <a:r>
              <a:rPr lang="en-US" sz="1600" dirty="0" smtClean="0">
                <a:hlinkClick r:id="rId5"/>
              </a:rPr>
              <a:t>www.apa.org/topics/emotions</a:t>
            </a:r>
            <a:r>
              <a:rPr lang="en-US" sz="1600" dirty="0" smtClean="0"/>
              <a:t> assessed 31.07.2022</a:t>
            </a:r>
            <a:endParaRPr lang="en-US" sz="1600" dirty="0"/>
          </a:p>
        </p:txBody>
      </p:sp>
    </p:spTree>
    <p:extLst>
      <p:ext uri="{BB962C8B-B14F-4D97-AF65-F5344CB8AC3E}">
        <p14:creationId xmlns:p14="http://schemas.microsoft.com/office/powerpoint/2010/main" val="377292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08AE82-CCD2-402E-B09E-2A0D2560996E}"/>
              </a:ext>
            </a:extLst>
          </p:cNvPr>
          <p:cNvSpPr>
            <a:spLocks noGrp="1"/>
          </p:cNvSpPr>
          <p:nvPr>
            <p:ph type="title"/>
          </p:nvPr>
        </p:nvSpPr>
        <p:spPr>
          <a:xfrm>
            <a:off x="838200" y="365125"/>
            <a:ext cx="10515600" cy="816561"/>
          </a:xfrm>
        </p:spPr>
        <p:txBody>
          <a:bodyPr/>
          <a:lstStyle/>
          <a:p>
            <a:pPr algn="ctr"/>
            <a:r>
              <a:rPr lang="en-US" dirty="0"/>
              <a:t>Motivation – Why Emotions?</a:t>
            </a:r>
          </a:p>
        </p:txBody>
      </p:sp>
      <p:sp>
        <p:nvSpPr>
          <p:cNvPr id="3" name="Content Placeholder 2">
            <a:extLst>
              <a:ext uri="{FF2B5EF4-FFF2-40B4-BE49-F238E27FC236}">
                <a16:creationId xmlns="" xmlns:a16="http://schemas.microsoft.com/office/drawing/2014/main" id="{83FAF602-CE27-4719-8D62-11645A8C9F6C}"/>
              </a:ext>
            </a:extLst>
          </p:cNvPr>
          <p:cNvSpPr>
            <a:spLocks noGrp="1"/>
          </p:cNvSpPr>
          <p:nvPr>
            <p:ph idx="1"/>
          </p:nvPr>
        </p:nvSpPr>
        <p:spPr>
          <a:xfrm>
            <a:off x="731520" y="1350498"/>
            <a:ext cx="10622280" cy="5317588"/>
          </a:xfrm>
        </p:spPr>
        <p:txBody>
          <a:bodyPr>
            <a:normAutofit/>
          </a:bodyPr>
          <a:lstStyle/>
          <a:p>
            <a:pPr marL="0" indent="0">
              <a:buNone/>
            </a:pPr>
            <a:r>
              <a:rPr lang="en-US" dirty="0"/>
              <a:t>The appearance and spread of Corona virus has changed our lifestyle, our perspective and our emotions</a:t>
            </a:r>
            <a:r>
              <a:rPr lang="en-US" dirty="0" smtClean="0"/>
              <a:t>. </a:t>
            </a:r>
            <a:endParaRPr lang="en-US" dirty="0"/>
          </a:p>
          <a:p>
            <a:pPr marL="0" indent="0">
              <a:buNone/>
            </a:pPr>
            <a:r>
              <a:rPr lang="en-US" dirty="0"/>
              <a:t>E</a:t>
            </a:r>
            <a:r>
              <a:rPr lang="en-US" i="0" dirty="0">
                <a:effectLst/>
              </a:rPr>
              <a:t>motions are an important issue in journalism for both journalists and audience. Journalists rely on emotions. Thus, Corona times are a perfect ground for manipulating with emotions when creating and </a:t>
            </a:r>
            <a:r>
              <a:rPr lang="en-US" dirty="0"/>
              <a:t>s</a:t>
            </a:r>
            <a:r>
              <a:rPr lang="en-US" i="0" dirty="0">
                <a:effectLst/>
              </a:rPr>
              <a:t>haring news.</a:t>
            </a:r>
          </a:p>
          <a:p>
            <a:pPr marL="0" indent="0">
              <a:buNone/>
            </a:pPr>
            <a:r>
              <a:rPr lang="en-US" dirty="0">
                <a:solidFill>
                  <a:srgbClr val="4A4A4A"/>
                </a:solidFill>
                <a:latin typeface="Roboto" panose="02000000000000000000" pitchFamily="2" charset="0"/>
              </a:rPr>
              <a:t>(“</a:t>
            </a:r>
            <a:r>
              <a:rPr lang="en-US" b="0" i="0" dirty="0">
                <a:solidFill>
                  <a:srgbClr val="4A4A4A"/>
                </a:solidFill>
                <a:effectLst/>
                <a:latin typeface="Roboto" panose="02000000000000000000" pitchFamily="2" charset="0"/>
              </a:rPr>
              <a:t>… there’s nothing new about the idea of emotion in news journalism… Sensational journalism that sought to stir your fear, wonder and excitement about what is happening in the world. </a:t>
            </a:r>
            <a:r>
              <a:rPr lang="en-US" b="0" i="0" u="sng" dirty="0">
                <a:solidFill>
                  <a:srgbClr val="4A4A4A"/>
                </a:solidFill>
                <a:effectLst/>
                <a:latin typeface="Roboto" panose="02000000000000000000" pitchFamily="2" charset="0"/>
              </a:rPr>
              <a:t>Making a drama of a crisis has always been part of mass media…</a:t>
            </a:r>
            <a:r>
              <a:rPr lang="en-US" b="0" i="0" dirty="0">
                <a:solidFill>
                  <a:srgbClr val="4A4A4A"/>
                </a:solidFill>
                <a:effectLst/>
                <a:latin typeface="Roboto" panose="02000000000000000000" pitchFamily="2" charset="0"/>
              </a:rPr>
              <a:t>”)  </a:t>
            </a:r>
            <a:endParaRPr lang="en-US" b="0" i="0" dirty="0" smtClean="0">
              <a:solidFill>
                <a:srgbClr val="4A4A4A"/>
              </a:solidFill>
              <a:effectLst/>
              <a:latin typeface="Roboto" panose="02000000000000000000" pitchFamily="2" charset="0"/>
            </a:endParaRPr>
          </a:p>
          <a:p>
            <a:pPr marL="0" indent="0">
              <a:buNone/>
            </a:pPr>
            <a:r>
              <a:rPr lang="en-US" sz="2000" b="0" i="0" dirty="0" smtClean="0">
                <a:solidFill>
                  <a:srgbClr val="4A4A4A"/>
                </a:solidFill>
                <a:effectLst/>
                <a:latin typeface="Roboto" panose="02000000000000000000" pitchFamily="2" charset="0"/>
              </a:rPr>
              <a:t>https</a:t>
            </a:r>
            <a:r>
              <a:rPr lang="en-US" sz="2000" b="0" i="0" dirty="0">
                <a:solidFill>
                  <a:srgbClr val="4A4A4A"/>
                </a:solidFill>
                <a:effectLst/>
                <a:latin typeface="Roboto" panose="02000000000000000000" pitchFamily="2" charset="0"/>
              </a:rPr>
              <a:t>://blogs.lse.ac.uk/polis/2015/09/10/how-journalism-is-turning-emotional-and-what-that-might-mean-for-news/</a:t>
            </a:r>
            <a:endParaRPr lang="en-US" dirty="0"/>
          </a:p>
        </p:txBody>
      </p:sp>
    </p:spTree>
    <p:extLst>
      <p:ext uri="{BB962C8B-B14F-4D97-AF65-F5344CB8AC3E}">
        <p14:creationId xmlns:p14="http://schemas.microsoft.com/office/powerpoint/2010/main" val="1324031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87674B-0BC4-47F0-AE7E-0D1DDBFE5A74}"/>
              </a:ext>
            </a:extLst>
          </p:cNvPr>
          <p:cNvSpPr>
            <a:spLocks noGrp="1"/>
          </p:cNvSpPr>
          <p:nvPr>
            <p:ph type="title"/>
          </p:nvPr>
        </p:nvSpPr>
        <p:spPr>
          <a:xfrm>
            <a:off x="838200" y="365125"/>
            <a:ext cx="10515600" cy="816561"/>
          </a:xfrm>
        </p:spPr>
        <p:txBody>
          <a:bodyPr/>
          <a:lstStyle/>
          <a:p>
            <a:pPr algn="ctr"/>
            <a:r>
              <a:rPr lang="en-US" dirty="0" smtClean="0"/>
              <a:t>Emotions during Corona</a:t>
            </a:r>
            <a:endParaRPr lang="en-US" dirty="0"/>
          </a:p>
        </p:txBody>
      </p:sp>
      <p:sp>
        <p:nvSpPr>
          <p:cNvPr id="3" name="Content Placeholder 2">
            <a:extLst>
              <a:ext uri="{FF2B5EF4-FFF2-40B4-BE49-F238E27FC236}">
                <a16:creationId xmlns="" xmlns:a16="http://schemas.microsoft.com/office/drawing/2014/main" id="{C9CFC7E7-7784-454A-842B-E49B1D464E07}"/>
              </a:ext>
            </a:extLst>
          </p:cNvPr>
          <p:cNvSpPr>
            <a:spLocks noGrp="1"/>
          </p:cNvSpPr>
          <p:nvPr>
            <p:ph idx="1"/>
          </p:nvPr>
        </p:nvSpPr>
        <p:spPr>
          <a:xfrm>
            <a:off x="689317" y="1280160"/>
            <a:ext cx="10888394" cy="5212715"/>
          </a:xfrm>
        </p:spPr>
        <p:txBody>
          <a:bodyPr>
            <a:normAutofit/>
          </a:bodyPr>
          <a:lstStyle/>
          <a:p>
            <a:pPr marL="0" indent="0">
              <a:buNone/>
            </a:pPr>
            <a:r>
              <a:rPr lang="en-US" dirty="0" smtClean="0"/>
              <a:t>The </a:t>
            </a:r>
            <a:r>
              <a:rPr lang="en-US" dirty="0"/>
              <a:t>whole context has been rather unpleasant. </a:t>
            </a:r>
            <a:endParaRPr lang="en-US" dirty="0" smtClean="0"/>
          </a:p>
          <a:p>
            <a:r>
              <a:rPr lang="en-US" dirty="0"/>
              <a:t>f</a:t>
            </a:r>
            <a:r>
              <a:rPr lang="en-US" dirty="0" smtClean="0"/>
              <a:t>irstly</a:t>
            </a:r>
            <a:r>
              <a:rPr lang="en-US" dirty="0"/>
              <a:t>, it was the outburst of the </a:t>
            </a:r>
            <a:r>
              <a:rPr lang="en-US" dirty="0" smtClean="0"/>
              <a:t>disease </a:t>
            </a:r>
          </a:p>
          <a:p>
            <a:r>
              <a:rPr lang="en-US" dirty="0" smtClean="0"/>
              <a:t>secondly</a:t>
            </a:r>
            <a:r>
              <a:rPr lang="en-US" dirty="0"/>
              <a:t>, it was the rapid spread of the </a:t>
            </a:r>
            <a:r>
              <a:rPr lang="en-US" dirty="0" smtClean="0"/>
              <a:t>disease </a:t>
            </a:r>
          </a:p>
          <a:p>
            <a:r>
              <a:rPr lang="en-US" dirty="0" smtClean="0"/>
              <a:t>thirdly</a:t>
            </a:r>
            <a:r>
              <a:rPr lang="en-US" dirty="0"/>
              <a:t>, it was the unpredictability of individuals’ disease </a:t>
            </a:r>
            <a:r>
              <a:rPr lang="en-US" dirty="0" smtClean="0"/>
              <a:t>outcomes</a:t>
            </a:r>
          </a:p>
          <a:p>
            <a:r>
              <a:rPr lang="en-US" dirty="0" smtClean="0"/>
              <a:t>fourthly </a:t>
            </a:r>
            <a:r>
              <a:rPr lang="en-US" dirty="0"/>
              <a:t>it was the uncertainty of the pandemic end(</a:t>
            </a:r>
            <a:r>
              <a:rPr lang="en-US" dirty="0" err="1"/>
              <a:t>ing</a:t>
            </a:r>
            <a:r>
              <a:rPr lang="en-US" dirty="0"/>
              <a:t>), and </a:t>
            </a:r>
            <a:endParaRPr lang="en-US" dirty="0" smtClean="0"/>
          </a:p>
          <a:p>
            <a:r>
              <a:rPr lang="en-US" dirty="0" smtClean="0"/>
              <a:t>finally </a:t>
            </a:r>
            <a:r>
              <a:rPr lang="en-US" dirty="0"/>
              <a:t>the development of vaccines and the fact that they are not as efficient as they were expected to </a:t>
            </a:r>
            <a:r>
              <a:rPr lang="en-US" dirty="0" smtClean="0"/>
              <a:t>be</a:t>
            </a:r>
            <a:endParaRPr lang="en-US" dirty="0"/>
          </a:p>
          <a:p>
            <a:pPr marL="0" indent="0">
              <a:buNone/>
            </a:pPr>
            <a:r>
              <a:rPr lang="en-US" dirty="0"/>
              <a:t>All these abovementioned factors constitute the framework and the shared </a:t>
            </a:r>
            <a:r>
              <a:rPr lang="en-US" dirty="0" smtClean="0"/>
              <a:t>social background </a:t>
            </a:r>
            <a:r>
              <a:rPr lang="en-US" dirty="0"/>
              <a:t>that occupy people’s everyday lives and serve as a base for generating all types of news in media.</a:t>
            </a:r>
          </a:p>
          <a:p>
            <a:pPr marL="0" indent="0" algn="just">
              <a:buNone/>
            </a:pPr>
            <a:endParaRPr lang="en-US" sz="4400" dirty="0"/>
          </a:p>
        </p:txBody>
      </p:sp>
    </p:spTree>
    <p:extLst>
      <p:ext uri="{BB962C8B-B14F-4D97-AF65-F5344CB8AC3E}">
        <p14:creationId xmlns:p14="http://schemas.microsoft.com/office/powerpoint/2010/main" val="1729168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3404"/>
          </a:xfrm>
        </p:spPr>
        <p:txBody>
          <a:bodyPr/>
          <a:lstStyle/>
          <a:p>
            <a:pPr algn="ctr"/>
            <a:r>
              <a:rPr lang="en-US" dirty="0" smtClean="0"/>
              <a:t>Emotion - Definition</a:t>
            </a:r>
            <a:endParaRPr lang="en-US" dirty="0"/>
          </a:p>
        </p:txBody>
      </p:sp>
      <p:sp>
        <p:nvSpPr>
          <p:cNvPr id="3" name="Content Placeholder 2"/>
          <p:cNvSpPr>
            <a:spLocks noGrp="1"/>
          </p:cNvSpPr>
          <p:nvPr>
            <p:ph idx="1"/>
          </p:nvPr>
        </p:nvSpPr>
        <p:spPr>
          <a:xfrm>
            <a:off x="717756" y="1415846"/>
            <a:ext cx="10451690" cy="4866967"/>
          </a:xfrm>
        </p:spPr>
        <p:txBody>
          <a:bodyPr>
            <a:normAutofit/>
          </a:bodyPr>
          <a:lstStyle/>
          <a:p>
            <a:pPr marL="0" indent="0" fontAlgn="base">
              <a:buNone/>
            </a:pPr>
            <a:r>
              <a:rPr lang="en-US" dirty="0"/>
              <a:t>The reason why emotions are part of the examination is because </a:t>
            </a:r>
            <a:r>
              <a:rPr lang="en-US" dirty="0" smtClean="0"/>
              <a:t>they are frequently accompanied by language expression.</a:t>
            </a:r>
          </a:p>
          <a:p>
            <a:pPr marL="0" indent="0" fontAlgn="base">
              <a:buNone/>
            </a:pPr>
            <a:r>
              <a:rPr lang="en-US" dirty="0" smtClean="0"/>
              <a:t>According </a:t>
            </a:r>
            <a:r>
              <a:rPr lang="en-US" dirty="0"/>
              <a:t>to Oxford English Dictionary (2005) emotion is a strong feeling derived from one’s circumstances, mood or relations with others. </a:t>
            </a:r>
            <a:endParaRPr lang="en-US" dirty="0" smtClean="0"/>
          </a:p>
          <a:p>
            <a:pPr marL="0" indent="0" fontAlgn="base">
              <a:buNone/>
            </a:pPr>
            <a:r>
              <a:rPr lang="en-US" dirty="0" smtClean="0"/>
              <a:t>According </a:t>
            </a:r>
            <a:r>
              <a:rPr lang="en-US" dirty="0"/>
              <a:t>to APA emotions are conscious mental reactions (such as anger or fear) subjectively experienced as strong feelings usually directed toward a specific object and typically accompanied by physiological and behavioral changes in the body. (Definition is adapted from </a:t>
            </a:r>
            <a:r>
              <a:rPr lang="en-US" u="sng" dirty="0">
                <a:hlinkClick r:id="rId2"/>
              </a:rPr>
              <a:t>Merriam-Webster</a:t>
            </a:r>
            <a:r>
              <a:rPr lang="en-US" dirty="0"/>
              <a:t>)</a:t>
            </a:r>
          </a:p>
          <a:p>
            <a:pPr marL="0" indent="0">
              <a:buNone/>
            </a:pPr>
            <a:r>
              <a:rPr lang="en-US" dirty="0"/>
              <a:t>https://www.apa.org/topics/emotions</a:t>
            </a:r>
          </a:p>
          <a:p>
            <a:pPr marL="0" indent="0">
              <a:buNone/>
            </a:pPr>
            <a:endParaRPr lang="en-US" dirty="0"/>
          </a:p>
        </p:txBody>
      </p:sp>
    </p:spTree>
    <p:extLst>
      <p:ext uri="{BB962C8B-B14F-4D97-AF65-F5344CB8AC3E}">
        <p14:creationId xmlns:p14="http://schemas.microsoft.com/office/powerpoint/2010/main" val="1579817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3A17D-6413-49F3-8D94-A01772F7EE40}"/>
              </a:ext>
            </a:extLst>
          </p:cNvPr>
          <p:cNvSpPr>
            <a:spLocks noGrp="1"/>
          </p:cNvSpPr>
          <p:nvPr>
            <p:ph type="title"/>
          </p:nvPr>
        </p:nvSpPr>
        <p:spPr>
          <a:xfrm>
            <a:off x="838200" y="365126"/>
            <a:ext cx="10515600" cy="696758"/>
          </a:xfrm>
        </p:spPr>
        <p:txBody>
          <a:bodyPr/>
          <a:lstStyle/>
          <a:p>
            <a:pPr algn="ctr"/>
            <a:r>
              <a:rPr lang="en-US" dirty="0"/>
              <a:t>Aim of the Research</a:t>
            </a:r>
          </a:p>
        </p:txBody>
      </p:sp>
      <p:sp>
        <p:nvSpPr>
          <p:cNvPr id="3" name="Content Placeholder 2">
            <a:extLst>
              <a:ext uri="{FF2B5EF4-FFF2-40B4-BE49-F238E27FC236}">
                <a16:creationId xmlns="" xmlns:a16="http://schemas.microsoft.com/office/drawing/2014/main" id="{A41A48E9-588D-41BB-AA90-BF00E7EF7934}"/>
              </a:ext>
            </a:extLst>
          </p:cNvPr>
          <p:cNvSpPr>
            <a:spLocks noGrp="1"/>
          </p:cNvSpPr>
          <p:nvPr>
            <p:ph idx="1"/>
          </p:nvPr>
        </p:nvSpPr>
        <p:spPr>
          <a:xfrm>
            <a:off x="838200" y="1505242"/>
            <a:ext cx="10515600" cy="4836563"/>
          </a:xfrm>
        </p:spPr>
        <p:txBody>
          <a:bodyPr>
            <a:normAutofit fontScale="92500" lnSpcReduction="20000"/>
          </a:bodyPr>
          <a:lstStyle/>
          <a:p>
            <a:pPr marL="0" indent="0">
              <a:buNone/>
            </a:pPr>
            <a:r>
              <a:rPr lang="en-US" dirty="0">
                <a:cs typeface="Times New Roman" panose="02020603050405020304" pitchFamily="18" charset="0"/>
              </a:rPr>
              <a:t>The paper </a:t>
            </a:r>
            <a:r>
              <a:rPr lang="en-US" dirty="0" smtClean="0">
                <a:cs typeface="Times New Roman" panose="02020603050405020304" pitchFamily="18" charset="0"/>
              </a:rPr>
              <a:t>analyzes </a:t>
            </a:r>
            <a:r>
              <a:rPr lang="en-US" dirty="0">
                <a:cs typeface="Times New Roman" panose="02020603050405020304" pitchFamily="18" charset="0"/>
              </a:rPr>
              <a:t>breaking news headlines taking into account the later stage of Corona virus spread; i.e. the period after a year and a half since the outbreak of the disease. </a:t>
            </a:r>
            <a:endParaRPr lang="en-US" dirty="0" smtClean="0">
              <a:cs typeface="Times New Roman" panose="02020603050405020304" pitchFamily="18" charset="0"/>
            </a:endParaRPr>
          </a:p>
          <a:p>
            <a:pPr marL="0" indent="0">
              <a:buNone/>
            </a:pPr>
            <a:r>
              <a:rPr lang="en-US" sz="2800" dirty="0" smtClean="0">
                <a:solidFill>
                  <a:srgbClr val="000000"/>
                </a:solidFill>
                <a:cs typeface="Times New Roman" panose="02020603050405020304" pitchFamily="18" charset="0"/>
              </a:rPr>
              <a:t>Taking </a:t>
            </a:r>
            <a:r>
              <a:rPr lang="en-US" sz="2800" dirty="0">
                <a:solidFill>
                  <a:srgbClr val="000000"/>
                </a:solidFill>
                <a:cs typeface="Times New Roman" panose="02020603050405020304" pitchFamily="18" charset="0"/>
              </a:rPr>
              <a:t>into consideration the on-going reality with the pandemic and journalism </a:t>
            </a:r>
            <a:r>
              <a:rPr lang="en-US" sz="2800" dirty="0" smtClean="0">
                <a:solidFill>
                  <a:srgbClr val="000000"/>
                </a:solidFill>
                <a:cs typeface="Times New Roman" panose="02020603050405020304" pitchFamily="18" charset="0"/>
              </a:rPr>
              <a:t>principles</a:t>
            </a:r>
            <a:r>
              <a:rPr lang="en-US" sz="2800" dirty="0">
                <a:solidFill>
                  <a:srgbClr val="000000"/>
                </a:solidFill>
                <a:cs typeface="Times New Roman" panose="02020603050405020304" pitchFamily="18" charset="0"/>
              </a:rPr>
              <a:t>:</a:t>
            </a:r>
          </a:p>
          <a:p>
            <a:pPr marL="0" indent="0">
              <a:buNone/>
            </a:pPr>
            <a:endParaRPr lang="en-US" dirty="0">
              <a:solidFill>
                <a:srgbClr val="000000"/>
              </a:solidFill>
            </a:endParaRPr>
          </a:p>
          <a:p>
            <a:r>
              <a:rPr lang="en-US" sz="2800" dirty="0">
                <a:solidFill>
                  <a:srgbClr val="000000"/>
                </a:solidFill>
              </a:rPr>
              <a:t>the first aim of this paper is to find out if audience finds breaking news headlines as: </a:t>
            </a:r>
            <a:r>
              <a:rPr lang="en-US" sz="2800" dirty="0" smtClean="0">
                <a:solidFill>
                  <a:srgbClr val="000000"/>
                </a:solidFill>
              </a:rPr>
              <a:t>trustworthy / </a:t>
            </a:r>
            <a:r>
              <a:rPr lang="en-US" sz="2800" dirty="0">
                <a:solidFill>
                  <a:srgbClr val="000000"/>
                </a:solidFill>
              </a:rPr>
              <a:t>untrustworthy </a:t>
            </a:r>
            <a:r>
              <a:rPr lang="en-US" sz="2800" dirty="0" smtClean="0">
                <a:solidFill>
                  <a:srgbClr val="000000"/>
                </a:solidFill>
              </a:rPr>
              <a:t>/ misleading.</a:t>
            </a:r>
            <a:endParaRPr lang="en-US" sz="2800" dirty="0">
              <a:solidFill>
                <a:srgbClr val="000000"/>
              </a:solidFill>
            </a:endParaRPr>
          </a:p>
          <a:p>
            <a:r>
              <a:rPr lang="en-US" dirty="0">
                <a:solidFill>
                  <a:srgbClr val="000000"/>
                </a:solidFill>
              </a:rPr>
              <a:t>the second aim </a:t>
            </a:r>
            <a:r>
              <a:rPr lang="en-US" sz="2800" dirty="0">
                <a:solidFill>
                  <a:srgbClr val="000000"/>
                </a:solidFill>
              </a:rPr>
              <a:t>is to figure out emotions evoked in audience when reading/hearing breaking news headlines. </a:t>
            </a:r>
          </a:p>
          <a:p>
            <a:r>
              <a:rPr lang="en-US" dirty="0">
                <a:solidFill>
                  <a:srgbClr val="000000"/>
                </a:solidFill>
              </a:rPr>
              <a:t>the third aim is to identify the linguistic expressions that evoke emotions; especially </a:t>
            </a:r>
            <a:r>
              <a:rPr lang="en-US" sz="2800" dirty="0">
                <a:solidFill>
                  <a:srgbClr val="000000"/>
                </a:solidFill>
                <a:effectLst/>
                <a:ea typeface="Calibri" panose="020F0502020204030204" pitchFamily="34" charset="0"/>
                <a:cs typeface="Times New Roman" panose="02020603050405020304" pitchFamily="18" charset="0"/>
              </a:rPr>
              <a:t>to identify and analyze the vocabulary which evokes emotions, such as fear, anxiety, </a:t>
            </a:r>
            <a:r>
              <a:rPr lang="en-US" sz="2800" dirty="0" smtClean="0">
                <a:solidFill>
                  <a:srgbClr val="000000"/>
                </a:solidFill>
                <a:effectLst/>
                <a:ea typeface="Calibri" panose="020F0502020204030204" pitchFamily="34" charset="0"/>
                <a:cs typeface="Times New Roman" panose="02020603050405020304" pitchFamily="18" charset="0"/>
              </a:rPr>
              <a:t>indifference </a:t>
            </a:r>
            <a:r>
              <a:rPr lang="en-US" sz="2800" dirty="0">
                <a:solidFill>
                  <a:srgbClr val="000000"/>
                </a:solidFill>
                <a:effectLst/>
                <a:ea typeface="Calibri" panose="020F0502020204030204" pitchFamily="34" charset="0"/>
                <a:cs typeface="Times New Roman" panose="02020603050405020304" pitchFamily="18" charset="0"/>
              </a:rPr>
              <a:t>or joy on the part of the audience.  </a:t>
            </a:r>
            <a:endParaRPr lang="en-US" sz="2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3649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1E7A35-DEF7-4E04-A66D-DE1C81EE9FEF}"/>
              </a:ext>
            </a:extLst>
          </p:cNvPr>
          <p:cNvSpPr>
            <a:spLocks noGrp="1"/>
          </p:cNvSpPr>
          <p:nvPr>
            <p:ph type="title"/>
          </p:nvPr>
        </p:nvSpPr>
        <p:spPr>
          <a:xfrm>
            <a:off x="838200" y="365126"/>
            <a:ext cx="10515600" cy="943170"/>
          </a:xfrm>
        </p:spPr>
        <p:txBody>
          <a:bodyPr/>
          <a:lstStyle/>
          <a:p>
            <a:pPr algn="ctr"/>
            <a:r>
              <a:rPr lang="en-US" dirty="0"/>
              <a:t>Methodology of Research</a:t>
            </a:r>
          </a:p>
        </p:txBody>
      </p:sp>
      <p:sp>
        <p:nvSpPr>
          <p:cNvPr id="3" name="Content Placeholder 2">
            <a:extLst>
              <a:ext uri="{FF2B5EF4-FFF2-40B4-BE49-F238E27FC236}">
                <a16:creationId xmlns="" xmlns:a16="http://schemas.microsoft.com/office/drawing/2014/main" id="{35B23338-608A-49AC-BC46-DC5A19F5B591}"/>
              </a:ext>
            </a:extLst>
          </p:cNvPr>
          <p:cNvSpPr>
            <a:spLocks noGrp="1"/>
          </p:cNvSpPr>
          <p:nvPr>
            <p:ph idx="1"/>
          </p:nvPr>
        </p:nvSpPr>
        <p:spPr>
          <a:xfrm>
            <a:off x="633046" y="1308296"/>
            <a:ext cx="10720754" cy="5184579"/>
          </a:xfrm>
        </p:spPr>
        <p:txBody>
          <a:bodyPr>
            <a:normAutofit/>
          </a:bodyPr>
          <a:lstStyle/>
          <a:p>
            <a:pPr marL="0" indent="0">
              <a:buNone/>
            </a:pPr>
            <a:r>
              <a:rPr lang="en-US" sz="3200" dirty="0">
                <a:solidFill>
                  <a:srgbClr val="000000"/>
                </a:solidFill>
                <a:effectLst/>
                <a:ea typeface="Calibri" panose="020F0502020204030204" pitchFamily="34" charset="0"/>
                <a:cs typeface="Times New Roman" panose="02020603050405020304" pitchFamily="18" charset="0"/>
              </a:rPr>
              <a:t>The analysis is based on more than </a:t>
            </a:r>
            <a:r>
              <a:rPr lang="en-US" sz="3200" dirty="0" smtClean="0">
                <a:solidFill>
                  <a:srgbClr val="000000"/>
                </a:solidFill>
                <a:effectLst/>
                <a:ea typeface="Calibri" panose="020F0502020204030204" pitchFamily="34" charset="0"/>
                <a:cs typeface="Times New Roman" panose="02020603050405020304" pitchFamily="18" charset="0"/>
              </a:rPr>
              <a:t>75 </a:t>
            </a:r>
            <a:r>
              <a:rPr lang="en-US" sz="3200" dirty="0">
                <a:solidFill>
                  <a:srgbClr val="000000"/>
                </a:solidFill>
                <a:effectLst/>
                <a:ea typeface="Calibri" panose="020F0502020204030204" pitchFamily="34" charset="0"/>
                <a:cs typeface="Times New Roman" panose="02020603050405020304" pitchFamily="18" charset="0"/>
              </a:rPr>
              <a:t>headlines about corona virus from BBC, CNN, DW (English</a:t>
            </a:r>
            <a:r>
              <a:rPr lang="en-US" sz="3200" dirty="0" smtClean="0">
                <a:solidFill>
                  <a:srgbClr val="000000"/>
                </a:solidFill>
                <a:effectLst/>
                <a:ea typeface="Calibri" panose="020F0502020204030204" pitchFamily="34" charset="0"/>
                <a:cs typeface="Times New Roman" panose="02020603050405020304" pitchFamily="18" charset="0"/>
              </a:rPr>
              <a:t>), </a:t>
            </a:r>
            <a:r>
              <a:rPr lang="en-US" sz="3200" dirty="0">
                <a:solidFill>
                  <a:srgbClr val="000000"/>
                </a:solidFill>
                <a:effectLst/>
                <a:ea typeface="Calibri" panose="020F0502020204030204" pitchFamily="34" charset="0"/>
                <a:cs typeface="Times New Roman" panose="02020603050405020304" pitchFamily="18" charset="0"/>
              </a:rPr>
              <a:t>France 24 (English) </a:t>
            </a:r>
            <a:r>
              <a:rPr lang="en-US" sz="3200" dirty="0" smtClean="0">
                <a:solidFill>
                  <a:srgbClr val="000000"/>
                </a:solidFill>
                <a:effectLst/>
                <a:ea typeface="Calibri" panose="020F0502020204030204" pitchFamily="34" charset="0"/>
                <a:cs typeface="Times New Roman" panose="02020603050405020304" pitchFamily="18" charset="0"/>
              </a:rPr>
              <a:t>and Al </a:t>
            </a:r>
            <a:r>
              <a:rPr lang="en-US" sz="3200" dirty="0" err="1" smtClean="0">
                <a:solidFill>
                  <a:srgbClr val="000000"/>
                </a:solidFill>
                <a:effectLst/>
                <a:ea typeface="Calibri" panose="020F0502020204030204" pitchFamily="34" charset="0"/>
                <a:cs typeface="Times New Roman" panose="02020603050405020304" pitchFamily="18" charset="0"/>
              </a:rPr>
              <a:t>Jazeeira</a:t>
            </a:r>
            <a:r>
              <a:rPr lang="en-US" sz="3200" dirty="0" smtClean="0">
                <a:solidFill>
                  <a:srgbClr val="000000"/>
                </a:solidFill>
                <a:effectLst/>
                <a:ea typeface="Calibri" panose="020F0502020204030204" pitchFamily="34" charset="0"/>
                <a:cs typeface="Times New Roman" panose="02020603050405020304" pitchFamily="18" charset="0"/>
              </a:rPr>
              <a:t> collected </a:t>
            </a:r>
            <a:r>
              <a:rPr lang="en-US" sz="3200" dirty="0">
                <a:solidFill>
                  <a:srgbClr val="000000"/>
                </a:solidFill>
                <a:effectLst/>
                <a:ea typeface="Calibri" panose="020F0502020204030204" pitchFamily="34" charset="0"/>
                <a:cs typeface="Times New Roman" panose="02020603050405020304" pitchFamily="18" charset="0"/>
              </a:rPr>
              <a:t>in the period of May/June </a:t>
            </a:r>
            <a:r>
              <a:rPr lang="en-US" sz="3200" dirty="0" smtClean="0">
                <a:solidFill>
                  <a:srgbClr val="000000"/>
                </a:solidFill>
                <a:effectLst/>
                <a:ea typeface="Calibri" panose="020F0502020204030204" pitchFamily="34" charset="0"/>
                <a:cs typeface="Times New Roman" panose="02020603050405020304" pitchFamily="18" charset="0"/>
              </a:rPr>
              <a:t>2021 to April </a:t>
            </a:r>
            <a:r>
              <a:rPr lang="en-US" sz="3200" dirty="0" smtClean="0">
                <a:solidFill>
                  <a:srgbClr val="000000"/>
                </a:solidFill>
                <a:effectLst/>
                <a:ea typeface="Calibri" panose="020F0502020204030204" pitchFamily="34" charset="0"/>
                <a:cs typeface="Times New Roman" panose="02020603050405020304" pitchFamily="18" charset="0"/>
              </a:rPr>
              <a:t>2022 (Twitter accounts).</a:t>
            </a:r>
            <a:endParaRPr lang="en-US" sz="3200" dirty="0">
              <a:effectLst/>
              <a:ea typeface="Calibri" panose="020F0502020204030204" pitchFamily="34" charset="0"/>
              <a:cs typeface="Times New Roman" panose="02020603050405020304" pitchFamily="18" charset="0"/>
            </a:endParaRPr>
          </a:p>
          <a:p>
            <a:pPr marL="0" indent="0">
              <a:buNone/>
            </a:pPr>
            <a:endParaRPr lang="en-US" sz="3200" dirty="0" smtClean="0">
              <a:cs typeface="Times New Roman" panose="02020603050405020304" pitchFamily="18" charset="0"/>
            </a:endParaRPr>
          </a:p>
          <a:p>
            <a:pPr marL="0" indent="0">
              <a:buNone/>
            </a:pPr>
            <a:r>
              <a:rPr lang="en-US" sz="3200" dirty="0" smtClean="0">
                <a:cs typeface="Times New Roman" panose="02020603050405020304" pitchFamily="18" charset="0"/>
              </a:rPr>
              <a:t>Headlines </a:t>
            </a:r>
            <a:r>
              <a:rPr lang="en-US" sz="3200" dirty="0">
                <a:cs typeface="Times New Roman" panose="02020603050405020304" pitchFamily="18" charset="0"/>
              </a:rPr>
              <a:t>were analyzed and classified according to their common topic and thus classified into the following sets:</a:t>
            </a:r>
          </a:p>
          <a:p>
            <a:pPr marL="0" indent="0">
              <a:buNone/>
            </a:pPr>
            <a:r>
              <a:rPr lang="en-US" b="1" dirty="0" smtClean="0"/>
              <a:t>	A</a:t>
            </a:r>
            <a:r>
              <a:rPr lang="en-US" b="1" i="1" dirty="0"/>
              <a:t>.  Spread of </a:t>
            </a:r>
            <a:r>
              <a:rPr lang="en-US" b="1" i="1" dirty="0" smtClean="0"/>
              <a:t>coronavirus</a:t>
            </a:r>
          </a:p>
          <a:p>
            <a:pPr marL="0" indent="0">
              <a:buNone/>
            </a:pPr>
            <a:r>
              <a:rPr lang="en-US" b="1" i="1" dirty="0" smtClean="0"/>
              <a:t>	B</a:t>
            </a:r>
            <a:r>
              <a:rPr lang="en-US" b="1" i="1" dirty="0"/>
              <a:t>. Vaccination – reactions</a:t>
            </a:r>
            <a:endParaRPr lang="en-US" dirty="0"/>
          </a:p>
          <a:p>
            <a:pPr marL="0" indent="0">
              <a:buNone/>
            </a:pPr>
            <a:r>
              <a:rPr lang="en-US" b="1" i="1" dirty="0" smtClean="0"/>
              <a:t>	C</a:t>
            </a:r>
            <a:r>
              <a:rPr lang="en-US" b="1" i="1" dirty="0"/>
              <a:t>. Social context during Corona pandemics</a:t>
            </a:r>
            <a:endParaRPr lang="en-US" dirty="0"/>
          </a:p>
          <a:p>
            <a:endParaRPr lang="en-US" dirty="0"/>
          </a:p>
        </p:txBody>
      </p:sp>
    </p:spTree>
    <p:extLst>
      <p:ext uri="{BB962C8B-B14F-4D97-AF65-F5344CB8AC3E}">
        <p14:creationId xmlns:p14="http://schemas.microsoft.com/office/powerpoint/2010/main" val="2173443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9FA066-9E81-4BA7-8FBD-1AD2CB1D156E}"/>
              </a:ext>
            </a:extLst>
          </p:cNvPr>
          <p:cNvSpPr>
            <a:spLocks noGrp="1"/>
          </p:cNvSpPr>
          <p:nvPr>
            <p:ph type="title"/>
          </p:nvPr>
        </p:nvSpPr>
        <p:spPr>
          <a:xfrm>
            <a:off x="838200" y="365125"/>
            <a:ext cx="10515600" cy="802493"/>
          </a:xfrm>
        </p:spPr>
        <p:txBody>
          <a:bodyPr/>
          <a:lstStyle/>
          <a:p>
            <a:pPr algn="ctr"/>
            <a:r>
              <a:rPr lang="en-US" dirty="0"/>
              <a:t>Survey Content</a:t>
            </a:r>
          </a:p>
        </p:txBody>
      </p:sp>
      <p:sp>
        <p:nvSpPr>
          <p:cNvPr id="3" name="Content Placeholder 2">
            <a:extLst>
              <a:ext uri="{FF2B5EF4-FFF2-40B4-BE49-F238E27FC236}">
                <a16:creationId xmlns="" xmlns:a16="http://schemas.microsoft.com/office/drawing/2014/main" id="{21587859-BE33-4F2D-84E8-3DDCBCC7E23C}"/>
              </a:ext>
            </a:extLst>
          </p:cNvPr>
          <p:cNvSpPr>
            <a:spLocks noGrp="1"/>
          </p:cNvSpPr>
          <p:nvPr>
            <p:ph idx="1"/>
          </p:nvPr>
        </p:nvSpPr>
        <p:spPr>
          <a:xfrm>
            <a:off x="838200" y="1977191"/>
            <a:ext cx="10515600" cy="4226963"/>
          </a:xfrm>
        </p:spPr>
        <p:txBody>
          <a:bodyPr>
            <a:normAutofit/>
          </a:bodyPr>
          <a:lstStyle/>
          <a:p>
            <a:pPr marL="0" indent="0">
              <a:buNone/>
            </a:pPr>
            <a:r>
              <a:rPr lang="en-US" dirty="0">
                <a:cs typeface="Times New Roman" panose="02020603050405020304" pitchFamily="18" charset="0"/>
              </a:rPr>
              <a:t>The first question examines audience trust in media. </a:t>
            </a:r>
            <a:r>
              <a:rPr lang="en-US" dirty="0" smtClean="0">
                <a:cs typeface="Times New Roman" panose="02020603050405020304" pitchFamily="18" charset="0"/>
              </a:rPr>
              <a:t>W</a:t>
            </a:r>
            <a:r>
              <a:rPr lang="en-US" dirty="0" smtClean="0">
                <a:solidFill>
                  <a:srgbClr val="201F1E"/>
                </a:solidFill>
                <a:effectLst/>
                <a:ea typeface="Times New Roman" panose="02020603050405020304" pitchFamily="18" charset="0"/>
              </a:rPr>
              <a:t>hen </a:t>
            </a:r>
            <a:r>
              <a:rPr lang="en-US" dirty="0">
                <a:solidFill>
                  <a:srgbClr val="201F1E"/>
                </a:solidFill>
                <a:effectLst/>
                <a:ea typeface="Times New Roman" panose="02020603050405020304" pitchFamily="18" charset="0"/>
              </a:rPr>
              <a:t>designing our survey, we do not ask audience directly "Do you trust breaking news?" but we present the evaluated headlines together with a rating system on how trustworthy they seem to them: </a:t>
            </a:r>
          </a:p>
          <a:p>
            <a:pPr marL="457200" indent="-457200">
              <a:buAutoNum type="alphaLcParenR"/>
            </a:pPr>
            <a:r>
              <a:rPr lang="en-US" dirty="0" smtClean="0">
                <a:solidFill>
                  <a:srgbClr val="201F1E"/>
                </a:solidFill>
                <a:effectLst/>
                <a:ea typeface="Times New Roman" panose="02020603050405020304" pitchFamily="18" charset="0"/>
              </a:rPr>
              <a:t>trustworthy 	b</a:t>
            </a:r>
            <a:r>
              <a:rPr lang="en-US" dirty="0">
                <a:solidFill>
                  <a:srgbClr val="201F1E"/>
                </a:solidFill>
                <a:effectLst/>
                <a:ea typeface="Times New Roman" panose="02020603050405020304" pitchFamily="18" charset="0"/>
              </a:rPr>
              <a:t>) </a:t>
            </a:r>
            <a:r>
              <a:rPr lang="en-US" dirty="0" smtClean="0">
                <a:solidFill>
                  <a:srgbClr val="201F1E"/>
                </a:solidFill>
                <a:effectLst/>
                <a:ea typeface="Times New Roman" panose="02020603050405020304" pitchFamily="18" charset="0"/>
              </a:rPr>
              <a:t>untrustworthy 	c</a:t>
            </a:r>
            <a:r>
              <a:rPr lang="en-US" dirty="0">
                <a:solidFill>
                  <a:srgbClr val="201F1E"/>
                </a:solidFill>
                <a:effectLst/>
                <a:ea typeface="Times New Roman" panose="02020603050405020304" pitchFamily="18" charset="0"/>
              </a:rPr>
              <a:t>) </a:t>
            </a:r>
            <a:r>
              <a:rPr lang="en-US" dirty="0" smtClean="0">
                <a:solidFill>
                  <a:srgbClr val="201F1E"/>
                </a:solidFill>
                <a:effectLst/>
                <a:ea typeface="Times New Roman" panose="02020603050405020304" pitchFamily="18" charset="0"/>
              </a:rPr>
              <a:t>misleading</a:t>
            </a:r>
            <a:endParaRPr lang="en-US" dirty="0">
              <a:solidFill>
                <a:srgbClr val="201F1E"/>
              </a:solidFill>
              <a:effectLst/>
              <a:ea typeface="Times New Roman" panose="02020603050405020304" pitchFamily="18" charset="0"/>
            </a:endParaRPr>
          </a:p>
          <a:p>
            <a:pPr marL="0" indent="0">
              <a:buNone/>
            </a:pPr>
            <a:r>
              <a:rPr lang="en-US" dirty="0" smtClean="0">
                <a:solidFill>
                  <a:srgbClr val="201F1E"/>
                </a:solidFill>
                <a:effectLst/>
                <a:ea typeface="Times New Roman" panose="02020603050405020304" pitchFamily="18" charset="0"/>
              </a:rPr>
              <a:t>The </a:t>
            </a:r>
            <a:r>
              <a:rPr lang="en-US" dirty="0">
                <a:solidFill>
                  <a:srgbClr val="201F1E"/>
                </a:solidFill>
                <a:effectLst/>
                <a:ea typeface="Times New Roman" panose="02020603050405020304" pitchFamily="18" charset="0"/>
              </a:rPr>
              <a:t>source of the news is also usually important for the evaluation of trustworthiness and therefore the survey questions do not reveal the source of the headlines and thus the survey is less biased and answers are more reliable.</a:t>
            </a:r>
            <a:endParaRPr lang="en-US" dirty="0">
              <a:effectLst/>
              <a:ea typeface="Times New Roman" panose="02020603050405020304" pitchFamily="18" charset="0"/>
            </a:endParaRPr>
          </a:p>
          <a:p>
            <a:endParaRPr lang="en-US" sz="4000" dirty="0"/>
          </a:p>
        </p:txBody>
      </p:sp>
    </p:spTree>
    <p:extLst>
      <p:ext uri="{BB962C8B-B14F-4D97-AF65-F5344CB8AC3E}">
        <p14:creationId xmlns:p14="http://schemas.microsoft.com/office/powerpoint/2010/main" val="3776520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03F3B5-2B0A-4941-8F45-71CEA8E93AA8}"/>
              </a:ext>
            </a:extLst>
          </p:cNvPr>
          <p:cNvSpPr>
            <a:spLocks noGrp="1"/>
          </p:cNvSpPr>
          <p:nvPr>
            <p:ph type="title"/>
          </p:nvPr>
        </p:nvSpPr>
        <p:spPr>
          <a:xfrm>
            <a:off x="838200" y="365125"/>
            <a:ext cx="10515600" cy="893933"/>
          </a:xfrm>
        </p:spPr>
        <p:txBody>
          <a:bodyPr/>
          <a:lstStyle/>
          <a:p>
            <a:pPr algn="ctr"/>
            <a:r>
              <a:rPr lang="en-US" dirty="0"/>
              <a:t>Survey Content</a:t>
            </a:r>
          </a:p>
        </p:txBody>
      </p:sp>
      <p:sp>
        <p:nvSpPr>
          <p:cNvPr id="3" name="Content Placeholder 2">
            <a:extLst>
              <a:ext uri="{FF2B5EF4-FFF2-40B4-BE49-F238E27FC236}">
                <a16:creationId xmlns="" xmlns:a16="http://schemas.microsoft.com/office/drawing/2014/main" id="{B42C4DA8-2EA1-44EB-B753-C8CF525202D1}"/>
              </a:ext>
            </a:extLst>
          </p:cNvPr>
          <p:cNvSpPr>
            <a:spLocks noGrp="1"/>
          </p:cNvSpPr>
          <p:nvPr>
            <p:ph idx="1"/>
          </p:nvPr>
        </p:nvSpPr>
        <p:spPr>
          <a:xfrm>
            <a:off x="838200" y="1504335"/>
            <a:ext cx="10515600" cy="4727653"/>
          </a:xfrm>
        </p:spPr>
        <p:txBody>
          <a:bodyPr>
            <a:normAutofit/>
          </a:bodyPr>
          <a:lstStyle/>
          <a:p>
            <a:pPr marL="0" indent="0">
              <a:buNone/>
            </a:pPr>
            <a:r>
              <a:rPr lang="en-US" sz="3200" dirty="0">
                <a:solidFill>
                  <a:srgbClr val="201F1E"/>
                </a:solidFill>
                <a:effectLst/>
                <a:ea typeface="Times New Roman" panose="02020603050405020304" pitchFamily="18" charset="0"/>
              </a:rPr>
              <a:t>The </a:t>
            </a:r>
            <a:r>
              <a:rPr lang="en-US" sz="3200" dirty="0" smtClean="0">
                <a:solidFill>
                  <a:srgbClr val="201F1E"/>
                </a:solidFill>
                <a:effectLst/>
                <a:ea typeface="Times New Roman" panose="02020603050405020304" pitchFamily="18" charset="0"/>
              </a:rPr>
              <a:t>second </a:t>
            </a:r>
            <a:r>
              <a:rPr lang="en-US" sz="3200" dirty="0">
                <a:solidFill>
                  <a:srgbClr val="201F1E"/>
                </a:solidFill>
                <a:effectLst/>
                <a:ea typeface="Times New Roman" panose="02020603050405020304" pitchFamily="18" charset="0"/>
              </a:rPr>
              <a:t>question </a:t>
            </a:r>
            <a:r>
              <a:rPr lang="en-US" sz="3200" dirty="0" smtClean="0">
                <a:solidFill>
                  <a:srgbClr val="201F1E"/>
                </a:solidFill>
                <a:effectLst/>
                <a:ea typeface="Times New Roman" panose="02020603050405020304" pitchFamily="18" charset="0"/>
              </a:rPr>
              <a:t>identifies </a:t>
            </a:r>
            <a:r>
              <a:rPr lang="en-US" sz="3200" dirty="0">
                <a:solidFill>
                  <a:srgbClr val="201F1E"/>
                </a:solidFill>
                <a:effectLst/>
                <a:ea typeface="Times New Roman" panose="02020603050405020304" pitchFamily="18" charset="0"/>
              </a:rPr>
              <a:t>participants’ emotional reactions</a:t>
            </a:r>
            <a:r>
              <a:rPr lang="en-US" sz="3200" dirty="0" smtClean="0">
                <a:solidFill>
                  <a:srgbClr val="201F1E"/>
                </a:solidFill>
                <a:effectLst/>
                <a:ea typeface="Times New Roman" panose="02020603050405020304" pitchFamily="18" charset="0"/>
              </a:rPr>
              <a:t>:</a:t>
            </a:r>
            <a:endParaRPr lang="en-US" sz="3200" dirty="0">
              <a:solidFill>
                <a:srgbClr val="201F1E"/>
              </a:solidFill>
              <a:effectLst/>
              <a:ea typeface="Times New Roman" panose="02020603050405020304" pitchFamily="18" charset="0"/>
            </a:endParaRPr>
          </a:p>
          <a:p>
            <a:pPr marL="0" indent="0">
              <a:buNone/>
            </a:pPr>
            <a:r>
              <a:rPr lang="en-US" sz="3200" dirty="0">
                <a:solidFill>
                  <a:srgbClr val="201F1E"/>
                </a:solidFill>
                <a:effectLst/>
                <a:ea typeface="Times New Roman" panose="02020603050405020304" pitchFamily="18" charset="0"/>
              </a:rPr>
              <a:t>a)fear	b) anxiety		c) joy		d) indifference</a:t>
            </a:r>
            <a:endParaRPr lang="en-US" sz="3200" dirty="0">
              <a:effectLst/>
              <a:ea typeface="Times New Roman" panose="02020603050405020304" pitchFamily="18" charset="0"/>
            </a:endParaRPr>
          </a:p>
          <a:p>
            <a:pPr marL="0" indent="0">
              <a:buNone/>
            </a:pPr>
            <a:endParaRPr lang="en-US" sz="3200" dirty="0" smtClean="0">
              <a:solidFill>
                <a:srgbClr val="201F1E"/>
              </a:solidFill>
              <a:effectLst/>
              <a:ea typeface="Calibri" panose="020F0502020204030204" pitchFamily="34" charset="0"/>
              <a:cs typeface="Times New Roman" panose="02020603050405020304" pitchFamily="18" charset="0"/>
            </a:endParaRPr>
          </a:p>
          <a:p>
            <a:pPr marL="0" indent="0">
              <a:buNone/>
            </a:pPr>
            <a:r>
              <a:rPr lang="en-US" sz="3200" dirty="0" smtClean="0">
                <a:solidFill>
                  <a:srgbClr val="201F1E"/>
                </a:solidFill>
                <a:effectLst/>
                <a:ea typeface="Calibri" panose="020F0502020204030204" pitchFamily="34" charset="0"/>
                <a:cs typeface="Times New Roman" panose="02020603050405020304" pitchFamily="18" charset="0"/>
              </a:rPr>
              <a:t>The third question in the survey tends to identify  </a:t>
            </a:r>
            <a:r>
              <a:rPr lang="en-US" sz="3200" dirty="0">
                <a:solidFill>
                  <a:srgbClr val="201F1E"/>
                </a:solidFill>
                <a:effectLst/>
                <a:ea typeface="Calibri" panose="020F0502020204030204" pitchFamily="34" charset="0"/>
                <a:cs typeface="Times New Roman" panose="02020603050405020304" pitchFamily="18" charset="0"/>
              </a:rPr>
              <a:t>words or expressions which cause their emotional reactions.</a:t>
            </a:r>
          </a:p>
          <a:p>
            <a:pPr marL="0" indent="0">
              <a:buNone/>
            </a:pPr>
            <a:endParaRPr lang="en-US" sz="3200" dirty="0" smtClean="0">
              <a:solidFill>
                <a:srgbClr val="201F1E"/>
              </a:solidFill>
              <a:cs typeface="Times New Roman" panose="02020603050405020304" pitchFamily="18" charset="0"/>
            </a:endParaRPr>
          </a:p>
          <a:p>
            <a:pPr marL="0" indent="0">
              <a:buNone/>
            </a:pPr>
            <a:r>
              <a:rPr lang="en-US" sz="3200" dirty="0" smtClean="0">
                <a:solidFill>
                  <a:srgbClr val="201F1E"/>
                </a:solidFill>
                <a:cs typeface="Times New Roman" panose="02020603050405020304" pitchFamily="18" charset="0"/>
              </a:rPr>
              <a:t>Survey </a:t>
            </a:r>
            <a:r>
              <a:rPr lang="en-US" sz="3200" dirty="0">
                <a:solidFill>
                  <a:srgbClr val="201F1E"/>
                </a:solidFill>
                <a:cs typeface="Times New Roman" panose="02020603050405020304" pitchFamily="18" charset="0"/>
              </a:rPr>
              <a:t>participants: students from the Faculty of Humanities </a:t>
            </a:r>
            <a:r>
              <a:rPr lang="en-US" sz="3200" dirty="0" smtClean="0">
                <a:solidFill>
                  <a:srgbClr val="201F1E"/>
                </a:solidFill>
                <a:cs typeface="Times New Roman" panose="02020603050405020304" pitchFamily="18" charset="0"/>
              </a:rPr>
              <a:t>and Faculty of Tourism (age 21 -22 years old).</a:t>
            </a:r>
            <a:endParaRPr lang="en-US" sz="6600" dirty="0">
              <a:cs typeface="Times New Roman" panose="02020603050405020304" pitchFamily="18" charset="0"/>
            </a:endParaRPr>
          </a:p>
        </p:txBody>
      </p:sp>
    </p:spTree>
    <p:extLst>
      <p:ext uri="{BB962C8B-B14F-4D97-AF65-F5344CB8AC3E}">
        <p14:creationId xmlns:p14="http://schemas.microsoft.com/office/powerpoint/2010/main" val="24742851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O_APP_VERSION" val="1.4.1.3212"/>
  <p:tag name="SLIDO_PRESENTATION_ID" val="00000000-0000-0000-0000-000000000000"/>
  <p:tag name="SLIDO_EVENT_UUID" val="036993be-64d4-4e74-b2eb-9934046b3ee5"/>
  <p:tag name="SLIDO_EVENT_SECTION_UUID" val="f52f8a1d-b9e5-4bb5-b00e-605c52f38b8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7637</TotalTime>
  <Words>2500</Words>
  <Application>Microsoft Office PowerPoint</Application>
  <PresentationFormat>Custom</PresentationFormat>
  <Paragraphs>284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Can “Breaking News” be Trusted?:  The Linguistic Analysis of the Emotional Impact of Breaking News Headlines </vt:lpstr>
      <vt:lpstr>Introductory Note</vt:lpstr>
      <vt:lpstr>Motivation – Why Emotions?</vt:lpstr>
      <vt:lpstr>Emotions during Corona</vt:lpstr>
      <vt:lpstr>Emotion - Definition</vt:lpstr>
      <vt:lpstr>Aim of the Research</vt:lpstr>
      <vt:lpstr>Methodology of Research</vt:lpstr>
      <vt:lpstr>Survey Content</vt:lpstr>
      <vt:lpstr>Survey Content</vt:lpstr>
      <vt:lpstr>Emotions - Definitions</vt:lpstr>
      <vt:lpstr>Survey Sample</vt:lpstr>
      <vt:lpstr>Breaking News Headlines</vt:lpstr>
      <vt:lpstr>Breaking News Headlines Included in Survey</vt:lpstr>
      <vt:lpstr>Breaking News Headlines Included in Survey</vt:lpstr>
      <vt:lpstr>Analyses</vt:lpstr>
      <vt:lpstr>Analyses - Trustfulness</vt:lpstr>
      <vt:lpstr>Analysis - Trustfulness</vt:lpstr>
      <vt:lpstr>Analyses - Emotions</vt:lpstr>
      <vt:lpstr>Analysis - Emotions</vt:lpstr>
      <vt:lpstr>Emotions and Journalism</vt:lpstr>
      <vt:lpstr>Lexical Analyses</vt:lpstr>
      <vt:lpstr>Lexical Analyses</vt:lpstr>
      <vt:lpstr>Metaphors</vt:lpstr>
      <vt:lpstr>Natural Disasters and War – Source Domains</vt:lpstr>
      <vt:lpstr>Lexical Analyses – Students’ Responses</vt:lpstr>
      <vt:lpstr>  Hyperboles, Metonymy, Comparisons, Quoting Verbs </vt:lpstr>
      <vt:lpstr>Concluding Remarks</vt:lpstr>
      <vt:lpstr>Limitations</vt:lpstr>
      <vt:lpstr>Part of the 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“breaking news” be trusted? :  The linguistic analysis of the emotional impact of breaking news headlines over the audience</dc:title>
  <dc:creator>USER</dc:creator>
  <cp:lastModifiedBy>Irina</cp:lastModifiedBy>
  <cp:revision>208</cp:revision>
  <dcterms:created xsi:type="dcterms:W3CDTF">2021-10-05T08:46:56Z</dcterms:created>
  <dcterms:modified xsi:type="dcterms:W3CDTF">2022-08-30T13:52:54Z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1.4.1.3212</vt:lpwstr>
  </property>
</Properties>
</file>