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9" r:id="rId4"/>
    <p:sldId id="261" r:id="rId5"/>
    <p:sldId id="262" r:id="rId6"/>
    <p:sldId id="281" r:id="rId7"/>
    <p:sldId id="263" r:id="rId8"/>
    <p:sldId id="282" r:id="rId9"/>
    <p:sldId id="264" r:id="rId10"/>
    <p:sldId id="283" r:id="rId11"/>
    <p:sldId id="265" r:id="rId12"/>
    <p:sldId id="279" r:id="rId13"/>
    <p:sldId id="266" r:id="rId14"/>
    <p:sldId id="268" r:id="rId15"/>
    <p:sldId id="269" r:id="rId16"/>
    <p:sldId id="273" r:id="rId17"/>
    <p:sldId id="274" r:id="rId18"/>
    <p:sldId id="275" r:id="rId19"/>
    <p:sldId id="271" r:id="rId20"/>
    <p:sldId id="272" r:id="rId21"/>
    <p:sldId id="276" r:id="rId22"/>
    <p:sldId id="277" r:id="rId23"/>
    <p:sldId id="278" r:id="rId24"/>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35BD94-DA23-43E9-8C21-9BA7BBC47422}"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E7E9E-EAB0-48E3-A798-6697812EAAE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3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35BD94-DA23-43E9-8C21-9BA7BBC47422}"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1241974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35BD94-DA23-43E9-8C21-9BA7BBC47422}"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4100706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35BD94-DA23-43E9-8C21-9BA7BBC47422}"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3208132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35BD94-DA23-43E9-8C21-9BA7BBC47422}"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4E7E9E-EAB0-48E3-A798-6697812EAAE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4953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35BD94-DA23-43E9-8C21-9BA7BBC47422}"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205886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35BD94-DA23-43E9-8C21-9BA7BBC47422}"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1169023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35BD94-DA23-43E9-8C21-9BA7BBC47422}"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111784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35BD94-DA23-43E9-8C21-9BA7BBC47422}" type="datetimeFigureOut">
              <a:rPr lang="en-US" smtClean="0"/>
              <a:t>11/2/2017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373803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235BD94-DA23-43E9-8C21-9BA7BBC47422}" type="datetimeFigureOut">
              <a:rPr lang="en-US" smtClean="0"/>
              <a:t>11/2/2017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4E7E9E-EAB0-48E3-A798-6697812EAAEF}" type="slidenum">
              <a:rPr lang="en-US" smtClean="0"/>
              <a:t>‹#›</a:t>
            </a:fld>
            <a:endParaRPr lang="en-US"/>
          </a:p>
        </p:txBody>
      </p:sp>
    </p:spTree>
    <p:extLst>
      <p:ext uri="{BB962C8B-B14F-4D97-AF65-F5344CB8AC3E}">
        <p14:creationId xmlns:p14="http://schemas.microsoft.com/office/powerpoint/2010/main" val="3978796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35BD94-DA23-43E9-8C21-9BA7BBC47422}"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4E7E9E-EAB0-48E3-A798-6697812EAAEF}" type="slidenum">
              <a:rPr lang="en-US" smtClean="0"/>
              <a:t>‹#›</a:t>
            </a:fld>
            <a:endParaRPr lang="en-US"/>
          </a:p>
        </p:txBody>
      </p:sp>
    </p:spTree>
    <p:extLst>
      <p:ext uri="{BB962C8B-B14F-4D97-AF65-F5344CB8AC3E}">
        <p14:creationId xmlns:p14="http://schemas.microsoft.com/office/powerpoint/2010/main" val="32280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235BD94-DA23-43E9-8C21-9BA7BBC47422}" type="datetimeFigureOut">
              <a:rPr lang="en-US" smtClean="0"/>
              <a:t>11/2/2017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4E7E9E-EAB0-48E3-A798-6697812EAAE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048563"/>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r-FR" dirty="0" smtClean="0"/>
              <a:t>LES ANGLICISMES EN FRANÇAIS DANS LA SOCIETE ET LA CULTURE</a:t>
            </a:r>
            <a:endParaRPr lang="fr-FR" dirty="0"/>
          </a:p>
        </p:txBody>
      </p:sp>
      <p:sp>
        <p:nvSpPr>
          <p:cNvPr id="3" name="Subtitle 2"/>
          <p:cNvSpPr>
            <a:spLocks noGrp="1"/>
          </p:cNvSpPr>
          <p:nvPr>
            <p:ph type="subTitle" idx="1"/>
          </p:nvPr>
        </p:nvSpPr>
        <p:spPr/>
        <p:txBody>
          <a:bodyPr>
            <a:normAutofit fontScale="85000" lnSpcReduction="20000"/>
          </a:bodyPr>
          <a:lstStyle/>
          <a:p>
            <a:pPr algn="ctr"/>
            <a:r>
              <a:rPr lang="fr-FR" dirty="0"/>
              <a:t>Zoran N</a:t>
            </a:r>
            <a:r>
              <a:rPr lang="en-US" dirty="0" err="1"/>
              <a:t>ikolovski</a:t>
            </a:r>
            <a:endParaRPr lang="fr-FR" dirty="0"/>
          </a:p>
          <a:p>
            <a:pPr algn="ctr"/>
            <a:r>
              <a:rPr lang="fr-FR" dirty="0"/>
              <a:t>Université </a:t>
            </a:r>
            <a:r>
              <a:rPr lang="fr-FR" dirty="0" smtClean="0"/>
              <a:t>Saint-Clément d'Ohrid de </a:t>
            </a:r>
            <a:r>
              <a:rPr lang="fr-FR" dirty="0"/>
              <a:t>Bitola, </a:t>
            </a:r>
            <a:r>
              <a:rPr lang="fr-FR" dirty="0" smtClean="0"/>
              <a:t>République </a:t>
            </a:r>
            <a:r>
              <a:rPr lang="fr-FR" dirty="0"/>
              <a:t>de Macédoine </a:t>
            </a:r>
          </a:p>
          <a:p>
            <a:pPr algn="ctr"/>
            <a:r>
              <a:rPr lang="fr-FR" dirty="0" smtClean="0"/>
              <a:t>Zoran.nikolovski@uklo.edu.fr</a:t>
            </a:r>
            <a:endParaRPr lang="fr-FR" dirty="0"/>
          </a:p>
          <a:p>
            <a:endParaRPr lang="en-US" dirty="0"/>
          </a:p>
        </p:txBody>
      </p:sp>
    </p:spTree>
    <p:extLst>
      <p:ext uri="{BB962C8B-B14F-4D97-AF65-F5344CB8AC3E}">
        <p14:creationId xmlns:p14="http://schemas.microsoft.com/office/powerpoint/2010/main" val="1261644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a:solidFill>
                  <a:schemeClr val="tx1"/>
                </a:solidFill>
              </a:rPr>
              <a:t>Société et </a:t>
            </a:r>
            <a:r>
              <a:rPr lang="fr-FR" dirty="0" smtClean="0">
                <a:solidFill>
                  <a:schemeClr val="tx1"/>
                </a:solidFill>
              </a:rPr>
              <a:t>Culture: exemples</a:t>
            </a:r>
            <a:endParaRPr lang="en-US" dirty="0">
              <a:solidFill>
                <a:schemeClr val="tx1"/>
              </a:solidFill>
            </a:endParaRPr>
          </a:p>
        </p:txBody>
      </p:sp>
      <p:sp>
        <p:nvSpPr>
          <p:cNvPr id="3" name="Content Placeholder 2"/>
          <p:cNvSpPr>
            <a:spLocks noGrp="1"/>
          </p:cNvSpPr>
          <p:nvPr>
            <p:ph idx="1"/>
          </p:nvPr>
        </p:nvSpPr>
        <p:spPr/>
        <p:txBody>
          <a:bodyPr>
            <a:normAutofit fontScale="62500" lnSpcReduction="20000"/>
          </a:bodyPr>
          <a:lstStyle/>
          <a:p>
            <a:r>
              <a:rPr lang="fr-FR" b="1" dirty="0"/>
              <a:t>beatnik</a:t>
            </a:r>
            <a:r>
              <a:rPr lang="fr-FR" dirty="0"/>
              <a:t> [</a:t>
            </a:r>
            <a:r>
              <a:rPr lang="fr-FR" dirty="0" err="1"/>
              <a:t>bitnik</a:t>
            </a:r>
            <a:r>
              <a:rPr lang="fr-FR" dirty="0"/>
              <a:t>] </a:t>
            </a:r>
            <a:r>
              <a:rPr lang="fr-FR" dirty="0" smtClean="0"/>
              <a:t>: </a:t>
            </a:r>
            <a:r>
              <a:rPr lang="fr-FR" dirty="0"/>
              <a:t>Adepte d'un mouvement social et littéraire américain né dans les années 1950 en réaction contre les valeurs et le mode de vie des États-Unis et la société industrielle moderne (PL</a:t>
            </a:r>
            <a:r>
              <a:rPr lang="fr-FR" dirty="0" smtClean="0"/>
              <a:t>)</a:t>
            </a:r>
          </a:p>
          <a:p>
            <a:r>
              <a:rPr lang="fr-FR" b="1" dirty="0"/>
              <a:t>bobby</a:t>
            </a:r>
            <a:r>
              <a:rPr lang="fr-FR" dirty="0"/>
              <a:t> [</a:t>
            </a:r>
            <a:r>
              <a:rPr lang="fr-FR" dirty="0" err="1"/>
              <a:t>bɔbi</a:t>
            </a:r>
            <a:r>
              <a:rPr lang="fr-FR" dirty="0"/>
              <a:t>] </a:t>
            </a:r>
            <a:r>
              <a:rPr lang="fr-FR" dirty="0" smtClean="0"/>
              <a:t>: </a:t>
            </a:r>
            <a:r>
              <a:rPr lang="fr-FR" dirty="0"/>
              <a:t>Policier anglais (DADG</a:t>
            </a:r>
            <a:r>
              <a:rPr lang="fr-FR" dirty="0" smtClean="0"/>
              <a:t>)</a:t>
            </a:r>
          </a:p>
          <a:p>
            <a:r>
              <a:rPr lang="fr-FR" b="1" dirty="0" err="1"/>
              <a:t>flower</a:t>
            </a:r>
            <a:r>
              <a:rPr lang="fr-FR" b="1" dirty="0"/>
              <a:t> power</a:t>
            </a:r>
            <a:r>
              <a:rPr lang="fr-FR" dirty="0"/>
              <a:t> [</a:t>
            </a:r>
            <a:r>
              <a:rPr lang="fr-FR" dirty="0" err="1"/>
              <a:t>flawœrpɔwœr</a:t>
            </a:r>
            <a:r>
              <a:rPr lang="fr-FR" dirty="0"/>
              <a:t>] ou [</a:t>
            </a:r>
            <a:r>
              <a:rPr lang="fr-FR" dirty="0" err="1"/>
              <a:t>flɔwœrpɔwœr</a:t>
            </a:r>
            <a:r>
              <a:rPr lang="fr-FR" dirty="0"/>
              <a:t>] </a:t>
            </a:r>
            <a:r>
              <a:rPr lang="fr-FR" dirty="0" smtClean="0"/>
              <a:t>: </a:t>
            </a:r>
            <a:r>
              <a:rPr lang="fr-FR" dirty="0"/>
              <a:t>« Pouvoir des fleurs », ensemble des hippies utilisant le symbole floral en signe de pacifisme (DADG</a:t>
            </a:r>
            <a:r>
              <a:rPr lang="fr-FR" dirty="0" smtClean="0"/>
              <a:t>)</a:t>
            </a:r>
          </a:p>
          <a:p>
            <a:r>
              <a:rPr lang="fr-FR" b="1" dirty="0"/>
              <a:t>hip-hop</a:t>
            </a:r>
            <a:r>
              <a:rPr lang="fr-FR" dirty="0"/>
              <a:t> [‘</a:t>
            </a:r>
            <a:r>
              <a:rPr lang="fr-FR" dirty="0" err="1"/>
              <a:t>ipɔp</a:t>
            </a:r>
            <a:r>
              <a:rPr lang="fr-FR" dirty="0"/>
              <a:t>] </a:t>
            </a:r>
            <a:r>
              <a:rPr lang="fr-FR" dirty="0" smtClean="0"/>
              <a:t>: </a:t>
            </a:r>
            <a:r>
              <a:rPr lang="fr-FR" dirty="0"/>
              <a:t>Se dit d'un mouvement socioculturel contestataire et de ses modes d'expression, apparus aux États-Unis au début des années 1980, issus de la jeunesse urbaine et se manifestant, souvent dans la rue, par des graffs, des tags, une mode vestimentaire (baskets montantes, casquette, lunettes noires, etc.), des styles de danse (</a:t>
            </a:r>
            <a:r>
              <a:rPr lang="fr-FR" dirty="0" err="1"/>
              <a:t>breakdance</a:t>
            </a:r>
            <a:r>
              <a:rPr lang="fr-FR" dirty="0"/>
              <a:t>, smurf) et de musique (</a:t>
            </a:r>
            <a:r>
              <a:rPr lang="fr-FR" dirty="0" err="1"/>
              <a:t>raggamuffin</a:t>
            </a:r>
            <a:r>
              <a:rPr lang="fr-FR" dirty="0"/>
              <a:t>, rap…) (PL</a:t>
            </a:r>
            <a:r>
              <a:rPr lang="fr-FR" dirty="0" smtClean="0"/>
              <a:t>)</a:t>
            </a:r>
          </a:p>
          <a:p>
            <a:r>
              <a:rPr lang="fr-FR" b="1" dirty="0"/>
              <a:t>punk</a:t>
            </a:r>
            <a:r>
              <a:rPr lang="fr-FR" dirty="0"/>
              <a:t> [</a:t>
            </a:r>
            <a:r>
              <a:rPr lang="fr-FR" dirty="0" err="1"/>
              <a:t>pœ̃k</a:t>
            </a:r>
            <a:r>
              <a:rPr lang="fr-FR" dirty="0"/>
              <a:t>] </a:t>
            </a:r>
            <a:r>
              <a:rPr lang="fr-FR" dirty="0" smtClean="0"/>
              <a:t>/ [</a:t>
            </a:r>
            <a:r>
              <a:rPr lang="fr-FR" dirty="0" err="1"/>
              <a:t>pœnk</a:t>
            </a:r>
            <a:r>
              <a:rPr lang="fr-FR" dirty="0" smtClean="0"/>
              <a:t>]: </a:t>
            </a:r>
            <a:r>
              <a:rPr lang="fr-FR" dirty="0"/>
              <a:t>1. Se dit d'un mouvement de contestation apparu en Grande-Bretagne vers 1975, regroupant des jeunes en marge d'un ordre social qu'ils s'attachent à tourner en dérision, s'exprimant notamment par le port de coiffures exubérantes et une musique conçue comme une protestation contre le vedettariat et le rock classique (PL), </a:t>
            </a:r>
            <a:r>
              <a:rPr lang="fr-FR" i="1" dirty="0"/>
              <a:t>La musique </a:t>
            </a:r>
            <a:r>
              <a:rPr lang="fr-FR" dirty="0"/>
              <a:t>punk</a:t>
            </a:r>
            <a:r>
              <a:rPr lang="fr-FR" i="1" dirty="0"/>
              <a:t>, Les modes </a:t>
            </a:r>
            <a:r>
              <a:rPr lang="fr-FR" dirty="0"/>
              <a:t>punk(s) (PR), 2. Adepte du mouvement punk (PL</a:t>
            </a:r>
            <a:r>
              <a:rPr lang="fr-FR" dirty="0" smtClean="0"/>
              <a:t>)</a:t>
            </a:r>
          </a:p>
          <a:p>
            <a:r>
              <a:rPr lang="fr-FR" b="1" dirty="0"/>
              <a:t>rastafari</a:t>
            </a:r>
            <a:r>
              <a:rPr lang="fr-FR" dirty="0"/>
              <a:t> [</a:t>
            </a:r>
            <a:r>
              <a:rPr lang="fr-FR" dirty="0" err="1"/>
              <a:t>ʀastafaʀi</a:t>
            </a:r>
            <a:r>
              <a:rPr lang="fr-FR" dirty="0" smtClean="0"/>
              <a:t>]: </a:t>
            </a:r>
            <a:r>
              <a:rPr lang="fr-FR" dirty="0"/>
              <a:t>1. Se dit d'un mouvement mystique, politique et culturel propre aux Noirs de la Jamaïque et des Antilles Anglophones (PL), </a:t>
            </a:r>
            <a:r>
              <a:rPr lang="fr-FR" dirty="0" smtClean="0"/>
              <a:t>2</a:t>
            </a:r>
            <a:r>
              <a:rPr lang="fr-FR" dirty="0"/>
              <a:t>. Adepte du retour culturel à l'Afrique et de la musique reggae (PR), </a:t>
            </a:r>
            <a:r>
              <a:rPr lang="fr-FR" dirty="0" smtClean="0"/>
              <a:t>3</a:t>
            </a:r>
            <a:r>
              <a:rPr lang="fr-FR" dirty="0"/>
              <a:t>. adj. Qui est caractéristique des adeptes de ce mouvement (TLF</a:t>
            </a:r>
            <a:r>
              <a:rPr lang="fr-FR" dirty="0" smtClean="0"/>
              <a:t>)</a:t>
            </a:r>
          </a:p>
          <a:p>
            <a:r>
              <a:rPr lang="fr-FR" b="1" dirty="0"/>
              <a:t>rave</a:t>
            </a:r>
            <a:r>
              <a:rPr lang="fr-FR" dirty="0"/>
              <a:t> [</a:t>
            </a:r>
            <a:r>
              <a:rPr lang="fr-FR" dirty="0" err="1"/>
              <a:t>ʀɛv</a:t>
            </a:r>
            <a:r>
              <a:rPr lang="fr-FR" dirty="0"/>
              <a:t>] </a:t>
            </a:r>
            <a:r>
              <a:rPr lang="fr-FR" dirty="0" smtClean="0"/>
              <a:t>: </a:t>
            </a:r>
            <a:r>
              <a:rPr lang="fr-FR" dirty="0"/>
              <a:t>Rassemblement festif, dansant et plus ou moins clandestin des amateurs de house ou de techno, généralement dans un bâtiment désaffecté ou en plein air (PL</a:t>
            </a:r>
            <a:r>
              <a:rPr lang="fr-FR" dirty="0" smtClean="0"/>
              <a:t>)</a:t>
            </a:r>
          </a:p>
          <a:p>
            <a:r>
              <a:rPr lang="fr-FR" b="1" dirty="0"/>
              <a:t>underground</a:t>
            </a:r>
            <a:r>
              <a:rPr lang="fr-FR" dirty="0"/>
              <a:t> [</a:t>
            </a:r>
            <a:r>
              <a:rPr lang="fr-FR" dirty="0" err="1"/>
              <a:t>œndœʀɡʀaund</a:t>
            </a:r>
            <a:r>
              <a:rPr lang="fr-FR" dirty="0"/>
              <a:t>] </a:t>
            </a:r>
            <a:r>
              <a:rPr lang="fr-FR" dirty="0" smtClean="0"/>
              <a:t>/ [</a:t>
            </a:r>
            <a:r>
              <a:rPr lang="fr-FR" dirty="0" err="1"/>
              <a:t>œ̃ndɛʀɡʀ</a:t>
            </a:r>
            <a:r>
              <a:rPr lang="fr-FR" dirty="0"/>
              <a:t>(a)</a:t>
            </a:r>
            <a:r>
              <a:rPr lang="fr-FR" dirty="0" err="1"/>
              <a:t>und</a:t>
            </a:r>
            <a:r>
              <a:rPr lang="fr-FR" dirty="0" smtClean="0"/>
              <a:t>]: </a:t>
            </a:r>
            <a:r>
              <a:rPr lang="fr-FR" dirty="0"/>
              <a:t>1. Ensemble de productions culturelles, artistiques à caractère expérimental, situées en marge des courants dominants et diffusées par des circuits indépendants des circuits commerciaux ordinaires (TLF), </a:t>
            </a:r>
            <a:r>
              <a:rPr lang="fr-FR" dirty="0" smtClean="0"/>
              <a:t>2. </a:t>
            </a:r>
            <a:r>
              <a:rPr lang="fr-FR" dirty="0"/>
              <a:t>Par métonymie. Ensemble des mouvements, des personnes qui contribuent à ces productions (TLF), </a:t>
            </a:r>
            <a:r>
              <a:rPr lang="fr-FR" dirty="0" smtClean="0"/>
              <a:t>3</a:t>
            </a:r>
            <a:r>
              <a:rPr lang="fr-FR" dirty="0"/>
              <a:t>. adj. Qui est relatif, qui appartient à ces courants artistiques d'avant-garde (TLF</a:t>
            </a:r>
            <a:r>
              <a:rPr lang="fr-FR" dirty="0" smtClean="0"/>
              <a:t>)</a:t>
            </a:r>
            <a:endParaRPr lang="en-US" dirty="0"/>
          </a:p>
        </p:txBody>
      </p:sp>
    </p:spTree>
    <p:extLst>
      <p:ext uri="{BB962C8B-B14F-4D97-AF65-F5344CB8AC3E}">
        <p14:creationId xmlns:p14="http://schemas.microsoft.com/office/powerpoint/2010/main" val="2230644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Politique: 20 unités</a:t>
            </a:r>
            <a:endParaRPr lang="en-US" dirty="0"/>
          </a:p>
        </p:txBody>
      </p:sp>
      <p:sp>
        <p:nvSpPr>
          <p:cNvPr id="3" name="Content Placeholder 2"/>
          <p:cNvSpPr>
            <a:spLocks noGrp="1"/>
          </p:cNvSpPr>
          <p:nvPr>
            <p:ph idx="1"/>
          </p:nvPr>
        </p:nvSpPr>
        <p:spPr/>
        <p:txBody>
          <a:bodyPr numCol="3">
            <a:normAutofit/>
          </a:bodyPr>
          <a:lstStyle/>
          <a:p>
            <a:r>
              <a:rPr lang="fr-FR" sz="2800" i="1" dirty="0"/>
              <a:t>boat </a:t>
            </a:r>
            <a:r>
              <a:rPr lang="fr-FR" sz="2800" i="1" dirty="0" smtClean="0"/>
              <a:t>people</a:t>
            </a:r>
          </a:p>
          <a:p>
            <a:r>
              <a:rPr lang="fr-FR" sz="2800" i="1" dirty="0" err="1" smtClean="0"/>
              <a:t>brainwashing</a:t>
            </a:r>
            <a:endParaRPr lang="fr-FR" sz="2800" i="1" dirty="0" smtClean="0"/>
          </a:p>
          <a:p>
            <a:r>
              <a:rPr lang="fr-FR" sz="2800" i="1" dirty="0" smtClean="0"/>
              <a:t>cryptocommuniste</a:t>
            </a:r>
          </a:p>
          <a:p>
            <a:r>
              <a:rPr lang="fr-FR" sz="2800" i="1" dirty="0" smtClean="0"/>
              <a:t>eurosceptique</a:t>
            </a:r>
          </a:p>
          <a:p>
            <a:r>
              <a:rPr lang="fr-FR" sz="2800" i="1" dirty="0" err="1" smtClean="0"/>
              <a:t>filibuster</a:t>
            </a:r>
            <a:endParaRPr lang="fr-FR" sz="2800" i="1" dirty="0" smtClean="0"/>
          </a:p>
          <a:p>
            <a:r>
              <a:rPr lang="fr-FR" sz="2800" i="1" dirty="0" smtClean="0"/>
              <a:t>first lady</a:t>
            </a:r>
          </a:p>
          <a:p>
            <a:r>
              <a:rPr lang="fr-FR" sz="2800" i="1" dirty="0" smtClean="0"/>
              <a:t>-</a:t>
            </a:r>
            <a:r>
              <a:rPr lang="fr-FR" sz="2800" i="1" dirty="0" err="1" smtClean="0"/>
              <a:t>gate</a:t>
            </a:r>
            <a:endParaRPr lang="fr-FR" sz="2800" i="1" dirty="0" smtClean="0"/>
          </a:p>
          <a:p>
            <a:r>
              <a:rPr lang="fr-FR" sz="2800" i="1" dirty="0" smtClean="0"/>
              <a:t>hand-over</a:t>
            </a:r>
          </a:p>
          <a:p>
            <a:r>
              <a:rPr lang="fr-FR" sz="2800" i="1" dirty="0" err="1" smtClean="0"/>
              <a:t>Irangate</a:t>
            </a:r>
            <a:endParaRPr lang="fr-FR" sz="2800" i="1" dirty="0" smtClean="0"/>
          </a:p>
          <a:p>
            <a:r>
              <a:rPr lang="fr-FR" sz="2800" i="1" dirty="0" smtClean="0"/>
              <a:t>Kennedy round</a:t>
            </a:r>
          </a:p>
          <a:p>
            <a:r>
              <a:rPr lang="fr-FR" sz="2800" i="1" dirty="0" smtClean="0"/>
              <a:t>lobby</a:t>
            </a:r>
          </a:p>
          <a:p>
            <a:r>
              <a:rPr lang="fr-FR" sz="2800" i="1" dirty="0" smtClean="0"/>
              <a:t>maccarthysme</a:t>
            </a:r>
          </a:p>
          <a:p>
            <a:r>
              <a:rPr lang="fr-FR" sz="2800" i="1" dirty="0" err="1" smtClean="0"/>
              <a:t>overkill</a:t>
            </a:r>
            <a:endParaRPr lang="fr-FR" sz="2800" i="1" dirty="0" smtClean="0"/>
          </a:p>
          <a:p>
            <a:r>
              <a:rPr lang="fr-FR" sz="2800" i="1" dirty="0" smtClean="0"/>
              <a:t>PAC</a:t>
            </a:r>
          </a:p>
          <a:p>
            <a:r>
              <a:rPr lang="fr-FR" sz="2800" i="1" dirty="0" smtClean="0"/>
              <a:t>roll-back</a:t>
            </a:r>
          </a:p>
          <a:p>
            <a:r>
              <a:rPr lang="fr-FR" sz="2800" i="1" dirty="0" smtClean="0"/>
              <a:t>SALT</a:t>
            </a:r>
          </a:p>
          <a:p>
            <a:r>
              <a:rPr lang="fr-FR" sz="2800" i="1" dirty="0" err="1" smtClean="0"/>
              <a:t>spoils</a:t>
            </a:r>
            <a:r>
              <a:rPr lang="fr-FR" sz="2800" i="1" dirty="0" smtClean="0"/>
              <a:t> system</a:t>
            </a:r>
          </a:p>
          <a:p>
            <a:r>
              <a:rPr lang="fr-FR" sz="2800" i="1" dirty="0" smtClean="0"/>
              <a:t>START</a:t>
            </a:r>
          </a:p>
          <a:p>
            <a:r>
              <a:rPr lang="fr-FR" sz="2800" i="1" dirty="0" smtClean="0"/>
              <a:t>super Tuesday</a:t>
            </a:r>
          </a:p>
          <a:p>
            <a:r>
              <a:rPr lang="fr-FR" sz="2800" i="1" dirty="0" smtClean="0"/>
              <a:t>Watergate</a:t>
            </a:r>
            <a:r>
              <a:rPr lang="fr-FR" sz="2800" dirty="0" smtClean="0"/>
              <a:t> </a:t>
            </a:r>
            <a:endParaRPr lang="en-US" sz="2800" dirty="0"/>
          </a:p>
        </p:txBody>
      </p:sp>
    </p:spTree>
    <p:extLst>
      <p:ext uri="{BB962C8B-B14F-4D97-AF65-F5344CB8AC3E}">
        <p14:creationId xmlns:p14="http://schemas.microsoft.com/office/powerpoint/2010/main" val="1162916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Politique: exemples</a:t>
            </a:r>
            <a:endParaRPr lang="en-US" dirty="0"/>
          </a:p>
        </p:txBody>
      </p:sp>
      <p:sp>
        <p:nvSpPr>
          <p:cNvPr id="3" name="Content Placeholder 2"/>
          <p:cNvSpPr>
            <a:spLocks noGrp="1"/>
          </p:cNvSpPr>
          <p:nvPr>
            <p:ph idx="1"/>
          </p:nvPr>
        </p:nvSpPr>
        <p:spPr/>
        <p:txBody>
          <a:bodyPr>
            <a:normAutofit fontScale="85000" lnSpcReduction="20000"/>
          </a:bodyPr>
          <a:lstStyle/>
          <a:p>
            <a:r>
              <a:rPr lang="fr-FR" b="1" dirty="0"/>
              <a:t>boat </a:t>
            </a:r>
            <a:r>
              <a:rPr lang="fr-FR" b="1" dirty="0" smtClean="0"/>
              <a:t>people </a:t>
            </a:r>
            <a:r>
              <a:rPr lang="fr-FR" dirty="0"/>
              <a:t>[</a:t>
            </a:r>
            <a:r>
              <a:rPr lang="fr-FR" dirty="0" err="1"/>
              <a:t>botpipœl</a:t>
            </a:r>
            <a:r>
              <a:rPr lang="fr-FR" dirty="0"/>
              <a:t>] </a:t>
            </a:r>
            <a:r>
              <a:rPr lang="fr-FR" dirty="0" smtClean="0"/>
              <a:t>/ [</a:t>
            </a:r>
            <a:r>
              <a:rPr lang="fr-FR" dirty="0" err="1"/>
              <a:t>botpipɔl</a:t>
            </a:r>
            <a:r>
              <a:rPr lang="fr-FR" dirty="0"/>
              <a:t>] </a:t>
            </a:r>
            <a:r>
              <a:rPr lang="fr-FR" b="1" dirty="0" smtClean="0"/>
              <a:t>: </a:t>
            </a:r>
            <a:r>
              <a:rPr lang="fr-FR" dirty="0"/>
              <a:t>Réfugiés politiques fuyant leur pays sur des bateaux (PR</a:t>
            </a:r>
            <a:r>
              <a:rPr lang="fr-FR" dirty="0" smtClean="0"/>
              <a:t>)</a:t>
            </a:r>
          </a:p>
          <a:p>
            <a:r>
              <a:rPr lang="fr-FR" b="1" dirty="0" smtClean="0"/>
              <a:t>cryptocommuniste: </a:t>
            </a:r>
            <a:r>
              <a:rPr lang="fr-FR" dirty="0"/>
              <a:t>[</a:t>
            </a:r>
            <a:r>
              <a:rPr lang="fr-FR" dirty="0" err="1"/>
              <a:t>kʀiptokɔmynist</a:t>
            </a:r>
            <a:r>
              <a:rPr lang="fr-FR" dirty="0"/>
              <a:t>]</a:t>
            </a:r>
            <a:r>
              <a:rPr lang="fr-FR" b="1" dirty="0" smtClean="0"/>
              <a:t> </a:t>
            </a:r>
            <a:r>
              <a:rPr lang="fr-FR" dirty="0"/>
              <a:t>Vieilli. Personne accusée d'être secrètement favorable aux idées communistes, sans pour autant adhérer ouvertement au Parti (PR</a:t>
            </a:r>
            <a:r>
              <a:rPr lang="fr-FR" dirty="0" smtClean="0"/>
              <a:t>)</a:t>
            </a:r>
          </a:p>
          <a:p>
            <a:r>
              <a:rPr lang="en-US" b="1" dirty="0" err="1" smtClean="0"/>
              <a:t>eurosceptique</a:t>
            </a:r>
            <a:r>
              <a:rPr lang="en-US" b="1" dirty="0" smtClean="0"/>
              <a:t> </a:t>
            </a:r>
            <a:r>
              <a:rPr lang="fr-FR" b="1" dirty="0"/>
              <a:t>[</a:t>
            </a:r>
            <a:r>
              <a:rPr lang="fr-FR" dirty="0" err="1"/>
              <a:t>øʀosɛptik</a:t>
            </a:r>
            <a:r>
              <a:rPr lang="fr-FR" b="1" dirty="0"/>
              <a:t>] </a:t>
            </a:r>
            <a:r>
              <a:rPr lang="en-US" dirty="0" smtClean="0"/>
              <a:t>: </a:t>
            </a:r>
            <a:r>
              <a:rPr lang="fr-FR" dirty="0"/>
              <a:t>Qui doute de l'avenir de l'Europe en tant qu'unité économique et politique (PR</a:t>
            </a:r>
            <a:r>
              <a:rPr lang="fr-FR" dirty="0" smtClean="0"/>
              <a:t>)</a:t>
            </a:r>
          </a:p>
          <a:p>
            <a:r>
              <a:rPr lang="fr-FR" b="1" dirty="0" err="1" smtClean="0"/>
              <a:t>filibuster</a:t>
            </a:r>
            <a:r>
              <a:rPr lang="fr-FR" b="1" dirty="0" smtClean="0"/>
              <a:t> </a:t>
            </a:r>
            <a:r>
              <a:rPr lang="fr-FR" dirty="0"/>
              <a:t>[</a:t>
            </a:r>
            <a:r>
              <a:rPr lang="fr-FR" dirty="0" err="1"/>
              <a:t>filibystɛʀ</a:t>
            </a:r>
            <a:r>
              <a:rPr lang="fr-FR" dirty="0" smtClean="0"/>
              <a:t>]</a:t>
            </a:r>
            <a:r>
              <a:rPr lang="fr-FR" b="1" dirty="0" smtClean="0"/>
              <a:t>: </a:t>
            </a:r>
            <a:r>
              <a:rPr lang="fr-FR" dirty="0"/>
              <a:t>Manœuvres dilatoires dans une séance d’assemblée législative ; obstruction parlementaire (DADG</a:t>
            </a:r>
            <a:r>
              <a:rPr lang="fr-FR" dirty="0" smtClean="0"/>
              <a:t>)</a:t>
            </a:r>
          </a:p>
          <a:p>
            <a:r>
              <a:rPr lang="fr-FR" b="1" dirty="0"/>
              <a:t>roll-back</a:t>
            </a:r>
            <a:r>
              <a:rPr lang="fr-FR" dirty="0"/>
              <a:t> [</a:t>
            </a:r>
            <a:r>
              <a:rPr lang="fr-FR" dirty="0" err="1"/>
              <a:t>ʀɔlbak</a:t>
            </a:r>
            <a:r>
              <a:rPr lang="fr-FR" dirty="0" smtClean="0"/>
              <a:t>]: </a:t>
            </a:r>
            <a:r>
              <a:rPr lang="fr-FR" dirty="0"/>
              <a:t>En politique, Fait de repousser un adversaire, de limiter son influence géographique (DADG</a:t>
            </a:r>
            <a:r>
              <a:rPr lang="fr-FR" dirty="0" smtClean="0"/>
              <a:t>)</a:t>
            </a:r>
          </a:p>
          <a:p>
            <a:r>
              <a:rPr lang="fr-FR" b="1" dirty="0"/>
              <a:t>super Tuesday</a:t>
            </a:r>
            <a:r>
              <a:rPr lang="fr-FR" dirty="0"/>
              <a:t> [</a:t>
            </a:r>
            <a:r>
              <a:rPr lang="fr-FR" dirty="0" err="1"/>
              <a:t>sypɛʀtjuzde</a:t>
            </a:r>
            <a:r>
              <a:rPr lang="fr-FR" dirty="0" smtClean="0"/>
              <a:t>]: </a:t>
            </a:r>
            <a:r>
              <a:rPr lang="fr-FR" dirty="0"/>
              <a:t>Mardi de mars où ont lieu tous les quatre ans aux É.-U., dans de nombreux états, des élections primaires en vue de l’élection présidentielle de novembre (MAF)</a:t>
            </a:r>
            <a:endParaRPr lang="fr-FR" dirty="0" smtClean="0"/>
          </a:p>
          <a:p>
            <a:r>
              <a:rPr lang="fr-FR" b="1" dirty="0" smtClean="0"/>
              <a:t>Watergate</a:t>
            </a:r>
            <a:r>
              <a:rPr lang="fr-FR" dirty="0" smtClean="0"/>
              <a:t>: </a:t>
            </a:r>
            <a:r>
              <a:rPr lang="fr-FR" dirty="0"/>
              <a:t>Affaire d'espionnage politique américaine. Pendant la campagne présidentielle de 1972, cinq individus furent appréhendés par la police, alors qu'ils inspectaient le siège du Parti démocrate (immeuble du Watergate, Washington). Une enquête du Washington Post révéla la responsabilité de la Maison-Blanche dans l'affaire et cinq collaborateurs de Nixon furent inculpés. Accusé d'avoir entravé l'action de la justice, Nixon dut démissionner (1974) (PL)</a:t>
            </a:r>
            <a:endParaRPr lang="en-US" dirty="0"/>
          </a:p>
        </p:txBody>
      </p:sp>
    </p:spTree>
    <p:extLst>
      <p:ext uri="{BB962C8B-B14F-4D97-AF65-F5344CB8AC3E}">
        <p14:creationId xmlns:p14="http://schemas.microsoft.com/office/powerpoint/2010/main" val="8980276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92500" lnSpcReduction="10000"/>
          </a:bodyPr>
          <a:lstStyle/>
          <a:p>
            <a:pPr algn="ctr"/>
            <a:r>
              <a:rPr lang="en-US" sz="2400" b="1" dirty="0" smtClean="0">
                <a:solidFill>
                  <a:schemeClr val="tx1"/>
                </a:solidFill>
              </a:rPr>
              <a:t>7</a:t>
            </a:r>
            <a:r>
              <a:rPr lang="fr-FR" sz="2400" b="1" dirty="0" smtClean="0">
                <a:solidFill>
                  <a:schemeClr val="tx1"/>
                </a:solidFill>
              </a:rPr>
              <a:t> </a:t>
            </a:r>
            <a:r>
              <a:rPr lang="fr-FR" sz="2400" b="1" dirty="0"/>
              <a:t>unités à </a:t>
            </a:r>
            <a:r>
              <a:rPr lang="en-US" sz="2400" b="1" dirty="0" err="1"/>
              <a:t>deux</a:t>
            </a:r>
            <a:r>
              <a:rPr lang="en-US" sz="2400" b="1" dirty="0"/>
              <a:t> </a:t>
            </a:r>
            <a:r>
              <a:rPr lang="fr-FR" sz="2400" b="1" dirty="0"/>
              <a:t>graphies</a:t>
            </a:r>
            <a:r>
              <a:rPr lang="fr-FR" sz="2400" b="1" dirty="0" smtClean="0"/>
              <a:t>:</a:t>
            </a:r>
            <a:endParaRPr lang="fr-FR" sz="2400" b="1" dirty="0"/>
          </a:p>
          <a:p>
            <a:pPr algn="ctr"/>
            <a:r>
              <a:rPr lang="fr-FR" sz="2400" i="1" dirty="0" smtClean="0"/>
              <a:t>baby-boom</a:t>
            </a:r>
            <a:r>
              <a:rPr lang="fr-FR" sz="2400" dirty="0" smtClean="0"/>
              <a:t> </a:t>
            </a:r>
            <a:r>
              <a:rPr lang="fr-FR" sz="2400" dirty="0"/>
              <a:t>/ </a:t>
            </a:r>
            <a:r>
              <a:rPr lang="fr-FR" sz="2400" i="1" dirty="0" err="1" smtClean="0"/>
              <a:t>baby-boum</a:t>
            </a:r>
            <a:r>
              <a:rPr lang="fr-FR" sz="2400" dirty="0" smtClean="0"/>
              <a:t> </a:t>
            </a:r>
          </a:p>
          <a:p>
            <a:pPr algn="ctr"/>
            <a:r>
              <a:rPr lang="fr-FR" sz="2400" i="1" dirty="0" smtClean="0"/>
              <a:t>C</a:t>
            </a:r>
            <a:r>
              <a:rPr lang="fr-FR" sz="2400" i="1" dirty="0"/>
              <a:t>. I. A. / </a:t>
            </a:r>
            <a:r>
              <a:rPr lang="fr-FR" sz="2400" i="1" dirty="0" smtClean="0"/>
              <a:t>CIA</a:t>
            </a:r>
            <a:endParaRPr lang="fr-FR" sz="2400" dirty="0" smtClean="0"/>
          </a:p>
          <a:p>
            <a:pPr algn="ctr"/>
            <a:r>
              <a:rPr lang="fr-FR" sz="2400" i="1" dirty="0" err="1" smtClean="0"/>
              <a:t>jet-set</a:t>
            </a:r>
            <a:r>
              <a:rPr lang="fr-FR" sz="2400" i="1" dirty="0" smtClean="0"/>
              <a:t> </a:t>
            </a:r>
            <a:r>
              <a:rPr lang="fr-FR" sz="2400" i="1" dirty="0"/>
              <a:t>/ jet </a:t>
            </a:r>
            <a:r>
              <a:rPr lang="fr-FR" sz="2400" i="1" dirty="0" smtClean="0"/>
              <a:t>set</a:t>
            </a:r>
            <a:endParaRPr lang="fr-FR" sz="2400" dirty="0" smtClean="0"/>
          </a:p>
          <a:p>
            <a:pPr algn="ctr"/>
            <a:r>
              <a:rPr lang="fr-FR" sz="2400" i="1" dirty="0" smtClean="0"/>
              <a:t>médecine-man </a:t>
            </a:r>
            <a:r>
              <a:rPr lang="fr-FR" sz="2400" i="1" dirty="0"/>
              <a:t>/ </a:t>
            </a:r>
            <a:r>
              <a:rPr lang="fr-FR" sz="2400" i="1" dirty="0" err="1" smtClean="0"/>
              <a:t>medicine</a:t>
            </a:r>
            <a:r>
              <a:rPr lang="fr-FR" sz="2400" i="1" dirty="0" smtClean="0"/>
              <a:t>-man</a:t>
            </a:r>
            <a:r>
              <a:rPr lang="fr-FR" sz="2400" dirty="0" smtClean="0"/>
              <a:t> </a:t>
            </a:r>
          </a:p>
          <a:p>
            <a:pPr algn="ctr"/>
            <a:r>
              <a:rPr lang="pt-BR" sz="2400" dirty="0" smtClean="0"/>
              <a:t>UNESCO / U</a:t>
            </a:r>
            <a:r>
              <a:rPr lang="pt-BR" sz="2400" dirty="0"/>
              <a:t>. N. E. S. C. O. </a:t>
            </a:r>
            <a:endParaRPr lang="pt-BR" sz="2400" dirty="0" smtClean="0"/>
          </a:p>
          <a:p>
            <a:pPr algn="ctr"/>
            <a:r>
              <a:rPr lang="fr-FR" sz="2400" dirty="0" smtClean="0"/>
              <a:t>UNICEF / Unicef </a:t>
            </a:r>
          </a:p>
          <a:p>
            <a:pPr algn="ctr"/>
            <a:r>
              <a:rPr lang="pt-BR" sz="2400" dirty="0" smtClean="0"/>
              <a:t>V</a:t>
            </a:r>
            <a:r>
              <a:rPr lang="pt-BR" sz="2400" dirty="0"/>
              <a:t>. I. P. </a:t>
            </a:r>
            <a:r>
              <a:rPr lang="mk-MK" sz="2400" dirty="0" smtClean="0"/>
              <a:t>/ </a:t>
            </a:r>
            <a:r>
              <a:rPr lang="pt-BR" sz="2400" dirty="0" smtClean="0"/>
              <a:t>VIP </a:t>
            </a:r>
            <a:endParaRPr lang="fr-FR" sz="2400" dirty="0" smtClean="0"/>
          </a:p>
        </p:txBody>
      </p:sp>
      <p:sp>
        <p:nvSpPr>
          <p:cNvPr id="4" name="Content Placeholder 3"/>
          <p:cNvSpPr>
            <a:spLocks noGrp="1"/>
          </p:cNvSpPr>
          <p:nvPr>
            <p:ph sz="half" idx="2"/>
          </p:nvPr>
        </p:nvSpPr>
        <p:spPr/>
        <p:txBody>
          <a:bodyPr>
            <a:normAutofit fontScale="92500" lnSpcReduction="10000"/>
          </a:bodyPr>
          <a:lstStyle/>
          <a:p>
            <a:pPr algn="ctr"/>
            <a:r>
              <a:rPr lang="fr-FR" b="1" dirty="0"/>
              <a:t>9 formes francisées </a:t>
            </a:r>
            <a:r>
              <a:rPr lang="fr-FR" b="1" dirty="0" smtClean="0">
                <a:solidFill>
                  <a:schemeClr val="tx1"/>
                </a:solidFill>
              </a:rPr>
              <a:t>(9</a:t>
            </a:r>
            <a:r>
              <a:rPr lang="fr-FR" b="1" dirty="0">
                <a:solidFill>
                  <a:schemeClr val="tx1"/>
                </a:solidFill>
              </a:rPr>
              <a:t>, 89</a:t>
            </a:r>
            <a:r>
              <a:rPr lang="fr-FR" b="1" dirty="0" smtClean="0">
                <a:solidFill>
                  <a:schemeClr val="tx1"/>
                </a:solidFill>
              </a:rPr>
              <a:t>%)</a:t>
            </a:r>
            <a:r>
              <a:rPr lang="fr-FR" b="1" dirty="0" smtClean="0"/>
              <a:t>: </a:t>
            </a:r>
          </a:p>
          <a:p>
            <a:r>
              <a:rPr lang="fr-FR" i="1" dirty="0"/>
              <a:t>ethnocentrism</a:t>
            </a:r>
            <a:r>
              <a:rPr lang="fr-FR" i="1" dirty="0">
                <a:solidFill>
                  <a:srgbClr val="FF0000"/>
                </a:solidFill>
              </a:rPr>
              <a:t>e</a:t>
            </a:r>
            <a:r>
              <a:rPr lang="fr-FR" i="1" dirty="0"/>
              <a:t> </a:t>
            </a:r>
            <a:r>
              <a:rPr lang="fr-FR" i="1" dirty="0" smtClean="0"/>
              <a:t>&lt; </a:t>
            </a:r>
            <a:r>
              <a:rPr lang="fr-FR" i="1" dirty="0" err="1"/>
              <a:t>ethnocentrism</a:t>
            </a:r>
            <a:r>
              <a:rPr lang="fr-FR" i="1" dirty="0" smtClean="0"/>
              <a:t> </a:t>
            </a:r>
          </a:p>
          <a:p>
            <a:r>
              <a:rPr lang="fr-FR" i="1" dirty="0" smtClean="0"/>
              <a:t>ethnom</a:t>
            </a:r>
            <a:r>
              <a:rPr lang="fr-FR" i="1" dirty="0" smtClean="0">
                <a:solidFill>
                  <a:srgbClr val="FF0000"/>
                </a:solidFill>
              </a:rPr>
              <a:t>é</a:t>
            </a:r>
            <a:r>
              <a:rPr lang="fr-FR" i="1" dirty="0" smtClean="0"/>
              <a:t>thodolog</a:t>
            </a:r>
            <a:r>
              <a:rPr lang="fr-FR" i="1" dirty="0" smtClean="0">
                <a:solidFill>
                  <a:srgbClr val="FF0000"/>
                </a:solidFill>
              </a:rPr>
              <a:t>ie</a:t>
            </a:r>
            <a:r>
              <a:rPr lang="fr-FR" i="1" dirty="0" smtClean="0"/>
              <a:t> &lt; </a:t>
            </a:r>
            <a:r>
              <a:rPr lang="fr-FR" i="1" dirty="0" err="1" smtClean="0"/>
              <a:t>ethnomethodology</a:t>
            </a:r>
            <a:r>
              <a:rPr lang="fr-FR" i="1" dirty="0" smtClean="0"/>
              <a:t> </a:t>
            </a:r>
          </a:p>
          <a:p>
            <a:r>
              <a:rPr lang="fr-FR" i="1" dirty="0" smtClean="0"/>
              <a:t>euroscepti</a:t>
            </a:r>
            <a:r>
              <a:rPr lang="fr-FR" i="1" dirty="0" smtClean="0">
                <a:solidFill>
                  <a:srgbClr val="FF0000"/>
                </a:solidFill>
              </a:rPr>
              <a:t>que</a:t>
            </a:r>
            <a:r>
              <a:rPr lang="fr-FR" i="1" dirty="0"/>
              <a:t>&lt; </a:t>
            </a:r>
            <a:r>
              <a:rPr lang="fr-FR" i="1" dirty="0" err="1" smtClean="0"/>
              <a:t>Eurosceptic</a:t>
            </a:r>
            <a:endParaRPr lang="fr-FR" i="1" dirty="0" smtClean="0"/>
          </a:p>
          <a:p>
            <a:r>
              <a:rPr lang="fr-FR" i="1" dirty="0" smtClean="0"/>
              <a:t>m</a:t>
            </a:r>
            <a:r>
              <a:rPr lang="fr-FR" i="1" dirty="0" smtClean="0">
                <a:solidFill>
                  <a:srgbClr val="FF0000"/>
                </a:solidFill>
              </a:rPr>
              <a:t>a</a:t>
            </a:r>
            <a:r>
              <a:rPr lang="fr-FR" i="1" dirty="0" smtClean="0"/>
              <a:t>ccarthysm</a:t>
            </a:r>
            <a:r>
              <a:rPr lang="fr-FR" i="1" dirty="0" smtClean="0">
                <a:solidFill>
                  <a:srgbClr val="FF0000"/>
                </a:solidFill>
              </a:rPr>
              <a:t>e</a:t>
            </a:r>
            <a:r>
              <a:rPr lang="fr-FR" i="1" dirty="0" smtClean="0"/>
              <a:t> &lt; </a:t>
            </a:r>
            <a:r>
              <a:rPr lang="fr-FR" i="1" dirty="0" err="1"/>
              <a:t>McCarthyism</a:t>
            </a:r>
            <a:r>
              <a:rPr lang="fr-FR" i="1" dirty="0" smtClean="0"/>
              <a:t>  </a:t>
            </a:r>
          </a:p>
          <a:p>
            <a:r>
              <a:rPr lang="fr-FR" i="1" dirty="0" smtClean="0"/>
              <a:t>m</a:t>
            </a:r>
            <a:r>
              <a:rPr lang="fr-FR" i="1" dirty="0" smtClean="0">
                <a:solidFill>
                  <a:srgbClr val="FF0000"/>
                </a:solidFill>
              </a:rPr>
              <a:t>é</a:t>
            </a:r>
            <a:r>
              <a:rPr lang="fr-FR" i="1" dirty="0" smtClean="0"/>
              <a:t>decine-man </a:t>
            </a:r>
            <a:r>
              <a:rPr lang="fr-FR" i="1" dirty="0"/>
              <a:t>/ </a:t>
            </a:r>
            <a:r>
              <a:rPr lang="fr-FR" i="1" dirty="0" err="1"/>
              <a:t>medicine</a:t>
            </a:r>
            <a:r>
              <a:rPr lang="fr-FR" i="1" dirty="0"/>
              <a:t>-man </a:t>
            </a:r>
            <a:r>
              <a:rPr lang="fr-FR" i="1" dirty="0" smtClean="0"/>
              <a:t>&lt; </a:t>
            </a:r>
            <a:r>
              <a:rPr lang="mk-MK" i="1" dirty="0" err="1"/>
              <a:t>medicine</a:t>
            </a:r>
            <a:r>
              <a:rPr lang="mk-MK" i="1" dirty="0"/>
              <a:t> </a:t>
            </a:r>
            <a:r>
              <a:rPr lang="mk-MK" i="1" dirty="0" err="1"/>
              <a:t>man</a:t>
            </a:r>
            <a:r>
              <a:rPr lang="mk-MK" dirty="0"/>
              <a:t> </a:t>
            </a:r>
            <a:endParaRPr lang="fr-FR" i="1" dirty="0" smtClean="0"/>
          </a:p>
          <a:p>
            <a:r>
              <a:rPr lang="fr-FR" i="1" dirty="0" smtClean="0"/>
              <a:t>permissi</a:t>
            </a:r>
            <a:r>
              <a:rPr lang="fr-FR" i="1" dirty="0" smtClean="0">
                <a:solidFill>
                  <a:srgbClr val="FF0000"/>
                </a:solidFill>
              </a:rPr>
              <a:t>f</a:t>
            </a:r>
            <a:r>
              <a:rPr lang="fr-FR" i="1" dirty="0" smtClean="0"/>
              <a:t> &lt; </a:t>
            </a:r>
            <a:r>
              <a:rPr lang="fr-FR" i="1" dirty="0"/>
              <a:t>permissive</a:t>
            </a:r>
            <a:r>
              <a:rPr lang="fr-FR" dirty="0"/>
              <a:t> </a:t>
            </a:r>
            <a:r>
              <a:rPr lang="fr-FR" i="1" dirty="0" smtClean="0"/>
              <a:t>  </a:t>
            </a:r>
          </a:p>
          <a:p>
            <a:r>
              <a:rPr lang="fr-FR" i="1" dirty="0" err="1" smtClean="0"/>
              <a:t>peyotism</a:t>
            </a:r>
            <a:r>
              <a:rPr lang="fr-FR" i="1" dirty="0" err="1" smtClean="0">
                <a:solidFill>
                  <a:srgbClr val="FF0000"/>
                </a:solidFill>
              </a:rPr>
              <a:t>e</a:t>
            </a:r>
            <a:r>
              <a:rPr lang="fr-FR" i="1" dirty="0" smtClean="0">
                <a:solidFill>
                  <a:srgbClr val="FF0000"/>
                </a:solidFill>
              </a:rPr>
              <a:t> </a:t>
            </a:r>
            <a:r>
              <a:rPr lang="fr-FR" i="1" dirty="0" smtClean="0"/>
              <a:t>&lt; </a:t>
            </a:r>
            <a:r>
              <a:rPr lang="fr-FR" i="1" dirty="0" err="1" smtClean="0"/>
              <a:t>peyotism</a:t>
            </a:r>
            <a:endParaRPr lang="fr-FR" i="1" dirty="0" smtClean="0"/>
          </a:p>
          <a:p>
            <a:r>
              <a:rPr lang="fr-FR" i="1" dirty="0" smtClean="0"/>
              <a:t>s</a:t>
            </a:r>
            <a:r>
              <a:rPr lang="fr-FR" i="1" dirty="0" smtClean="0">
                <a:solidFill>
                  <a:srgbClr val="FF0000"/>
                </a:solidFill>
              </a:rPr>
              <a:t>é</a:t>
            </a:r>
            <a:r>
              <a:rPr lang="fr-FR" i="1" dirty="0" smtClean="0"/>
              <a:t>niorit</a:t>
            </a:r>
            <a:r>
              <a:rPr lang="fr-FR" i="1" dirty="0" smtClean="0">
                <a:solidFill>
                  <a:srgbClr val="FF0000"/>
                </a:solidFill>
              </a:rPr>
              <a:t>é</a:t>
            </a:r>
            <a:r>
              <a:rPr lang="fr-FR" i="1" dirty="0" smtClean="0"/>
              <a:t> &lt; </a:t>
            </a:r>
            <a:r>
              <a:rPr lang="fr-FR" i="1" dirty="0" err="1" smtClean="0"/>
              <a:t>seniority</a:t>
            </a:r>
            <a:endParaRPr lang="fr-FR" i="1" dirty="0" smtClean="0"/>
          </a:p>
          <a:p>
            <a:r>
              <a:rPr lang="fr-FR" i="1" dirty="0" smtClean="0"/>
              <a:t>sociom</a:t>
            </a:r>
            <a:r>
              <a:rPr lang="fr-FR" i="1" dirty="0" smtClean="0">
                <a:solidFill>
                  <a:srgbClr val="FF0000"/>
                </a:solidFill>
              </a:rPr>
              <a:t>é</a:t>
            </a:r>
            <a:r>
              <a:rPr lang="fr-FR" i="1" dirty="0" smtClean="0"/>
              <a:t>tri</a:t>
            </a:r>
            <a:r>
              <a:rPr lang="fr-FR" i="1" dirty="0" smtClean="0">
                <a:solidFill>
                  <a:srgbClr val="FF0000"/>
                </a:solidFill>
              </a:rPr>
              <a:t>e</a:t>
            </a:r>
            <a:r>
              <a:rPr lang="fr-FR" i="1" dirty="0" smtClean="0"/>
              <a:t> &lt; </a:t>
            </a:r>
            <a:r>
              <a:rPr lang="fr-FR" i="1" dirty="0" err="1"/>
              <a:t>sociometry</a:t>
            </a:r>
            <a:endParaRPr lang="en-US" dirty="0"/>
          </a:p>
        </p:txBody>
      </p:sp>
    </p:spTree>
    <p:extLst>
      <p:ext uri="{BB962C8B-B14F-4D97-AF65-F5344CB8AC3E}">
        <p14:creationId xmlns:p14="http://schemas.microsoft.com/office/powerpoint/2010/main" val="2454684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a:solidFill>
                  <a:schemeClr val="tx1"/>
                </a:solidFill>
              </a:rPr>
              <a:t>Nature</a:t>
            </a:r>
            <a:br>
              <a:rPr lang="fr-FR" dirty="0">
                <a:solidFill>
                  <a:schemeClr val="tx1"/>
                </a:solidFill>
              </a:rPr>
            </a:br>
            <a:r>
              <a:rPr lang="fr-FR" dirty="0">
                <a:solidFill>
                  <a:schemeClr val="tx1"/>
                </a:solidFill>
              </a:rPr>
              <a:t> Catégorie grammaticale</a:t>
            </a:r>
            <a:endParaRPr lang="en-US" dirty="0">
              <a:solidFill>
                <a:schemeClr val="tx1"/>
              </a:solidFill>
            </a:endParaRPr>
          </a:p>
        </p:txBody>
      </p:sp>
      <p:sp>
        <p:nvSpPr>
          <p:cNvPr id="3" name="Content Placeholder 2"/>
          <p:cNvSpPr>
            <a:spLocks noGrp="1"/>
          </p:cNvSpPr>
          <p:nvPr>
            <p:ph idx="1"/>
          </p:nvPr>
        </p:nvSpPr>
        <p:spPr/>
        <p:txBody>
          <a:bodyPr/>
          <a:lstStyle/>
          <a:p>
            <a:r>
              <a:rPr lang="fr-FR" dirty="0"/>
              <a:t>85 </a:t>
            </a:r>
            <a:r>
              <a:rPr lang="fr-FR" dirty="0" smtClean="0"/>
              <a:t>noms </a:t>
            </a:r>
            <a:endParaRPr lang="mk-MK" dirty="0" smtClean="0"/>
          </a:p>
          <a:p>
            <a:pPr lvl="1"/>
            <a:r>
              <a:rPr lang="fr-FR" dirty="0"/>
              <a:t>dont 3 </a:t>
            </a:r>
            <a:r>
              <a:rPr lang="fr-FR" dirty="0" smtClean="0"/>
              <a:t>unités-noms </a:t>
            </a:r>
            <a:r>
              <a:rPr lang="fr-FR" dirty="0"/>
              <a:t>au pluriel </a:t>
            </a:r>
            <a:r>
              <a:rPr lang="fr-FR" i="1" dirty="0" err="1"/>
              <a:t>pluralia</a:t>
            </a:r>
            <a:r>
              <a:rPr lang="fr-FR" i="1" dirty="0"/>
              <a:t> </a:t>
            </a:r>
            <a:r>
              <a:rPr lang="fr-FR" i="1" dirty="0" err="1"/>
              <a:t>tantum</a:t>
            </a:r>
            <a:r>
              <a:rPr lang="fr-FR" dirty="0"/>
              <a:t> (</a:t>
            </a:r>
            <a:r>
              <a:rPr lang="fr-FR" i="1" dirty="0"/>
              <a:t>promise-</a:t>
            </a:r>
            <a:r>
              <a:rPr lang="fr-FR" i="1" dirty="0" err="1"/>
              <a:t>keepers</a:t>
            </a:r>
            <a:r>
              <a:rPr lang="fr-FR" i="1" dirty="0"/>
              <a:t>; SALT; START</a:t>
            </a:r>
            <a:r>
              <a:rPr lang="fr-FR" dirty="0" smtClean="0"/>
              <a:t>)</a:t>
            </a:r>
            <a:endParaRPr lang="mk-MK" dirty="0" smtClean="0"/>
          </a:p>
          <a:p>
            <a:r>
              <a:rPr lang="fr-FR" dirty="0" smtClean="0"/>
              <a:t>13 </a:t>
            </a:r>
            <a:r>
              <a:rPr lang="fr-FR" dirty="0"/>
              <a:t>sont des </a:t>
            </a:r>
            <a:r>
              <a:rPr lang="fr-FR" dirty="0" smtClean="0"/>
              <a:t>adjectifs </a:t>
            </a:r>
            <a:endParaRPr lang="mk-MK" dirty="0" smtClean="0"/>
          </a:p>
          <a:p>
            <a:pPr lvl="1"/>
            <a:r>
              <a:rPr lang="fr-FR" dirty="0" smtClean="0"/>
              <a:t>dont </a:t>
            </a:r>
            <a:r>
              <a:rPr lang="fr-FR" dirty="0"/>
              <a:t>10 sont des noms et des adjectifs </a:t>
            </a:r>
            <a:r>
              <a:rPr lang="fr-FR" dirty="0" smtClean="0"/>
              <a:t>(</a:t>
            </a:r>
            <a:r>
              <a:rPr lang="fr-FR" i="1" dirty="0"/>
              <a:t>baba-cool; bobo; cryptocommuniste; eurosceptique; hip-hop; Oncle Tom; punk; rastafari; underground; wasp</a:t>
            </a:r>
            <a:r>
              <a:rPr lang="fr-FR" dirty="0" smtClean="0"/>
              <a:t>) </a:t>
            </a:r>
            <a:endParaRPr lang="mk-MK" dirty="0" smtClean="0"/>
          </a:p>
          <a:p>
            <a:r>
              <a:rPr lang="fr-FR" dirty="0"/>
              <a:t>2 expressions (</a:t>
            </a:r>
            <a:r>
              <a:rPr lang="fr-FR" i="1" dirty="0"/>
              <a:t>American </a:t>
            </a:r>
            <a:r>
              <a:rPr lang="fr-FR" i="1" dirty="0" err="1"/>
              <a:t>way</a:t>
            </a:r>
            <a:r>
              <a:rPr lang="fr-FR" i="1" dirty="0"/>
              <a:t> of life; no future</a:t>
            </a:r>
            <a:r>
              <a:rPr lang="fr-FR" dirty="0"/>
              <a:t>) </a:t>
            </a:r>
            <a:endParaRPr lang="mk-MK" dirty="0" smtClean="0"/>
          </a:p>
          <a:p>
            <a:r>
              <a:rPr lang="fr-FR" dirty="0" smtClean="0"/>
              <a:t>1 suffixe (</a:t>
            </a:r>
            <a:r>
              <a:rPr lang="fr-FR" i="1" dirty="0"/>
              <a:t>-</a:t>
            </a:r>
            <a:r>
              <a:rPr lang="fr-FR" i="1" dirty="0" err="1" smtClean="0"/>
              <a:t>gate</a:t>
            </a:r>
            <a:r>
              <a:rPr lang="fr-FR" dirty="0" smtClean="0"/>
              <a:t>)</a:t>
            </a:r>
            <a:endParaRPr lang="en-US" dirty="0"/>
          </a:p>
        </p:txBody>
      </p:sp>
    </p:spTree>
    <p:extLst>
      <p:ext uri="{BB962C8B-B14F-4D97-AF65-F5344CB8AC3E}">
        <p14:creationId xmlns:p14="http://schemas.microsoft.com/office/powerpoint/2010/main" val="718340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14 </a:t>
            </a:r>
            <a:r>
              <a:rPr lang="fr-FR" dirty="0"/>
              <a:t>unités à deux </a:t>
            </a:r>
            <a:r>
              <a:rPr lang="fr-FR" dirty="0" smtClean="0"/>
              <a:t>prononciations </a:t>
            </a:r>
            <a:endParaRPr lang="en-US" dirty="0"/>
          </a:p>
        </p:txBody>
      </p:sp>
      <p:sp>
        <p:nvSpPr>
          <p:cNvPr id="3" name="Content Placeholder 2"/>
          <p:cNvSpPr>
            <a:spLocks noGrp="1"/>
          </p:cNvSpPr>
          <p:nvPr>
            <p:ph idx="1"/>
          </p:nvPr>
        </p:nvSpPr>
        <p:spPr/>
        <p:txBody>
          <a:bodyPr numCol="2">
            <a:noAutofit/>
          </a:bodyPr>
          <a:lstStyle/>
          <a:p>
            <a:r>
              <a:rPr lang="fr-FR" dirty="0" smtClean="0"/>
              <a:t>baby-boom </a:t>
            </a:r>
            <a:r>
              <a:rPr lang="fr-FR" dirty="0"/>
              <a:t>[</a:t>
            </a:r>
            <a:r>
              <a:rPr lang="fr-FR" dirty="0" err="1"/>
              <a:t>babibum</a:t>
            </a:r>
            <a:r>
              <a:rPr lang="fr-FR" dirty="0"/>
              <a:t>] / [</a:t>
            </a:r>
            <a:r>
              <a:rPr lang="fr-FR" dirty="0" err="1"/>
              <a:t>bebibum</a:t>
            </a:r>
            <a:r>
              <a:rPr lang="fr-FR" dirty="0" smtClean="0"/>
              <a:t>] </a:t>
            </a:r>
          </a:p>
          <a:p>
            <a:r>
              <a:rPr lang="fr-FR" dirty="0" smtClean="0"/>
              <a:t>Black </a:t>
            </a:r>
            <a:r>
              <a:rPr lang="fr-FR" dirty="0"/>
              <a:t>Power [</a:t>
            </a:r>
            <a:r>
              <a:rPr lang="fr-FR" dirty="0" err="1"/>
              <a:t>blakpɔwœʀ</a:t>
            </a:r>
            <a:r>
              <a:rPr lang="fr-FR" dirty="0"/>
              <a:t>] / [</a:t>
            </a:r>
            <a:r>
              <a:rPr lang="fr-FR" dirty="0" err="1"/>
              <a:t>blakpawœʀ</a:t>
            </a:r>
            <a:r>
              <a:rPr lang="fr-FR" dirty="0" smtClean="0"/>
              <a:t>] </a:t>
            </a:r>
          </a:p>
          <a:p>
            <a:r>
              <a:rPr lang="fr-FR" dirty="0" smtClean="0"/>
              <a:t>boat </a:t>
            </a:r>
            <a:r>
              <a:rPr lang="fr-FR" dirty="0"/>
              <a:t>people [</a:t>
            </a:r>
            <a:r>
              <a:rPr lang="fr-FR" dirty="0" err="1"/>
              <a:t>botpipœl</a:t>
            </a:r>
            <a:r>
              <a:rPr lang="fr-FR" dirty="0"/>
              <a:t>] / [</a:t>
            </a:r>
            <a:r>
              <a:rPr lang="fr-FR" dirty="0" err="1"/>
              <a:t>botpipɔl</a:t>
            </a:r>
            <a:r>
              <a:rPr lang="fr-FR" dirty="0" smtClean="0"/>
              <a:t>]</a:t>
            </a:r>
          </a:p>
          <a:p>
            <a:r>
              <a:rPr lang="fr-FR" dirty="0" err="1" smtClean="0"/>
              <a:t>flower</a:t>
            </a:r>
            <a:r>
              <a:rPr lang="fr-FR" dirty="0" smtClean="0"/>
              <a:t> </a:t>
            </a:r>
            <a:r>
              <a:rPr lang="fr-FR" dirty="0"/>
              <a:t>power [</a:t>
            </a:r>
            <a:r>
              <a:rPr lang="fr-FR" dirty="0" err="1"/>
              <a:t>flawœrpɔwœr</a:t>
            </a:r>
            <a:r>
              <a:rPr lang="fr-FR" dirty="0"/>
              <a:t>] / [</a:t>
            </a:r>
            <a:r>
              <a:rPr lang="fr-FR" dirty="0" err="1"/>
              <a:t>flɔwœrpɔwœr</a:t>
            </a:r>
            <a:r>
              <a:rPr lang="fr-FR" dirty="0" smtClean="0"/>
              <a:t>] </a:t>
            </a:r>
          </a:p>
          <a:p>
            <a:r>
              <a:rPr lang="fr-FR" dirty="0" err="1" smtClean="0"/>
              <a:t>Irangate</a:t>
            </a:r>
            <a:r>
              <a:rPr lang="fr-FR" dirty="0" smtClean="0"/>
              <a:t> </a:t>
            </a:r>
            <a:r>
              <a:rPr lang="fr-FR" dirty="0"/>
              <a:t>[</a:t>
            </a:r>
            <a:r>
              <a:rPr lang="fr-FR" dirty="0" err="1"/>
              <a:t>iʀangɛt</a:t>
            </a:r>
            <a:r>
              <a:rPr lang="fr-FR" dirty="0"/>
              <a:t>] / [</a:t>
            </a:r>
            <a:r>
              <a:rPr lang="fr-FR" dirty="0" err="1" smtClean="0"/>
              <a:t>iʀanget</a:t>
            </a:r>
            <a:r>
              <a:rPr lang="fr-FR" dirty="0" smtClean="0"/>
              <a:t>]</a:t>
            </a:r>
          </a:p>
          <a:p>
            <a:r>
              <a:rPr lang="fr-FR" dirty="0" smtClean="0"/>
              <a:t>médecine-man </a:t>
            </a:r>
            <a:r>
              <a:rPr lang="fr-FR" dirty="0"/>
              <a:t>[</a:t>
            </a:r>
            <a:r>
              <a:rPr lang="fr-FR" dirty="0" err="1"/>
              <a:t>medsinman</a:t>
            </a:r>
            <a:r>
              <a:rPr lang="fr-FR" dirty="0"/>
              <a:t>] / </a:t>
            </a:r>
            <a:r>
              <a:rPr lang="fr-FR" dirty="0" smtClean="0"/>
              <a:t>[</a:t>
            </a:r>
            <a:r>
              <a:rPr lang="fr-FR" dirty="0" err="1"/>
              <a:t>medisinman</a:t>
            </a:r>
            <a:r>
              <a:rPr lang="fr-FR" dirty="0" smtClean="0"/>
              <a:t>] </a:t>
            </a:r>
          </a:p>
          <a:p>
            <a:r>
              <a:rPr lang="fr-FR" dirty="0" smtClean="0"/>
              <a:t>New </a:t>
            </a:r>
            <a:r>
              <a:rPr lang="fr-FR" dirty="0"/>
              <a:t>Age [</a:t>
            </a:r>
            <a:r>
              <a:rPr lang="fr-FR" dirty="0" err="1"/>
              <a:t>ɲuɛdʒ</a:t>
            </a:r>
            <a:r>
              <a:rPr lang="fr-FR" dirty="0"/>
              <a:t>] / [</a:t>
            </a:r>
            <a:r>
              <a:rPr lang="fr-FR" dirty="0" err="1"/>
              <a:t>ɲuedʒ</a:t>
            </a:r>
            <a:r>
              <a:rPr lang="fr-FR" dirty="0"/>
              <a:t>] </a:t>
            </a:r>
            <a:r>
              <a:rPr lang="fr-FR" dirty="0" smtClean="0"/>
              <a:t> </a:t>
            </a:r>
          </a:p>
          <a:p>
            <a:r>
              <a:rPr lang="fr-FR" dirty="0" err="1" smtClean="0"/>
              <a:t>overkill</a:t>
            </a:r>
            <a:r>
              <a:rPr lang="fr-FR" dirty="0" smtClean="0"/>
              <a:t> </a:t>
            </a:r>
            <a:r>
              <a:rPr lang="fr-FR" dirty="0"/>
              <a:t>[</a:t>
            </a:r>
            <a:r>
              <a:rPr lang="fr-FR" dirty="0" err="1"/>
              <a:t>ɔvɛʀkil</a:t>
            </a:r>
            <a:r>
              <a:rPr lang="fr-FR" dirty="0"/>
              <a:t>] / [</a:t>
            </a:r>
            <a:r>
              <a:rPr lang="fr-FR" dirty="0" err="1"/>
              <a:t>ɔvœʀkil</a:t>
            </a:r>
            <a:r>
              <a:rPr lang="fr-FR" dirty="0"/>
              <a:t>] </a:t>
            </a:r>
            <a:r>
              <a:rPr lang="fr-FR" dirty="0" smtClean="0"/>
              <a:t> </a:t>
            </a:r>
          </a:p>
          <a:p>
            <a:r>
              <a:rPr lang="fr-FR" dirty="0" smtClean="0"/>
              <a:t>punk </a:t>
            </a:r>
            <a:r>
              <a:rPr lang="fr-FR" dirty="0"/>
              <a:t>[</a:t>
            </a:r>
            <a:r>
              <a:rPr lang="fr-FR" dirty="0" err="1"/>
              <a:t>pœ̃k</a:t>
            </a:r>
            <a:r>
              <a:rPr lang="fr-FR" dirty="0"/>
              <a:t>] / [</a:t>
            </a:r>
            <a:r>
              <a:rPr lang="fr-FR" dirty="0" err="1"/>
              <a:t>pœnk</a:t>
            </a:r>
            <a:r>
              <a:rPr lang="fr-FR" dirty="0" smtClean="0"/>
              <a:t>] </a:t>
            </a:r>
          </a:p>
          <a:p>
            <a:r>
              <a:rPr lang="fr-FR" dirty="0" smtClean="0"/>
              <a:t>township </a:t>
            </a:r>
            <a:r>
              <a:rPr lang="fr-FR" dirty="0"/>
              <a:t>[</a:t>
            </a:r>
            <a:r>
              <a:rPr lang="fr-FR" dirty="0" err="1"/>
              <a:t>tɔnʃip</a:t>
            </a:r>
            <a:r>
              <a:rPr lang="fr-FR" dirty="0"/>
              <a:t>] / [</a:t>
            </a:r>
            <a:r>
              <a:rPr lang="fr-FR" dirty="0" err="1"/>
              <a:t>taonʃip</a:t>
            </a:r>
            <a:r>
              <a:rPr lang="fr-FR" dirty="0" smtClean="0"/>
              <a:t>] </a:t>
            </a:r>
          </a:p>
          <a:p>
            <a:r>
              <a:rPr lang="fr-FR" dirty="0" smtClean="0"/>
              <a:t>underground </a:t>
            </a:r>
            <a:r>
              <a:rPr lang="fr-FR" dirty="0"/>
              <a:t>[</a:t>
            </a:r>
            <a:r>
              <a:rPr lang="fr-FR" dirty="0" err="1"/>
              <a:t>œndœʀɡʀaund</a:t>
            </a:r>
            <a:r>
              <a:rPr lang="fr-FR" dirty="0"/>
              <a:t>] / [</a:t>
            </a:r>
            <a:r>
              <a:rPr lang="fr-FR" dirty="0" err="1"/>
              <a:t>œ̃ndɛʀɡʀ</a:t>
            </a:r>
            <a:r>
              <a:rPr lang="fr-FR" dirty="0"/>
              <a:t>(a)</a:t>
            </a:r>
            <a:r>
              <a:rPr lang="fr-FR" dirty="0" err="1"/>
              <a:t>und</a:t>
            </a:r>
            <a:r>
              <a:rPr lang="fr-FR" dirty="0" smtClean="0"/>
              <a:t>] </a:t>
            </a:r>
          </a:p>
          <a:p>
            <a:r>
              <a:rPr lang="fr-FR" dirty="0" smtClean="0"/>
              <a:t>V</a:t>
            </a:r>
            <a:r>
              <a:rPr lang="fr-FR" dirty="0"/>
              <a:t>. I. P. / VIP [</a:t>
            </a:r>
            <a:r>
              <a:rPr lang="fr-FR" dirty="0" err="1"/>
              <a:t>veipe</a:t>
            </a:r>
            <a:r>
              <a:rPr lang="fr-FR" dirty="0"/>
              <a:t>] / [</a:t>
            </a:r>
            <a:r>
              <a:rPr lang="fr-FR" dirty="0" err="1"/>
              <a:t>viajpi</a:t>
            </a:r>
            <a:r>
              <a:rPr lang="fr-FR" dirty="0" smtClean="0"/>
              <a:t>] </a:t>
            </a:r>
          </a:p>
          <a:p>
            <a:r>
              <a:rPr lang="fr-FR" dirty="0" smtClean="0"/>
              <a:t>Watergate </a:t>
            </a:r>
            <a:r>
              <a:rPr lang="fr-FR" dirty="0"/>
              <a:t>[</a:t>
            </a:r>
            <a:r>
              <a:rPr lang="fr-FR" dirty="0" err="1"/>
              <a:t>watɛʀɡɛt</a:t>
            </a:r>
            <a:r>
              <a:rPr lang="fr-FR" dirty="0"/>
              <a:t>] / [</a:t>
            </a:r>
            <a:r>
              <a:rPr lang="fr-FR" dirty="0" err="1"/>
              <a:t>wɔtœʀɡet</a:t>
            </a:r>
            <a:r>
              <a:rPr lang="fr-FR" dirty="0"/>
              <a:t>] </a:t>
            </a:r>
            <a:r>
              <a:rPr lang="fr-FR" dirty="0" smtClean="0"/>
              <a:t> </a:t>
            </a:r>
          </a:p>
          <a:p>
            <a:r>
              <a:rPr lang="fr-FR" dirty="0" smtClean="0"/>
              <a:t>yuppie </a:t>
            </a:r>
            <a:r>
              <a:rPr lang="fr-FR" dirty="0"/>
              <a:t>[‘</a:t>
            </a:r>
            <a:r>
              <a:rPr lang="fr-FR" dirty="0" err="1"/>
              <a:t>jupi</a:t>
            </a:r>
            <a:r>
              <a:rPr lang="fr-FR" dirty="0"/>
              <a:t>] / [‘</a:t>
            </a:r>
            <a:r>
              <a:rPr lang="fr-FR" dirty="0" err="1"/>
              <a:t>jǝpi</a:t>
            </a:r>
            <a:r>
              <a:rPr lang="fr-FR" dirty="0"/>
              <a:t>])</a:t>
            </a:r>
            <a:endParaRPr lang="en-US" dirty="0"/>
          </a:p>
        </p:txBody>
      </p:sp>
    </p:spTree>
    <p:extLst>
      <p:ext uri="{BB962C8B-B14F-4D97-AF65-F5344CB8AC3E}">
        <p14:creationId xmlns:p14="http://schemas.microsoft.com/office/powerpoint/2010/main" val="1613158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1</a:t>
            </a:r>
            <a:r>
              <a:rPr lang="en-US" dirty="0" smtClean="0">
                <a:solidFill>
                  <a:schemeClr val="tx1"/>
                </a:solidFill>
              </a:rPr>
              <a:t>3</a:t>
            </a:r>
            <a:r>
              <a:rPr lang="en-US" dirty="0" smtClean="0"/>
              <a:t> </a:t>
            </a:r>
            <a:r>
              <a:rPr lang="fr-FR" dirty="0"/>
              <a:t>unités à plusieurs </a:t>
            </a:r>
            <a:r>
              <a:rPr lang="fr-FR" dirty="0" smtClean="0"/>
              <a:t>sens</a:t>
            </a:r>
            <a:endParaRPr lang="en-US" dirty="0"/>
          </a:p>
        </p:txBody>
      </p:sp>
      <p:sp>
        <p:nvSpPr>
          <p:cNvPr id="3" name="Content Placeholder 2"/>
          <p:cNvSpPr>
            <a:spLocks noGrp="1"/>
          </p:cNvSpPr>
          <p:nvPr>
            <p:ph idx="1"/>
          </p:nvPr>
        </p:nvSpPr>
        <p:spPr/>
        <p:txBody>
          <a:bodyPr numCol="2">
            <a:noAutofit/>
          </a:bodyPr>
          <a:lstStyle/>
          <a:p>
            <a:r>
              <a:rPr lang="fr-FR" sz="2800" b="1" dirty="0"/>
              <a:t>bobo</a:t>
            </a:r>
            <a:r>
              <a:rPr lang="fr-FR" sz="2800" dirty="0"/>
              <a:t> </a:t>
            </a:r>
            <a:endParaRPr lang="fr-FR" sz="2800" b="1" dirty="0" smtClean="0"/>
          </a:p>
          <a:p>
            <a:r>
              <a:rPr lang="fr-FR" sz="2800" b="1" dirty="0" smtClean="0"/>
              <a:t>chopper</a:t>
            </a:r>
            <a:r>
              <a:rPr lang="fr-FR" sz="2800" dirty="0" smtClean="0"/>
              <a:t> </a:t>
            </a:r>
          </a:p>
          <a:p>
            <a:r>
              <a:rPr lang="fr-FR" sz="2800" b="1" dirty="0" smtClean="0"/>
              <a:t>date</a:t>
            </a:r>
          </a:p>
          <a:p>
            <a:r>
              <a:rPr lang="fr-FR" sz="2800" b="1" dirty="0"/>
              <a:t>establishment</a:t>
            </a:r>
            <a:r>
              <a:rPr lang="fr-FR" sz="2800" dirty="0"/>
              <a:t> </a:t>
            </a:r>
            <a:endParaRPr lang="fr-FR" sz="2800" dirty="0" smtClean="0"/>
          </a:p>
          <a:p>
            <a:r>
              <a:rPr lang="fr-FR" sz="2800" b="1" dirty="0"/>
              <a:t>freak</a:t>
            </a:r>
            <a:r>
              <a:rPr lang="fr-FR" sz="2800" dirty="0"/>
              <a:t> </a:t>
            </a:r>
            <a:endParaRPr lang="fr-FR" sz="2800" dirty="0" smtClean="0"/>
          </a:p>
          <a:p>
            <a:r>
              <a:rPr lang="fr-FR" sz="2800" b="1" dirty="0" err="1" smtClean="0"/>
              <a:t>jet-set</a:t>
            </a:r>
            <a:endParaRPr lang="fr-FR" sz="2800" dirty="0" smtClean="0"/>
          </a:p>
          <a:p>
            <a:r>
              <a:rPr lang="fr-FR" sz="2800" b="1" dirty="0"/>
              <a:t>lobby</a:t>
            </a:r>
            <a:r>
              <a:rPr lang="fr-FR" sz="2800" dirty="0"/>
              <a:t> </a:t>
            </a:r>
            <a:endParaRPr lang="fr-FR" sz="2800" dirty="0" smtClean="0"/>
          </a:p>
          <a:p>
            <a:endParaRPr lang="fr-FR" sz="2800" dirty="0" smtClean="0"/>
          </a:p>
          <a:p>
            <a:r>
              <a:rPr lang="fr-FR" sz="2800" b="1" dirty="0" smtClean="0"/>
              <a:t>maccarthysme</a:t>
            </a:r>
            <a:r>
              <a:rPr lang="fr-FR" sz="2800" dirty="0" smtClean="0"/>
              <a:t> </a:t>
            </a:r>
          </a:p>
          <a:p>
            <a:r>
              <a:rPr lang="fr-FR" sz="2800" b="1" dirty="0" smtClean="0"/>
              <a:t>panel</a:t>
            </a:r>
            <a:r>
              <a:rPr lang="fr-FR" sz="2800" dirty="0" smtClean="0"/>
              <a:t> </a:t>
            </a:r>
          </a:p>
          <a:p>
            <a:r>
              <a:rPr lang="fr-FR" sz="2800" b="1" dirty="0" smtClean="0"/>
              <a:t>permissif</a:t>
            </a:r>
          </a:p>
          <a:p>
            <a:r>
              <a:rPr lang="fr-FR" sz="2800" b="1" dirty="0"/>
              <a:t>punk</a:t>
            </a:r>
            <a:r>
              <a:rPr lang="fr-FR" sz="2800" dirty="0"/>
              <a:t> </a:t>
            </a:r>
            <a:endParaRPr lang="fr-FR" sz="2800" dirty="0" smtClean="0"/>
          </a:p>
          <a:p>
            <a:r>
              <a:rPr lang="fr-FR" sz="2800" b="1" dirty="0"/>
              <a:t>rastafari</a:t>
            </a:r>
            <a:r>
              <a:rPr lang="fr-FR" sz="2800" dirty="0"/>
              <a:t> </a:t>
            </a:r>
            <a:endParaRPr lang="fr-FR" sz="2800" dirty="0" smtClean="0"/>
          </a:p>
          <a:p>
            <a:r>
              <a:rPr lang="fr-FR" sz="2800" b="1" dirty="0"/>
              <a:t>underground</a:t>
            </a:r>
            <a:r>
              <a:rPr lang="fr-FR" sz="2800" dirty="0"/>
              <a:t> </a:t>
            </a:r>
            <a:endParaRPr lang="fr-FR" sz="2800" b="1" dirty="0" smtClean="0"/>
          </a:p>
          <a:p>
            <a:r>
              <a:rPr lang="fr-FR" sz="2800" dirty="0" smtClean="0"/>
              <a:t> </a:t>
            </a:r>
            <a:endParaRPr lang="en-US" sz="2800" dirty="0"/>
          </a:p>
        </p:txBody>
      </p:sp>
    </p:spTree>
    <p:extLst>
      <p:ext uri="{BB962C8B-B14F-4D97-AF65-F5344CB8AC3E}">
        <p14:creationId xmlns:p14="http://schemas.microsoft.com/office/powerpoint/2010/main" val="2899764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a:t>freak</a:t>
            </a:r>
            <a:r>
              <a:rPr lang="fr-FR" dirty="0"/>
              <a:t> [</a:t>
            </a:r>
            <a:r>
              <a:rPr lang="fr-FR" dirty="0" err="1"/>
              <a:t>fʀik</a:t>
            </a:r>
            <a:r>
              <a:rPr lang="fr-FR" dirty="0" smtClean="0"/>
              <a:t>]</a:t>
            </a:r>
            <a:r>
              <a:rPr lang="en-US" dirty="0" smtClean="0"/>
              <a:t>: 2 </a:t>
            </a:r>
            <a:r>
              <a:rPr lang="fr-FR" dirty="0"/>
              <a:t>sens </a:t>
            </a:r>
            <a:endParaRPr lang="en-US" dirty="0"/>
          </a:p>
        </p:txBody>
      </p:sp>
      <p:sp>
        <p:nvSpPr>
          <p:cNvPr id="3" name="Content Placeholder 2"/>
          <p:cNvSpPr>
            <a:spLocks noGrp="1"/>
          </p:cNvSpPr>
          <p:nvPr>
            <p:ph idx="1"/>
          </p:nvPr>
        </p:nvSpPr>
        <p:spPr/>
        <p:txBody>
          <a:bodyPr>
            <a:normAutofit/>
          </a:bodyPr>
          <a:lstStyle/>
          <a:p>
            <a:pPr algn="just"/>
            <a:r>
              <a:rPr lang="fr-FR" sz="3200" dirty="0" smtClean="0"/>
              <a:t>1</a:t>
            </a:r>
            <a:r>
              <a:rPr lang="fr-FR" sz="3200" dirty="0"/>
              <a:t>. Se dit d’une personne jeune qui refuse les valeurs de la société sans pour autant appartenir à un mouvement ou adopter une tenue, un style de vie précis (comme les punks ou les hippies) (RDHLF</a:t>
            </a:r>
            <a:r>
              <a:rPr lang="fr-FR" sz="3200" dirty="0" smtClean="0"/>
              <a:t>).</a:t>
            </a:r>
          </a:p>
          <a:p>
            <a:pPr algn="just"/>
            <a:r>
              <a:rPr lang="fr-FR" sz="3200" dirty="0" smtClean="0"/>
              <a:t>2</a:t>
            </a:r>
            <a:r>
              <a:rPr lang="fr-FR" sz="3200" dirty="0"/>
              <a:t>. vers 1980 (RDHLF), Toxicomane qui consomme des drogues dures (PR), </a:t>
            </a:r>
            <a:r>
              <a:rPr lang="fr-FR" sz="3200" i="1" dirty="0"/>
              <a:t>Une fille en jeans, une vraie </a:t>
            </a:r>
            <a:r>
              <a:rPr lang="fr-FR" sz="3200" dirty="0"/>
              <a:t>freak</a:t>
            </a:r>
            <a:r>
              <a:rPr lang="fr-FR" sz="3200" i="1" dirty="0"/>
              <a:t>, s’approche […]</a:t>
            </a:r>
            <a:r>
              <a:rPr lang="fr-FR" sz="3200" dirty="0"/>
              <a:t> (J.-F. </a:t>
            </a:r>
            <a:r>
              <a:rPr lang="fr-FR" sz="3200" dirty="0" err="1"/>
              <a:t>Bizot</a:t>
            </a:r>
            <a:r>
              <a:rPr lang="fr-FR" sz="3200" dirty="0"/>
              <a:t>, </a:t>
            </a:r>
            <a:r>
              <a:rPr lang="fr-FR" sz="3200" i="1" dirty="0"/>
              <a:t>L’Express</a:t>
            </a:r>
            <a:r>
              <a:rPr lang="fr-FR" sz="3200" dirty="0"/>
              <a:t>, 11 septembre 1972, p. 72) (DADG</a:t>
            </a:r>
            <a:r>
              <a:rPr lang="fr-FR" sz="3200" dirty="0" smtClean="0"/>
              <a:t>).</a:t>
            </a:r>
            <a:endParaRPr lang="en-US" sz="3200" dirty="0"/>
          </a:p>
        </p:txBody>
      </p:sp>
    </p:spTree>
    <p:extLst>
      <p:ext uri="{BB962C8B-B14F-4D97-AF65-F5344CB8AC3E}">
        <p14:creationId xmlns:p14="http://schemas.microsoft.com/office/powerpoint/2010/main" val="280872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FR" b="1" dirty="0"/>
              <a:t>rastafari</a:t>
            </a:r>
            <a:r>
              <a:rPr lang="fr-FR" dirty="0"/>
              <a:t> [</a:t>
            </a:r>
            <a:r>
              <a:rPr lang="fr-FR" dirty="0" err="1"/>
              <a:t>ʀastafaʀi</a:t>
            </a:r>
            <a:r>
              <a:rPr lang="fr-FR" dirty="0" smtClean="0"/>
              <a:t>]</a:t>
            </a:r>
            <a:r>
              <a:rPr lang="en-US" dirty="0" smtClean="0"/>
              <a:t>: 3 </a:t>
            </a:r>
            <a:r>
              <a:rPr lang="fr-FR" dirty="0"/>
              <a:t>sens </a:t>
            </a:r>
            <a:endParaRPr lang="en-US" dirty="0"/>
          </a:p>
        </p:txBody>
      </p:sp>
      <p:sp>
        <p:nvSpPr>
          <p:cNvPr id="3" name="Content Placeholder 2"/>
          <p:cNvSpPr>
            <a:spLocks noGrp="1"/>
          </p:cNvSpPr>
          <p:nvPr>
            <p:ph idx="1"/>
          </p:nvPr>
        </p:nvSpPr>
        <p:spPr/>
        <p:txBody>
          <a:bodyPr>
            <a:noAutofit/>
          </a:bodyPr>
          <a:lstStyle/>
          <a:p>
            <a:pPr algn="just"/>
            <a:r>
              <a:rPr lang="fr-FR" sz="2400" dirty="0" smtClean="0"/>
              <a:t>1</a:t>
            </a:r>
            <a:r>
              <a:rPr lang="fr-FR" sz="2400" dirty="0"/>
              <a:t>. Se dit d'un mouvement mystique, politique et culturel propre aux Noirs de la Jamaïque et des Antilles Anglophones (PL), </a:t>
            </a:r>
            <a:r>
              <a:rPr lang="fr-FR" sz="2400" i="1" dirty="0"/>
              <a:t>Le mouvement </a:t>
            </a:r>
            <a:r>
              <a:rPr lang="fr-FR" sz="2400" dirty="0"/>
              <a:t>rastafari</a:t>
            </a:r>
            <a:r>
              <a:rPr lang="fr-FR" sz="2400" i="1" dirty="0"/>
              <a:t> ne prend vraiment son ampleur qu’au début des années soixante</a:t>
            </a:r>
            <a:r>
              <a:rPr lang="fr-FR" sz="2400" dirty="0"/>
              <a:t> (Cl. </a:t>
            </a:r>
            <a:r>
              <a:rPr lang="fr-FR" sz="2400" dirty="0" err="1"/>
              <a:t>Fleouter</a:t>
            </a:r>
            <a:r>
              <a:rPr lang="fr-FR" sz="2400" dirty="0"/>
              <a:t>, </a:t>
            </a:r>
            <a:r>
              <a:rPr lang="fr-FR" sz="2400" i="1" dirty="0"/>
              <a:t>La Mémoire du peuple noir</a:t>
            </a:r>
            <a:r>
              <a:rPr lang="fr-FR" sz="2400" dirty="0"/>
              <a:t>, 1979, p. 88) (TLF</a:t>
            </a:r>
            <a:r>
              <a:rPr lang="fr-FR" sz="2400" dirty="0" smtClean="0"/>
              <a:t>)</a:t>
            </a:r>
          </a:p>
          <a:p>
            <a:pPr algn="just"/>
            <a:r>
              <a:rPr lang="fr-FR" sz="2400" dirty="0" smtClean="0"/>
              <a:t>2</a:t>
            </a:r>
            <a:r>
              <a:rPr lang="fr-FR" sz="2400" dirty="0"/>
              <a:t>. Adepte du retour culturel à l'Afrique et de la musique reggae (PR), </a:t>
            </a:r>
            <a:r>
              <a:rPr lang="fr-FR" sz="2400" i="1" dirty="0"/>
              <a:t>Tout, en Jamaïque, dans le monde du reggae et des </a:t>
            </a:r>
            <a:r>
              <a:rPr lang="fr-FR" sz="2400" dirty="0"/>
              <a:t>rastas</a:t>
            </a:r>
            <a:r>
              <a:rPr lang="fr-FR" sz="2400" i="1" dirty="0"/>
              <a:t>, fait référence à Marley, à ses textes</a:t>
            </a:r>
            <a:r>
              <a:rPr lang="fr-FR" sz="2400" dirty="0"/>
              <a:t> (</a:t>
            </a:r>
            <a:r>
              <a:rPr lang="fr-FR" sz="2400" i="1" dirty="0"/>
              <a:t>Le Matin</a:t>
            </a:r>
            <a:r>
              <a:rPr lang="fr-FR" sz="2400" dirty="0"/>
              <a:t>, Suppl., 28- 29 juin 1980, p. 10, col. 4) (TLF</a:t>
            </a:r>
            <a:r>
              <a:rPr lang="fr-FR" sz="2400" dirty="0" smtClean="0"/>
              <a:t>)</a:t>
            </a:r>
          </a:p>
          <a:p>
            <a:pPr algn="just"/>
            <a:r>
              <a:rPr lang="fr-FR" sz="2400" dirty="0" smtClean="0"/>
              <a:t>3</a:t>
            </a:r>
            <a:r>
              <a:rPr lang="fr-FR" sz="2400" dirty="0"/>
              <a:t>. adj. Qui est caractéristique des adeptes de ce mouvement (TLF), [</a:t>
            </a:r>
            <a:r>
              <a:rPr lang="fr-FR" sz="2400" i="1" dirty="0"/>
              <a:t>Bob Marley</a:t>
            </a:r>
            <a:r>
              <a:rPr lang="fr-FR" sz="2400" dirty="0"/>
              <a:t>]</a:t>
            </a:r>
            <a:r>
              <a:rPr lang="fr-FR" sz="2400" i="1" dirty="0"/>
              <a:t> est vêtu de jaune et vert, les couleurs </a:t>
            </a:r>
            <a:r>
              <a:rPr lang="fr-FR" sz="2400" dirty="0"/>
              <a:t>rastas</a:t>
            </a:r>
            <a:r>
              <a:rPr lang="fr-FR" sz="2400" i="1" dirty="0"/>
              <a:t>, mais aussi celles du maillot de l'équipe de foot du Brésil qu'il vient de visiter pour la première fois</a:t>
            </a:r>
            <a:r>
              <a:rPr lang="fr-FR" sz="2400" dirty="0"/>
              <a:t> (</a:t>
            </a:r>
            <a:r>
              <a:rPr lang="fr-FR" sz="2400" i="1" dirty="0"/>
              <a:t>Le Matin</a:t>
            </a:r>
            <a:r>
              <a:rPr lang="fr-FR" sz="2400" dirty="0"/>
              <a:t>, Suppl., 28-29 juin 1980, p. 10, col. 4) (TLF), Emprunt intégré, (PR, MAF, PL, TLF</a:t>
            </a:r>
            <a:r>
              <a:rPr lang="fr-FR" sz="2400" dirty="0" smtClean="0"/>
              <a:t>)</a:t>
            </a:r>
            <a:endParaRPr lang="en-US" sz="2400" dirty="0"/>
          </a:p>
        </p:txBody>
      </p:sp>
    </p:spTree>
    <p:extLst>
      <p:ext uri="{BB962C8B-B14F-4D97-AF65-F5344CB8AC3E}">
        <p14:creationId xmlns:p14="http://schemas.microsoft.com/office/powerpoint/2010/main" val="3800879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r-FR" sz="3600" dirty="0" smtClean="0"/>
              <a:t>Le </a:t>
            </a:r>
            <a:r>
              <a:rPr lang="fr-FR" sz="3600" i="1" dirty="0" smtClean="0"/>
              <a:t>Journal officiel</a:t>
            </a:r>
            <a:r>
              <a:rPr lang="fr-FR" sz="3600" dirty="0" smtClean="0"/>
              <a:t> de la République française - Commission générale de terminologie et de néologie</a:t>
            </a:r>
            <a:r>
              <a:rPr lang="en-US" sz="3600" dirty="0" smtClean="0"/>
              <a:t>: </a:t>
            </a:r>
            <a:br>
              <a:rPr lang="en-US" sz="3600" dirty="0" smtClean="0"/>
            </a:br>
            <a:r>
              <a:rPr lang="fr-FR" sz="3600" dirty="0" smtClean="0">
                <a:solidFill>
                  <a:schemeClr val="tx1"/>
                </a:solidFill>
              </a:rPr>
              <a:t>4</a:t>
            </a:r>
            <a:r>
              <a:rPr lang="fr-FR" sz="3600" dirty="0" smtClean="0"/>
              <a:t> </a:t>
            </a:r>
            <a:r>
              <a:rPr lang="fr-FR" sz="3600" dirty="0"/>
              <a:t>unités </a:t>
            </a:r>
            <a:r>
              <a:rPr lang="fr-FR" sz="3600" dirty="0">
                <a:solidFill>
                  <a:schemeClr val="tx1"/>
                </a:solidFill>
              </a:rPr>
              <a:t>(</a:t>
            </a:r>
            <a:r>
              <a:rPr lang="fr-FR" sz="3600" dirty="0" smtClean="0">
                <a:solidFill>
                  <a:schemeClr val="tx1"/>
                </a:solidFill>
              </a:rPr>
              <a:t>4,40%)</a:t>
            </a:r>
            <a:r>
              <a:rPr lang="fr-FR" sz="3600" dirty="0" smtClean="0"/>
              <a:t>:</a:t>
            </a:r>
            <a:endParaRPr lang="en-US" sz="3600" dirty="0"/>
          </a:p>
        </p:txBody>
      </p:sp>
      <p:sp>
        <p:nvSpPr>
          <p:cNvPr id="3" name="Content Placeholder 2"/>
          <p:cNvSpPr>
            <a:spLocks noGrp="1"/>
          </p:cNvSpPr>
          <p:nvPr>
            <p:ph idx="1"/>
          </p:nvPr>
        </p:nvSpPr>
        <p:spPr/>
        <p:txBody>
          <a:bodyPr/>
          <a:lstStyle/>
          <a:p>
            <a:pPr algn="just"/>
            <a:endParaRPr lang="fr-FR" sz="2800" i="1" dirty="0" smtClean="0"/>
          </a:p>
          <a:p>
            <a:pPr algn="just"/>
            <a:r>
              <a:rPr lang="fr-FR" sz="2800" i="1" dirty="0" smtClean="0"/>
              <a:t>brainstorming </a:t>
            </a:r>
            <a:r>
              <a:rPr lang="fr-FR" sz="2800" i="1" dirty="0"/>
              <a:t>/ remue-méninges</a:t>
            </a:r>
            <a:r>
              <a:rPr lang="fr-FR" sz="2800" dirty="0"/>
              <a:t> </a:t>
            </a:r>
            <a:r>
              <a:rPr lang="fr-FR" sz="2800" dirty="0" smtClean="0"/>
              <a:t>(JORF du </a:t>
            </a:r>
            <a:r>
              <a:rPr lang="fr-FR" sz="2800" dirty="0"/>
              <a:t>22 septembre 2000</a:t>
            </a:r>
            <a:r>
              <a:rPr lang="fr-FR" sz="2800" dirty="0" smtClean="0"/>
              <a:t>) </a:t>
            </a:r>
            <a:endParaRPr lang="en-US" sz="2800" dirty="0"/>
          </a:p>
          <a:p>
            <a:pPr algn="just"/>
            <a:r>
              <a:rPr lang="fr-FR" sz="2800" i="1" dirty="0"/>
              <a:t>Kennedy round/ Négociations Kennedy</a:t>
            </a:r>
            <a:r>
              <a:rPr lang="fr-FR" sz="2800" dirty="0"/>
              <a:t> </a:t>
            </a:r>
            <a:r>
              <a:rPr lang="fr-FR" sz="2800" dirty="0" smtClean="0"/>
              <a:t>(</a:t>
            </a:r>
            <a:r>
              <a:rPr lang="fr-FR" sz="2800" dirty="0"/>
              <a:t>JORF </a:t>
            </a:r>
            <a:r>
              <a:rPr lang="fr-FR" sz="2800" dirty="0" smtClean="0"/>
              <a:t>du </a:t>
            </a:r>
            <a:r>
              <a:rPr lang="fr-FR" sz="2800" dirty="0"/>
              <a:t>2 avril 1987) </a:t>
            </a:r>
            <a:r>
              <a:rPr lang="fr-FR" sz="2800" dirty="0" smtClean="0"/>
              <a:t> </a:t>
            </a:r>
            <a:endParaRPr lang="en-US" sz="2800" dirty="0"/>
          </a:p>
          <a:p>
            <a:pPr algn="just"/>
            <a:r>
              <a:rPr lang="fr-FR" sz="2800" i="1" dirty="0" err="1"/>
              <a:t>musher</a:t>
            </a:r>
            <a:r>
              <a:rPr lang="fr-FR" sz="2800" dirty="0"/>
              <a:t> / </a:t>
            </a:r>
            <a:r>
              <a:rPr lang="fr-FR" sz="2800" i="1" dirty="0"/>
              <a:t>meneur, -</a:t>
            </a:r>
            <a:r>
              <a:rPr lang="fr-FR" sz="2800" i="1" dirty="0" err="1"/>
              <a:t>euse</a:t>
            </a:r>
            <a:r>
              <a:rPr lang="fr-FR" sz="2800" i="1" dirty="0"/>
              <a:t> de </a:t>
            </a:r>
            <a:r>
              <a:rPr lang="fr-FR" sz="2800" i="1" dirty="0" smtClean="0"/>
              <a:t>chiens; meneur</a:t>
            </a:r>
            <a:r>
              <a:rPr lang="fr-FR" sz="2800" i="1" dirty="0"/>
              <a:t>, -</a:t>
            </a:r>
            <a:r>
              <a:rPr lang="fr-FR" sz="2800" i="1" dirty="0" err="1"/>
              <a:t>euse</a:t>
            </a:r>
            <a:r>
              <a:rPr lang="fr-FR" sz="2800" dirty="0"/>
              <a:t> </a:t>
            </a:r>
            <a:r>
              <a:rPr lang="fr-FR" sz="2800" dirty="0" smtClean="0"/>
              <a:t>(</a:t>
            </a:r>
            <a:r>
              <a:rPr lang="fr-FR" sz="2800" dirty="0"/>
              <a:t>JORF </a:t>
            </a:r>
            <a:r>
              <a:rPr lang="fr-FR" sz="2800" dirty="0" smtClean="0"/>
              <a:t>du </a:t>
            </a:r>
            <a:r>
              <a:rPr lang="fr-FR" sz="2800" dirty="0"/>
              <a:t>19/12/2010) </a:t>
            </a:r>
            <a:endParaRPr lang="en-US" sz="2800" dirty="0"/>
          </a:p>
          <a:p>
            <a:pPr algn="just"/>
            <a:r>
              <a:rPr lang="fr-FR" sz="2800" dirty="0" smtClean="0"/>
              <a:t>V</a:t>
            </a:r>
            <a:r>
              <a:rPr lang="fr-FR" sz="2800" dirty="0"/>
              <a:t>. I. P</a:t>
            </a:r>
            <a:r>
              <a:rPr lang="fr-FR" sz="2800" dirty="0" smtClean="0"/>
              <a:t>., VIP / </a:t>
            </a:r>
            <a:r>
              <a:rPr lang="fr-FR" sz="2800" i="1" dirty="0"/>
              <a:t>client privilégié </a:t>
            </a:r>
            <a:r>
              <a:rPr lang="fr-FR" sz="2800" dirty="0" smtClean="0"/>
              <a:t>(</a:t>
            </a:r>
            <a:r>
              <a:rPr lang="fr-FR" sz="2800" dirty="0"/>
              <a:t>JORF </a:t>
            </a:r>
            <a:r>
              <a:rPr lang="fr-FR" sz="2800" dirty="0" smtClean="0"/>
              <a:t>du </a:t>
            </a:r>
            <a:r>
              <a:rPr lang="fr-FR" sz="2800" dirty="0"/>
              <a:t>19 novembre 2008 </a:t>
            </a:r>
            <a:r>
              <a:rPr lang="fr-FR" sz="2800" dirty="0" smtClean="0"/>
              <a:t>(économie </a:t>
            </a:r>
            <a:r>
              <a:rPr lang="fr-FR" sz="2800" dirty="0"/>
              <a:t>et gestion </a:t>
            </a:r>
            <a:r>
              <a:rPr lang="fr-FR" sz="2800" dirty="0" smtClean="0"/>
              <a:t>d'entreprise) </a:t>
            </a:r>
            <a:endParaRPr lang="en-US" sz="2800" dirty="0"/>
          </a:p>
          <a:p>
            <a:endParaRPr lang="en-US" dirty="0"/>
          </a:p>
        </p:txBody>
      </p:sp>
    </p:spTree>
    <p:extLst>
      <p:ext uri="{BB962C8B-B14F-4D97-AF65-F5344CB8AC3E}">
        <p14:creationId xmlns:p14="http://schemas.microsoft.com/office/powerpoint/2010/main" val="3311346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dirty="0" smtClean="0"/>
              <a:t>О</a:t>
            </a:r>
            <a:r>
              <a:rPr lang="fr-FR" dirty="0" err="1"/>
              <a:t>bjectifs</a:t>
            </a:r>
            <a:r>
              <a:rPr lang="en-US" dirty="0"/>
              <a:t> de la communication</a:t>
            </a:r>
          </a:p>
        </p:txBody>
      </p:sp>
      <p:sp>
        <p:nvSpPr>
          <p:cNvPr id="3" name="Content Placeholder 2"/>
          <p:cNvSpPr>
            <a:spLocks noGrp="1"/>
          </p:cNvSpPr>
          <p:nvPr>
            <p:ph idx="1"/>
          </p:nvPr>
        </p:nvSpPr>
        <p:spPr/>
        <p:txBody>
          <a:bodyPr>
            <a:normAutofit/>
          </a:bodyPr>
          <a:lstStyle/>
          <a:p>
            <a:pPr algn="just"/>
            <a:r>
              <a:rPr lang="fr-FR" sz="2400" dirty="0"/>
              <a:t>Montrer l’influence de la langue </a:t>
            </a:r>
            <a:r>
              <a:rPr lang="mk-MK" sz="2400" dirty="0" smtClean="0"/>
              <a:t>(</a:t>
            </a:r>
            <a:r>
              <a:rPr lang="fr-FR" sz="2400" dirty="0" smtClean="0"/>
              <a:t>culture</a:t>
            </a:r>
            <a:r>
              <a:rPr lang="mk-MK" sz="2400" dirty="0" smtClean="0"/>
              <a:t>) </a:t>
            </a:r>
            <a:r>
              <a:rPr lang="fr-FR" sz="2400" dirty="0" smtClean="0"/>
              <a:t>anglo-américaine </a:t>
            </a:r>
            <a:r>
              <a:rPr lang="fr-FR" sz="2400" dirty="0"/>
              <a:t>sur le </a:t>
            </a:r>
            <a:r>
              <a:rPr lang="fr-FR" sz="2400" dirty="0" smtClean="0"/>
              <a:t>français après la </a:t>
            </a:r>
            <a:r>
              <a:rPr lang="fr-FR" sz="2400" dirty="0"/>
              <a:t>Seconde Guerre </a:t>
            </a:r>
            <a:r>
              <a:rPr lang="fr-FR" sz="2400" dirty="0" smtClean="0"/>
              <a:t>mondiale. </a:t>
            </a:r>
            <a:endParaRPr lang="mk-MK" sz="2400" dirty="0" smtClean="0"/>
          </a:p>
          <a:p>
            <a:pPr algn="just"/>
            <a:r>
              <a:rPr lang="fr-FR" sz="2400" dirty="0"/>
              <a:t>Étudier les emprunts lexicaux anglais en français dans le domaine la société et la </a:t>
            </a:r>
            <a:r>
              <a:rPr lang="fr-FR" sz="2400" dirty="0" smtClean="0"/>
              <a:t>culture.</a:t>
            </a:r>
            <a:endParaRPr lang="mk-MK" sz="2400" dirty="0" smtClean="0"/>
          </a:p>
          <a:p>
            <a:pPr algn="just"/>
            <a:r>
              <a:rPr lang="fr-FR" sz="2400" dirty="0"/>
              <a:t>Analyses les emprunts lexicaux anglais dans ce domaine (formes graphiques, phonétiques et leur sens</a:t>
            </a:r>
            <a:r>
              <a:rPr lang="fr-FR" sz="2400" dirty="0" smtClean="0"/>
              <a:t>.</a:t>
            </a:r>
            <a:endParaRPr lang="mk-MK" sz="2400" dirty="0" smtClean="0"/>
          </a:p>
          <a:p>
            <a:pPr algn="just"/>
            <a:r>
              <a:rPr lang="fr-FR" sz="2400" dirty="0"/>
              <a:t>Exposer les interventions </a:t>
            </a:r>
            <a:r>
              <a:rPr lang="fr-FR" sz="2400" dirty="0">
                <a:solidFill>
                  <a:schemeClr val="tx1"/>
                </a:solidFill>
              </a:rPr>
              <a:t>institutionnelles </a:t>
            </a:r>
            <a:r>
              <a:rPr lang="fr-FR" sz="2400" dirty="0"/>
              <a:t>par rapport à ces emprunts lexicaux: les recommandations du </a:t>
            </a:r>
            <a:r>
              <a:rPr lang="fr-FR" sz="2400" i="1" dirty="0"/>
              <a:t>Journal Officiel</a:t>
            </a:r>
            <a:r>
              <a:rPr lang="fr-FR" sz="2400" dirty="0"/>
              <a:t> de la République française et celles du </a:t>
            </a:r>
            <a:r>
              <a:rPr lang="fr-FR" sz="2400" i="1" dirty="0"/>
              <a:t>Grand dictionnaire terminologique</a:t>
            </a:r>
            <a:r>
              <a:rPr lang="fr-FR" sz="2400" dirty="0"/>
              <a:t> du Canada préconisant l’emploi de la variante canadienne. </a:t>
            </a:r>
            <a:endParaRPr lang="en-US" sz="2400" dirty="0"/>
          </a:p>
        </p:txBody>
      </p:sp>
    </p:spTree>
    <p:extLst>
      <p:ext uri="{BB962C8B-B14F-4D97-AF65-F5344CB8AC3E}">
        <p14:creationId xmlns:p14="http://schemas.microsoft.com/office/powerpoint/2010/main" val="2858675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r-FR" sz="3600" i="1" dirty="0"/>
              <a:t>Le Grand dictionnaire terminologique</a:t>
            </a:r>
            <a:r>
              <a:rPr lang="fr-FR" sz="3600" dirty="0"/>
              <a:t> </a:t>
            </a:r>
            <a:r>
              <a:rPr lang="fr-FR" sz="3600" i="1" dirty="0"/>
              <a:t>(GDT) </a:t>
            </a:r>
            <a:r>
              <a:rPr lang="fr-FR" sz="3600" i="1" dirty="0" smtClean="0"/>
              <a:t>–</a:t>
            </a:r>
            <a:br>
              <a:rPr lang="fr-FR" sz="3600" i="1" dirty="0" smtClean="0"/>
            </a:br>
            <a:r>
              <a:rPr lang="fr-FR" sz="3600" dirty="0" smtClean="0"/>
              <a:t>Office </a:t>
            </a:r>
            <a:r>
              <a:rPr lang="fr-FR" sz="3600" dirty="0"/>
              <a:t>québécois de la langue française</a:t>
            </a:r>
            <a:r>
              <a:rPr lang="fr-FR" sz="3600" dirty="0" smtClean="0"/>
              <a:t>:</a:t>
            </a:r>
            <a:br>
              <a:rPr lang="fr-FR" sz="3600" dirty="0" smtClean="0"/>
            </a:br>
            <a:r>
              <a:rPr lang="fr-FR" sz="3600" dirty="0" smtClean="0"/>
              <a:t> </a:t>
            </a:r>
            <a:r>
              <a:rPr lang="fr-FR" sz="3600" dirty="0" smtClean="0">
                <a:solidFill>
                  <a:schemeClr val="tx1"/>
                </a:solidFill>
              </a:rPr>
              <a:t>6</a:t>
            </a:r>
            <a:r>
              <a:rPr lang="fr-FR" sz="3600" dirty="0" smtClean="0"/>
              <a:t> </a:t>
            </a:r>
            <a:r>
              <a:rPr lang="fr-FR" sz="3600" dirty="0"/>
              <a:t>unités </a:t>
            </a:r>
            <a:r>
              <a:rPr lang="fr-FR" sz="3600" dirty="0" smtClean="0">
                <a:solidFill>
                  <a:schemeClr val="tx1"/>
                </a:solidFill>
              </a:rPr>
              <a:t>(6,59%)</a:t>
            </a:r>
            <a:endParaRPr lang="en-US" sz="3600" dirty="0">
              <a:solidFill>
                <a:schemeClr val="tx1"/>
              </a:solidFill>
            </a:endParaRPr>
          </a:p>
        </p:txBody>
      </p:sp>
      <p:sp>
        <p:nvSpPr>
          <p:cNvPr id="3" name="Content Placeholder 2"/>
          <p:cNvSpPr>
            <a:spLocks noGrp="1"/>
          </p:cNvSpPr>
          <p:nvPr>
            <p:ph idx="1"/>
          </p:nvPr>
        </p:nvSpPr>
        <p:spPr/>
        <p:txBody>
          <a:bodyPr>
            <a:normAutofit/>
          </a:bodyPr>
          <a:lstStyle/>
          <a:p>
            <a:r>
              <a:rPr lang="fr-FR" i="1" dirty="0"/>
              <a:t>drop out / décrocheur, </a:t>
            </a:r>
            <a:r>
              <a:rPr lang="fr-FR" i="1" dirty="0" smtClean="0"/>
              <a:t>décrocheuse </a:t>
            </a:r>
            <a:endParaRPr lang="en-US" dirty="0"/>
          </a:p>
          <a:p>
            <a:r>
              <a:rPr lang="fr-FR" i="1" dirty="0"/>
              <a:t>Kennedy round / Cycle Kennedy   n. m., Cycle de négociations Kennedy   n. m., négociations Kennedy   n. f. pl.; </a:t>
            </a:r>
            <a:endParaRPr lang="en-US" dirty="0"/>
          </a:p>
          <a:p>
            <a:r>
              <a:rPr lang="fr-FR" i="1" dirty="0" err="1"/>
              <a:t>musher</a:t>
            </a:r>
            <a:r>
              <a:rPr lang="fr-FR" i="1" dirty="0"/>
              <a:t> / conducteur de chiens de traîneau   n. m.</a:t>
            </a:r>
            <a:r>
              <a:rPr lang="fr-FR" dirty="0"/>
              <a:t>; </a:t>
            </a:r>
            <a:r>
              <a:rPr lang="fr-FR" i="1" dirty="0"/>
              <a:t>conductrice de chiens de traîneau   n. f.</a:t>
            </a:r>
            <a:endParaRPr lang="en-US" dirty="0"/>
          </a:p>
          <a:p>
            <a:r>
              <a:rPr lang="fr-FR" i="1" dirty="0"/>
              <a:t>UNICEF / Fonds des Nations unies pour l'enfance   n. m.</a:t>
            </a:r>
            <a:endParaRPr lang="en-US" dirty="0"/>
          </a:p>
          <a:p>
            <a:r>
              <a:rPr lang="en-US" i="1" dirty="0" smtClean="0"/>
              <a:t>weight-watcher </a:t>
            </a:r>
            <a:r>
              <a:rPr lang="en-US" i="1" dirty="0"/>
              <a:t>/ </a:t>
            </a:r>
            <a:r>
              <a:rPr lang="en-US" i="1" dirty="0" err="1"/>
              <a:t>obèses</a:t>
            </a:r>
            <a:r>
              <a:rPr lang="en-US" i="1" dirty="0"/>
              <a:t> </a:t>
            </a:r>
            <a:r>
              <a:rPr lang="en-US" i="1" dirty="0" err="1"/>
              <a:t>anonymes</a:t>
            </a:r>
            <a:r>
              <a:rPr lang="en-US" i="1" dirty="0"/>
              <a:t>, n. m. pl., club des </a:t>
            </a:r>
            <a:r>
              <a:rPr lang="en-US" i="1" dirty="0" err="1"/>
              <a:t>obèses</a:t>
            </a:r>
            <a:r>
              <a:rPr lang="en-US" dirty="0"/>
              <a:t> </a:t>
            </a:r>
            <a:r>
              <a:rPr lang="en-US" i="1" dirty="0"/>
              <a:t>n. m.</a:t>
            </a:r>
            <a:r>
              <a:rPr lang="en-US" dirty="0"/>
              <a:t> </a:t>
            </a:r>
          </a:p>
          <a:p>
            <a:r>
              <a:rPr lang="fr-FR" i="1" dirty="0"/>
              <a:t>yuppie</a:t>
            </a:r>
            <a:r>
              <a:rPr lang="fr-FR" dirty="0"/>
              <a:t> / </a:t>
            </a:r>
            <a:r>
              <a:rPr lang="fr-FR" i="1" dirty="0"/>
              <a:t>jeune cadre urbain</a:t>
            </a:r>
            <a:r>
              <a:rPr lang="fr-FR" dirty="0"/>
              <a:t>, n., </a:t>
            </a:r>
            <a:r>
              <a:rPr lang="fr-FR" i="1" dirty="0"/>
              <a:t>jeune cadre urbain</a:t>
            </a:r>
            <a:r>
              <a:rPr lang="fr-FR" dirty="0"/>
              <a:t>, n., </a:t>
            </a:r>
            <a:r>
              <a:rPr lang="fr-FR" i="1" dirty="0"/>
              <a:t>jeune-citadin-actif</a:t>
            </a:r>
            <a:r>
              <a:rPr lang="fr-FR" dirty="0"/>
              <a:t>, n. m., </a:t>
            </a:r>
            <a:r>
              <a:rPr lang="fr-FR" i="1" dirty="0"/>
              <a:t>jeune-citadin-actif</a:t>
            </a:r>
            <a:r>
              <a:rPr lang="fr-FR" dirty="0"/>
              <a:t>, n. m., col d'or </a:t>
            </a:r>
            <a:r>
              <a:rPr lang="fr-FR" dirty="0" smtClean="0"/>
              <a:t> </a:t>
            </a:r>
            <a:r>
              <a:rPr lang="fr-FR" dirty="0"/>
              <a:t>n. m.</a:t>
            </a:r>
            <a:endParaRPr lang="en-US" dirty="0"/>
          </a:p>
        </p:txBody>
      </p:sp>
    </p:spTree>
    <p:extLst>
      <p:ext uri="{BB962C8B-B14F-4D97-AF65-F5344CB8AC3E}">
        <p14:creationId xmlns:p14="http://schemas.microsoft.com/office/powerpoint/2010/main" val="3964337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a:t>b</a:t>
            </a:r>
            <a:r>
              <a:rPr lang="fr-FR" b="1" dirty="0" smtClean="0"/>
              <a:t>rainstorming</a:t>
            </a:r>
            <a:br>
              <a:rPr lang="fr-FR" b="1" dirty="0" smtClean="0"/>
            </a:br>
            <a:r>
              <a:rPr lang="fr-FR" dirty="0" smtClean="0"/>
              <a:t> </a:t>
            </a:r>
            <a:r>
              <a:rPr lang="fr-FR" dirty="0"/>
              <a:t>[</a:t>
            </a:r>
            <a:r>
              <a:rPr lang="fr-FR" dirty="0" err="1"/>
              <a:t>bʀɛnstɔʀmiŋ</a:t>
            </a:r>
            <a:r>
              <a:rPr lang="fr-FR" dirty="0"/>
              <a:t>] </a:t>
            </a:r>
            <a:r>
              <a:rPr lang="fr-FR" b="1" dirty="0"/>
              <a:t>n. m.</a:t>
            </a:r>
            <a:endParaRPr lang="en-US" dirty="0"/>
          </a:p>
        </p:txBody>
      </p:sp>
      <p:sp>
        <p:nvSpPr>
          <p:cNvPr id="3" name="Content Placeholder 2"/>
          <p:cNvSpPr>
            <a:spLocks noGrp="1"/>
          </p:cNvSpPr>
          <p:nvPr>
            <p:ph idx="1"/>
          </p:nvPr>
        </p:nvSpPr>
        <p:spPr/>
        <p:txBody>
          <a:bodyPr>
            <a:normAutofit/>
          </a:bodyPr>
          <a:lstStyle/>
          <a:p>
            <a:pPr algn="just"/>
            <a:r>
              <a:rPr lang="fr-FR" sz="2400" b="1" dirty="0"/>
              <a:t>brainstorming</a:t>
            </a:r>
            <a:r>
              <a:rPr lang="fr-FR" sz="2400" dirty="0"/>
              <a:t> [</a:t>
            </a:r>
            <a:r>
              <a:rPr lang="fr-FR" sz="2400" dirty="0" err="1"/>
              <a:t>bʀɛnstɔʀmiŋ</a:t>
            </a:r>
            <a:r>
              <a:rPr lang="fr-FR" sz="2400" dirty="0"/>
              <a:t>] </a:t>
            </a:r>
            <a:r>
              <a:rPr lang="fr-FR" sz="2400" b="1" dirty="0"/>
              <a:t>n. m.</a:t>
            </a:r>
            <a:r>
              <a:rPr lang="fr-FR" sz="2400" dirty="0"/>
              <a:t>, </a:t>
            </a:r>
            <a:r>
              <a:rPr lang="fr-FR" sz="2400" i="1" dirty="0"/>
              <a:t>pl. brainstormings,</a:t>
            </a:r>
            <a:r>
              <a:rPr lang="fr-FR" sz="2400" dirty="0"/>
              <a:t> 1958 (PR), 1953 en anglo-américain (MW), littéralement « tempête, assaut des cerveaux », de </a:t>
            </a:r>
            <a:r>
              <a:rPr lang="fr-FR" sz="2400" i="1" dirty="0" err="1"/>
              <a:t>brain</a:t>
            </a:r>
            <a:r>
              <a:rPr lang="fr-FR" sz="2400" dirty="0"/>
              <a:t> « cerveau » et </a:t>
            </a:r>
            <a:r>
              <a:rPr lang="fr-FR" sz="2400" i="1" dirty="0" err="1"/>
              <a:t>storming</a:t>
            </a:r>
            <a:r>
              <a:rPr lang="fr-FR" sz="2400" dirty="0"/>
              <a:t> « tempête, assaut, irruption », Recherche d'idées originales dans un groupe, par la libre expression, sur un sujet donné, de tout ce qui vient à l'esprit de chacun (PL), </a:t>
            </a:r>
            <a:r>
              <a:rPr lang="fr-FR" sz="2400" i="1" dirty="0"/>
              <a:t>Ils « s'offrirent une petite séance de </a:t>
            </a:r>
            <a:r>
              <a:rPr lang="fr-FR" sz="2400" dirty="0" err="1"/>
              <a:t>brain-storming</a:t>
            </a:r>
            <a:r>
              <a:rPr lang="fr-FR" sz="2400" i="1" dirty="0"/>
              <a:t> d'où émergea cette lumineuse idée » </a:t>
            </a:r>
            <a:r>
              <a:rPr lang="fr-FR" sz="2400" dirty="0"/>
              <a:t>(Perec) (PR), Emprunt intégré un peu snob. Le </a:t>
            </a:r>
            <a:r>
              <a:rPr lang="fr-FR" sz="2400" i="1" dirty="0"/>
              <a:t>Journal Officiel de la République française</a:t>
            </a:r>
            <a:r>
              <a:rPr lang="fr-FR" sz="2400" dirty="0"/>
              <a:t> du 22 septembre 2000 recommande</a:t>
            </a:r>
            <a:r>
              <a:rPr lang="fr-FR" sz="2400" b="1" dirty="0"/>
              <a:t> </a:t>
            </a:r>
            <a:r>
              <a:rPr lang="fr-FR" sz="2400" i="1" dirty="0"/>
              <a:t>remue-méninges</a:t>
            </a:r>
            <a:r>
              <a:rPr lang="fr-FR" sz="2400" dirty="0"/>
              <a:t>, n. m. dans tous domaines. On peut aussi proposer </a:t>
            </a:r>
            <a:r>
              <a:rPr lang="fr-FR" sz="2400" i="1" dirty="0"/>
              <a:t>presse-citron</a:t>
            </a:r>
            <a:r>
              <a:rPr lang="fr-FR" sz="2400" dirty="0"/>
              <a:t>, n. m. On trouve parfois </a:t>
            </a:r>
            <a:r>
              <a:rPr lang="fr-FR" sz="2400" i="1" dirty="0"/>
              <a:t>pool d’idées</a:t>
            </a:r>
            <a:r>
              <a:rPr lang="fr-FR" sz="2400" dirty="0"/>
              <a:t>, n. m., (PR, GDA, DAC, DAH, MAF, AA, DADG, PL</a:t>
            </a:r>
            <a:r>
              <a:rPr lang="fr-FR" sz="2400" dirty="0" smtClean="0"/>
              <a:t>).</a:t>
            </a:r>
            <a:endParaRPr lang="en-US" sz="2400" dirty="0"/>
          </a:p>
        </p:txBody>
      </p:sp>
    </p:spTree>
    <p:extLst>
      <p:ext uri="{BB962C8B-B14F-4D97-AF65-F5344CB8AC3E}">
        <p14:creationId xmlns:p14="http://schemas.microsoft.com/office/powerpoint/2010/main" val="844888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a:t>Conclusion</a:t>
            </a:r>
            <a:endParaRPr lang="en-US" dirty="0"/>
          </a:p>
        </p:txBody>
      </p:sp>
      <p:sp>
        <p:nvSpPr>
          <p:cNvPr id="3" name="Content Placeholder 2"/>
          <p:cNvSpPr>
            <a:spLocks noGrp="1"/>
          </p:cNvSpPr>
          <p:nvPr>
            <p:ph idx="1"/>
          </p:nvPr>
        </p:nvSpPr>
        <p:spPr/>
        <p:txBody>
          <a:bodyPr>
            <a:normAutofit lnSpcReduction="10000"/>
          </a:bodyPr>
          <a:lstStyle/>
          <a:p>
            <a:pPr algn="just"/>
            <a:r>
              <a:rPr lang="fr-FR" dirty="0">
                <a:solidFill>
                  <a:schemeClr val="tx1"/>
                </a:solidFill>
              </a:rPr>
              <a:t>Confirmation de l’influence de </a:t>
            </a:r>
            <a:r>
              <a:rPr lang="fr-FR" dirty="0" smtClean="0">
                <a:solidFill>
                  <a:schemeClr val="tx1"/>
                </a:solidFill>
              </a:rPr>
              <a:t>l’anglo-américain </a:t>
            </a:r>
            <a:r>
              <a:rPr lang="fr-FR" dirty="0">
                <a:solidFill>
                  <a:schemeClr val="tx1"/>
                </a:solidFill>
              </a:rPr>
              <a:t>sur la langue française et présence des emprunts lexicaux anglais en français dans le domaine de la </a:t>
            </a:r>
            <a:r>
              <a:rPr lang="fr-FR" dirty="0" smtClean="0">
                <a:solidFill>
                  <a:schemeClr val="tx1"/>
                </a:solidFill>
              </a:rPr>
              <a:t>société (42 </a:t>
            </a:r>
            <a:r>
              <a:rPr lang="fr-FR" dirty="0">
                <a:solidFill>
                  <a:schemeClr val="tx1"/>
                </a:solidFill>
              </a:rPr>
              <a:t>unités) et la </a:t>
            </a:r>
            <a:r>
              <a:rPr lang="fr-FR" dirty="0" smtClean="0">
                <a:solidFill>
                  <a:schemeClr val="tx1"/>
                </a:solidFill>
              </a:rPr>
              <a:t>culture (22 </a:t>
            </a:r>
            <a:r>
              <a:rPr lang="fr-FR" dirty="0">
                <a:solidFill>
                  <a:schemeClr val="tx1"/>
                </a:solidFill>
              </a:rPr>
              <a:t>unités</a:t>
            </a:r>
            <a:r>
              <a:rPr lang="fr-FR" dirty="0" smtClean="0">
                <a:solidFill>
                  <a:schemeClr val="tx1"/>
                </a:solidFill>
              </a:rPr>
              <a:t>)</a:t>
            </a:r>
            <a:endParaRPr lang="fr-FR" dirty="0">
              <a:solidFill>
                <a:schemeClr val="tx1"/>
              </a:solidFill>
            </a:endParaRPr>
          </a:p>
          <a:p>
            <a:r>
              <a:rPr lang="fr-FR" dirty="0">
                <a:solidFill>
                  <a:schemeClr val="tx1"/>
                </a:solidFill>
              </a:rPr>
              <a:t>Adaptation phonétique et graphique selon le système linguistique </a:t>
            </a:r>
            <a:r>
              <a:rPr lang="fr-FR" dirty="0" smtClean="0">
                <a:solidFill>
                  <a:schemeClr val="tx1"/>
                </a:solidFill>
              </a:rPr>
              <a:t>français</a:t>
            </a:r>
            <a:r>
              <a:rPr lang="fr-FR" dirty="0">
                <a:solidFill>
                  <a:schemeClr val="tx1"/>
                </a:solidFill>
              </a:rPr>
              <a:t> </a:t>
            </a:r>
            <a:r>
              <a:rPr lang="fr-FR" dirty="0" smtClean="0">
                <a:solidFill>
                  <a:schemeClr val="tx1"/>
                </a:solidFill>
              </a:rPr>
              <a:t>(francisation) </a:t>
            </a:r>
            <a:endParaRPr lang="fr-FR" dirty="0">
              <a:solidFill>
                <a:schemeClr val="tx1"/>
              </a:solidFill>
            </a:endParaRPr>
          </a:p>
          <a:p>
            <a:pPr lvl="0"/>
            <a:r>
              <a:rPr lang="fr-FR" dirty="0">
                <a:solidFill>
                  <a:schemeClr val="tx1"/>
                </a:solidFill>
              </a:rPr>
              <a:t>Réactions constantes des deux pays francophones France &amp; Canada (Québec</a:t>
            </a:r>
            <a:r>
              <a:rPr lang="fr-FR" dirty="0" smtClean="0">
                <a:solidFill>
                  <a:schemeClr val="tx1"/>
                </a:solidFill>
              </a:rPr>
              <a:t>)</a:t>
            </a:r>
            <a:endParaRPr lang="fr-FR" dirty="0">
              <a:solidFill>
                <a:schemeClr val="tx1"/>
              </a:solidFill>
            </a:endParaRPr>
          </a:p>
          <a:p>
            <a:pPr lvl="0"/>
            <a:r>
              <a:rPr lang="fr-FR" dirty="0">
                <a:solidFill>
                  <a:schemeClr val="tx1"/>
                </a:solidFill>
              </a:rPr>
              <a:t>Différence de réaction</a:t>
            </a:r>
            <a:r>
              <a:rPr lang="fr-FR" dirty="0" smtClean="0">
                <a:solidFill>
                  <a:schemeClr val="tx1"/>
                </a:solidFill>
              </a:rPr>
              <a:t>: (faible réaction):</a:t>
            </a:r>
            <a:endParaRPr lang="fr-FR" dirty="0">
              <a:solidFill>
                <a:schemeClr val="tx1"/>
              </a:solidFill>
            </a:endParaRPr>
          </a:p>
          <a:p>
            <a:pPr marL="0" lvl="0" indent="0">
              <a:buNone/>
            </a:pPr>
            <a:r>
              <a:rPr lang="fr-FR" dirty="0">
                <a:solidFill>
                  <a:schemeClr val="tx1"/>
                </a:solidFill>
              </a:rPr>
              <a:t> </a:t>
            </a:r>
            <a:r>
              <a:rPr lang="fr-FR" dirty="0" smtClean="0">
                <a:solidFill>
                  <a:schemeClr val="tx1"/>
                </a:solidFill>
              </a:rPr>
              <a:t>	France (JORF): 4</a:t>
            </a:r>
            <a:r>
              <a:rPr lang="en-US" dirty="0">
                <a:solidFill>
                  <a:schemeClr val="tx1"/>
                </a:solidFill>
              </a:rPr>
              <a:t>, </a:t>
            </a:r>
            <a:r>
              <a:rPr lang="en-US" dirty="0" smtClean="0">
                <a:solidFill>
                  <a:schemeClr val="tx1"/>
                </a:solidFill>
              </a:rPr>
              <a:t>Canada (GDT): </a:t>
            </a:r>
            <a:r>
              <a:rPr lang="fr-FR" dirty="0" smtClean="0">
                <a:solidFill>
                  <a:schemeClr val="tx1"/>
                </a:solidFill>
              </a:rPr>
              <a:t>6 </a:t>
            </a:r>
            <a:r>
              <a:rPr lang="fr-FR" dirty="0">
                <a:solidFill>
                  <a:schemeClr val="tx1"/>
                </a:solidFill>
              </a:rPr>
              <a:t>(la France réagit moins que le Québec)</a:t>
            </a:r>
          </a:p>
          <a:p>
            <a:pPr marL="0" lvl="0" indent="0">
              <a:buNone/>
            </a:pPr>
            <a:r>
              <a:rPr lang="fr-FR" dirty="0">
                <a:solidFill>
                  <a:schemeClr val="tx1"/>
                </a:solidFill>
              </a:rPr>
              <a:t> </a:t>
            </a:r>
            <a:r>
              <a:rPr lang="fr-FR" dirty="0" smtClean="0">
                <a:solidFill>
                  <a:schemeClr val="tx1"/>
                </a:solidFill>
              </a:rPr>
              <a:t>Domaine</a:t>
            </a:r>
            <a:r>
              <a:rPr lang="fr-FR" dirty="0">
                <a:solidFill>
                  <a:schemeClr val="tx1"/>
                </a:solidFill>
              </a:rPr>
              <a:t>: </a:t>
            </a:r>
            <a:r>
              <a:rPr lang="fr-FR" dirty="0" smtClean="0">
                <a:solidFill>
                  <a:schemeClr val="tx1"/>
                </a:solidFill>
              </a:rPr>
              <a:t>(Société (</a:t>
            </a:r>
            <a:r>
              <a:rPr lang="en-US" dirty="0" smtClean="0">
                <a:solidFill>
                  <a:schemeClr val="tx1"/>
                </a:solidFill>
              </a:rPr>
              <a:t>42)</a:t>
            </a:r>
            <a:r>
              <a:rPr lang="fr-FR" dirty="0" smtClean="0">
                <a:solidFill>
                  <a:schemeClr val="tx1"/>
                </a:solidFill>
              </a:rPr>
              <a:t>, Culture (</a:t>
            </a:r>
            <a:r>
              <a:rPr lang="en-US" dirty="0" smtClean="0">
                <a:solidFill>
                  <a:schemeClr val="tx1"/>
                </a:solidFill>
              </a:rPr>
              <a:t>22) [intersection </a:t>
            </a:r>
            <a:r>
              <a:rPr lang="fr-FR" dirty="0">
                <a:solidFill>
                  <a:schemeClr val="tx1"/>
                </a:solidFill>
              </a:rPr>
              <a:t>Société et </a:t>
            </a:r>
            <a:r>
              <a:rPr lang="fr-FR" dirty="0" smtClean="0">
                <a:solidFill>
                  <a:schemeClr val="tx1"/>
                </a:solidFill>
              </a:rPr>
              <a:t>Culture (12], Politique (20), 			Sociologie (7), Ethnologie (</a:t>
            </a:r>
            <a:r>
              <a:rPr lang="mk-MK" dirty="0" smtClean="0">
                <a:solidFill>
                  <a:schemeClr val="tx1"/>
                </a:solidFill>
              </a:rPr>
              <a:t>5</a:t>
            </a:r>
            <a:r>
              <a:rPr lang="en-US" dirty="0" smtClean="0">
                <a:solidFill>
                  <a:schemeClr val="tx1"/>
                </a:solidFill>
              </a:rPr>
              <a:t>), Anthropologie (2), Religion (</a:t>
            </a:r>
            <a:r>
              <a:rPr lang="mk-MK" dirty="0" smtClean="0">
                <a:solidFill>
                  <a:schemeClr val="tx1"/>
                </a:solidFill>
              </a:rPr>
              <a:t>3</a:t>
            </a:r>
            <a:r>
              <a:rPr lang="fr-FR" dirty="0" smtClean="0">
                <a:solidFill>
                  <a:schemeClr val="tx1"/>
                </a:solidFill>
              </a:rPr>
              <a:t>):</a:t>
            </a:r>
            <a:endParaRPr lang="fr-FR" dirty="0">
              <a:solidFill>
                <a:schemeClr val="tx1"/>
              </a:solidFill>
            </a:endParaRPr>
          </a:p>
          <a:p>
            <a:pPr lvl="1"/>
            <a:r>
              <a:rPr lang="fr-FR" dirty="0" smtClean="0">
                <a:solidFill>
                  <a:schemeClr val="tx1"/>
                </a:solidFill>
              </a:rPr>
              <a:t>Confirmation </a:t>
            </a:r>
            <a:r>
              <a:rPr lang="fr-FR" dirty="0">
                <a:solidFill>
                  <a:schemeClr val="tx1"/>
                </a:solidFill>
              </a:rPr>
              <a:t>du respect de l’esprit de la langue française dans les deux milieux socioculturels et </a:t>
            </a:r>
            <a:r>
              <a:rPr lang="fr-FR" dirty="0" smtClean="0">
                <a:solidFill>
                  <a:schemeClr val="tx1"/>
                </a:solidFill>
              </a:rPr>
              <a:t>	sociolinguistiques différents </a:t>
            </a:r>
            <a:endParaRPr lang="en-US" dirty="0">
              <a:solidFill>
                <a:schemeClr val="tx1"/>
              </a:solidFill>
            </a:endParaRPr>
          </a:p>
          <a:p>
            <a:endParaRPr lang="en-US" dirty="0"/>
          </a:p>
        </p:txBody>
      </p:sp>
    </p:spTree>
    <p:extLst>
      <p:ext uri="{BB962C8B-B14F-4D97-AF65-F5344CB8AC3E}">
        <p14:creationId xmlns:p14="http://schemas.microsoft.com/office/powerpoint/2010/main" val="35817113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CS" b="1" dirty="0" smtClean="0"/>
              <a:t>Réferences </a:t>
            </a:r>
            <a:r>
              <a:rPr lang="sr-Latn-CS" b="1" dirty="0"/>
              <a:t>bibliographiques</a:t>
            </a:r>
            <a:r>
              <a:rPr lang="sr-Latn-CS" b="1" dirty="0" smtClean="0"/>
              <a: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47500" lnSpcReduction="20000"/>
          </a:bodyPr>
          <a:lstStyle/>
          <a:p>
            <a:pPr lvl="0"/>
            <a:r>
              <a:rPr lang="fr-FR" dirty="0"/>
              <a:t>Forest, C. et Boudreau, D. (1999). </a:t>
            </a:r>
            <a:r>
              <a:rPr lang="fr-FR" i="1" dirty="0"/>
              <a:t>Dictionnaire des anglicismes</a:t>
            </a:r>
            <a:r>
              <a:rPr lang="fr-FR" dirty="0"/>
              <a:t>, </a:t>
            </a:r>
            <a:r>
              <a:rPr lang="fr-FR" i="1" dirty="0"/>
              <a:t>Le </a:t>
            </a:r>
            <a:r>
              <a:rPr lang="fr-FR" i="1" dirty="0" err="1"/>
              <a:t>Colpron</a:t>
            </a:r>
            <a:r>
              <a:rPr lang="fr-FR" dirty="0"/>
              <a:t>, Laval : Beauchemin.</a:t>
            </a:r>
            <a:endParaRPr lang="en-US" dirty="0"/>
          </a:p>
          <a:p>
            <a:pPr lvl="0"/>
            <a:r>
              <a:rPr lang="fr-FR" dirty="0"/>
              <a:t>Rey-</a:t>
            </a:r>
            <a:r>
              <a:rPr lang="fr-FR" dirty="0" err="1"/>
              <a:t>Debove</a:t>
            </a:r>
            <a:r>
              <a:rPr lang="fr-FR" dirty="0"/>
              <a:t>, J. &amp; Gagnon, G. (1990). </a:t>
            </a:r>
            <a:r>
              <a:rPr lang="fr-FR" i="1" dirty="0"/>
              <a:t>Dictionnaire des anglicismes : les mots anglais et américains en français</a:t>
            </a:r>
            <a:r>
              <a:rPr lang="fr-FR" dirty="0"/>
              <a:t>. Paris : Le Robert.</a:t>
            </a:r>
            <a:endParaRPr lang="en-US" dirty="0"/>
          </a:p>
          <a:p>
            <a:pPr lvl="0"/>
            <a:r>
              <a:rPr lang="fr-FR" dirty="0" err="1"/>
              <a:t>Höfler</a:t>
            </a:r>
            <a:r>
              <a:rPr lang="fr-FR" dirty="0"/>
              <a:t>, M. (1982). </a:t>
            </a:r>
            <a:r>
              <a:rPr lang="fr-FR" i="1" dirty="0"/>
              <a:t>Dictionnaire des anglicismes</a:t>
            </a:r>
            <a:r>
              <a:rPr lang="fr-FR" dirty="0"/>
              <a:t>. Paris : Larousse. </a:t>
            </a:r>
            <a:endParaRPr lang="en-US" dirty="0"/>
          </a:p>
          <a:p>
            <a:pPr lvl="0"/>
            <a:r>
              <a:rPr lang="fr-FR" i="1" dirty="0"/>
              <a:t>Le Grand dictionnaire terminologique, </a:t>
            </a:r>
            <a:r>
              <a:rPr lang="fr-FR" dirty="0"/>
              <a:t>&lt;http://www.gdt.oqlf.gouv.qc.ca/&gt; </a:t>
            </a:r>
            <a:endParaRPr lang="en-US" dirty="0"/>
          </a:p>
          <a:p>
            <a:pPr lvl="0"/>
            <a:r>
              <a:rPr lang="fr-FR" dirty="0" err="1"/>
              <a:t>Humbley</a:t>
            </a:r>
            <a:r>
              <a:rPr lang="fr-FR" dirty="0"/>
              <a:t>, J. (1974-II). Vers une typologie de l’emprunt linguistique, </a:t>
            </a:r>
            <a:r>
              <a:rPr lang="fr-FR" i="1" dirty="0"/>
              <a:t>Cahiers de Lexicologie</a:t>
            </a:r>
            <a:r>
              <a:rPr lang="fr-FR" dirty="0"/>
              <a:t>, 25. Paris : Didier Larousse, 46-70.</a:t>
            </a:r>
            <a:endParaRPr lang="en-US" dirty="0"/>
          </a:p>
          <a:p>
            <a:pPr lvl="0"/>
            <a:r>
              <a:rPr lang="fr-FR" dirty="0" err="1"/>
              <a:t>Lenoble</a:t>
            </a:r>
            <a:r>
              <a:rPr lang="fr-FR" dirty="0"/>
              <a:t>-Pinson, Micheline (1991). </a:t>
            </a:r>
            <a:r>
              <a:rPr lang="fr-FR" i="1" dirty="0"/>
              <a:t>Anglicismes et substituts français</a:t>
            </a:r>
            <a:r>
              <a:rPr lang="fr-FR" dirty="0"/>
              <a:t>. Paris, Louvain-la-Neuve : </a:t>
            </a:r>
            <a:r>
              <a:rPr lang="fr-FR" dirty="0" err="1"/>
              <a:t>Duculot</a:t>
            </a:r>
            <a:r>
              <a:rPr lang="fr-FR" dirty="0"/>
              <a:t>, (L’esprit des mots).</a:t>
            </a:r>
            <a:endParaRPr lang="en-US" dirty="0"/>
          </a:p>
          <a:p>
            <a:pPr lvl="0"/>
            <a:r>
              <a:rPr lang="fr-FR" dirty="0"/>
              <a:t>Tournier, J. (1998). </a:t>
            </a:r>
            <a:r>
              <a:rPr lang="fr-FR" i="1" dirty="0"/>
              <a:t>Les mots anglais du français</a:t>
            </a:r>
            <a:r>
              <a:rPr lang="fr-FR" dirty="0"/>
              <a:t>. Paris : Belin, (coll. Le français retrouvé).</a:t>
            </a:r>
            <a:endParaRPr lang="en-US" dirty="0"/>
          </a:p>
          <a:p>
            <a:pPr lvl="0"/>
            <a:r>
              <a:rPr lang="mk-MK" dirty="0"/>
              <a:t>Николовски, З. (2012). </a:t>
            </a:r>
            <a:r>
              <a:rPr lang="mk-MK" i="1" dirty="0"/>
              <a:t>Англиските лексички заемки во францускиот јазик од 1945 до 2005 година (лингвистички и </a:t>
            </a:r>
            <a:r>
              <a:rPr lang="mk-MK" i="1" dirty="0" err="1"/>
              <a:t>социокултурен</a:t>
            </a:r>
            <a:r>
              <a:rPr lang="mk-MK" i="1" dirty="0"/>
              <a:t> аспект)</a:t>
            </a:r>
            <a:r>
              <a:rPr lang="mk-MK" dirty="0"/>
              <a:t>, Докторска дисертација. Скопје : </a:t>
            </a:r>
            <a:r>
              <a:rPr lang="mk-MK" dirty="0" err="1"/>
              <a:t>Филoлошки</a:t>
            </a:r>
            <a:r>
              <a:rPr lang="mk-MK" dirty="0"/>
              <a:t> факултет „Блаже Конески“.</a:t>
            </a:r>
            <a:endParaRPr lang="en-US" dirty="0"/>
          </a:p>
          <a:p>
            <a:pPr lvl="0"/>
            <a:r>
              <a:rPr lang="mk-MK" i="1" dirty="0"/>
              <a:t>Office </a:t>
            </a:r>
            <a:r>
              <a:rPr lang="mk-MK" i="1" dirty="0" err="1"/>
              <a:t>québécois</a:t>
            </a:r>
            <a:r>
              <a:rPr lang="mk-MK" i="1" dirty="0"/>
              <a:t> </a:t>
            </a:r>
            <a:r>
              <a:rPr lang="mk-MK" i="1" dirty="0" err="1"/>
              <a:t>de</a:t>
            </a:r>
            <a:r>
              <a:rPr lang="mk-MK" i="1" dirty="0"/>
              <a:t> </a:t>
            </a:r>
            <a:r>
              <a:rPr lang="mk-MK" i="1" dirty="0" err="1"/>
              <a:t>la</a:t>
            </a:r>
            <a:r>
              <a:rPr lang="mk-MK" i="1" dirty="0"/>
              <a:t> </a:t>
            </a:r>
            <a:r>
              <a:rPr lang="mk-MK" i="1" dirty="0" err="1"/>
              <a:t>langue</a:t>
            </a:r>
            <a:r>
              <a:rPr lang="mk-MK" i="1" dirty="0"/>
              <a:t> </a:t>
            </a:r>
            <a:r>
              <a:rPr lang="mk-MK" i="1" dirty="0" err="1"/>
              <a:t>française</a:t>
            </a:r>
            <a:r>
              <a:rPr lang="fr-FR" dirty="0"/>
              <a:t>. &lt;http://www.oqlf.gouv.qc.ca/&gt; </a:t>
            </a:r>
            <a:endParaRPr lang="en-US" dirty="0"/>
          </a:p>
          <a:p>
            <a:pPr lvl="0"/>
            <a:r>
              <a:rPr lang="fr-FR" dirty="0" err="1"/>
              <a:t>Pergnier</a:t>
            </a:r>
            <a:r>
              <a:rPr lang="fr-FR" dirty="0"/>
              <a:t>, M. (1989). </a:t>
            </a:r>
            <a:r>
              <a:rPr lang="fr-FR" i="1" dirty="0"/>
              <a:t>Les anglicismes. Dangers ou enrichissement pour la langue française?</a:t>
            </a:r>
            <a:r>
              <a:rPr lang="fr-FR" dirty="0"/>
              <a:t>. Paris : P.U.F. (coll. Linguistique nouvelle). </a:t>
            </a:r>
            <a:endParaRPr lang="en-US" dirty="0"/>
          </a:p>
          <a:p>
            <a:pPr lvl="0"/>
            <a:r>
              <a:rPr lang="fr-FR" i="1" dirty="0"/>
              <a:t>Petit Larousse illustré</a:t>
            </a:r>
            <a:r>
              <a:rPr lang="fr-FR" dirty="0"/>
              <a:t>. (2005), Paris : Larousse. </a:t>
            </a:r>
            <a:endParaRPr lang="en-US" dirty="0"/>
          </a:p>
          <a:p>
            <a:pPr lvl="0"/>
            <a:r>
              <a:rPr lang="en-US" dirty="0"/>
              <a:t>Rey, A. &amp; Rey-</a:t>
            </a:r>
            <a:r>
              <a:rPr lang="en-US" dirty="0" err="1"/>
              <a:t>Debove</a:t>
            </a:r>
            <a:r>
              <a:rPr lang="en-US" dirty="0"/>
              <a:t>, J. dir. </a:t>
            </a:r>
            <a:r>
              <a:rPr lang="fr-FR" dirty="0"/>
              <a:t>(2004). </a:t>
            </a:r>
            <a:r>
              <a:rPr lang="fr-FR" i="1" dirty="0"/>
              <a:t>Le Nouveau Petit Robert</a:t>
            </a:r>
            <a:r>
              <a:rPr lang="fr-FR" dirty="0"/>
              <a:t>, </a:t>
            </a:r>
            <a:r>
              <a:rPr lang="fr-FR" i="1" dirty="0"/>
              <a:t>Dictionnaire alphabétique et analogique de la langue française</a:t>
            </a:r>
            <a:r>
              <a:rPr lang="fr-FR" dirty="0"/>
              <a:t>, Paris : Dictionnaires</a:t>
            </a:r>
            <a:r>
              <a:rPr lang="fr-FR" i="1" dirty="0"/>
              <a:t> </a:t>
            </a:r>
            <a:r>
              <a:rPr lang="fr-FR" dirty="0"/>
              <a:t>Le Robert.</a:t>
            </a:r>
            <a:endParaRPr lang="en-US" dirty="0"/>
          </a:p>
          <a:p>
            <a:pPr lvl="0"/>
            <a:r>
              <a:rPr lang="fr-FR" i="1" dirty="0"/>
              <a:t>Le Robert, Dictionnaire historique de la langue française</a:t>
            </a:r>
            <a:r>
              <a:rPr lang="fr-FR" dirty="0"/>
              <a:t>, (sous la direction d’Alain Rey), Paris : Dictionnaires Le Robert. 2000. </a:t>
            </a:r>
            <a:endParaRPr lang="en-US" dirty="0"/>
          </a:p>
          <a:p>
            <a:pPr lvl="0"/>
            <a:r>
              <a:rPr lang="fr-FR" i="1" dirty="0"/>
              <a:t>Trésor de la langue française informatisé</a:t>
            </a:r>
            <a:r>
              <a:rPr lang="mk-MK" dirty="0"/>
              <a:t>,</a:t>
            </a:r>
            <a:r>
              <a:rPr lang="it-IT" dirty="0"/>
              <a:t> &lt;http://atilf.atilf.fr/ </a:t>
            </a:r>
            <a:r>
              <a:rPr lang="it-IT" dirty="0" smtClean="0"/>
              <a:t>&gt;</a:t>
            </a:r>
            <a:endParaRPr lang="en-US" dirty="0"/>
          </a:p>
        </p:txBody>
      </p:sp>
    </p:spTree>
    <p:extLst>
      <p:ext uri="{BB962C8B-B14F-4D97-AF65-F5344CB8AC3E}">
        <p14:creationId xmlns:p14="http://schemas.microsoft.com/office/powerpoint/2010/main" val="400515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i="1" dirty="0"/>
              <a:t>L'emprunt lexical –</a:t>
            </a:r>
            <a:r>
              <a:rPr lang="mk-MK" i="1" dirty="0"/>
              <a:t> </a:t>
            </a:r>
            <a:r>
              <a:rPr lang="fr-FR" dirty="0"/>
              <a:t>Humbley:1974, 52</a:t>
            </a:r>
            <a:endParaRPr lang="en-US" dirty="0"/>
          </a:p>
        </p:txBody>
      </p:sp>
      <p:sp>
        <p:nvSpPr>
          <p:cNvPr id="3" name="Content Placeholder 2"/>
          <p:cNvSpPr>
            <a:spLocks noGrp="1"/>
          </p:cNvSpPr>
          <p:nvPr>
            <p:ph idx="1"/>
          </p:nvPr>
        </p:nvSpPr>
        <p:spPr/>
        <p:txBody>
          <a:bodyPr>
            <a:normAutofit/>
          </a:bodyPr>
          <a:lstStyle/>
          <a:p>
            <a:pPr algn="just"/>
            <a:r>
              <a:rPr lang="fr-FR" sz="3600" dirty="0">
                <a:solidFill>
                  <a:prstClr val="black">
                    <a:lumMod val="75000"/>
                    <a:lumOff val="25000"/>
                  </a:prstClr>
                </a:solidFill>
                <a:latin typeface="Trebuchet MS" panose="020B0603020202020204"/>
              </a:rPr>
              <a:t>«</a:t>
            </a:r>
            <a:r>
              <a:rPr lang="fr-FR" sz="3600" i="1" dirty="0">
                <a:solidFill>
                  <a:prstClr val="black">
                    <a:lumMod val="75000"/>
                    <a:lumOff val="25000"/>
                  </a:prstClr>
                </a:solidFill>
                <a:latin typeface="Trebuchet MS" panose="020B0603020202020204"/>
              </a:rPr>
              <a:t>L'emprunt lexical au sens strict du terme /est/ le processus par lequel une langue L1 dont le lexique est fini et déterminé dans l'instant T, acquiert un mot M2 (expression et contenu) qu'elle n'avait pas et qui appartient au lexique d'une Langue L2 (également fixe et déterminé</a:t>
            </a:r>
            <a:r>
              <a:rPr lang="fr-FR" sz="3600" dirty="0" smtClean="0">
                <a:solidFill>
                  <a:prstClr val="black">
                    <a:lumMod val="75000"/>
                    <a:lumOff val="25000"/>
                  </a:prstClr>
                </a:solidFill>
                <a:latin typeface="Trebuchet MS" panose="020B0603020202020204"/>
              </a:rPr>
              <a:t>)». </a:t>
            </a:r>
            <a:endParaRPr lang="en-US" sz="3600" dirty="0">
              <a:solidFill>
                <a:prstClr val="black">
                  <a:lumMod val="75000"/>
                  <a:lumOff val="25000"/>
                </a:prstClr>
              </a:solidFill>
              <a:latin typeface="Trebuchet MS" panose="020B0603020202020204"/>
            </a:endParaRPr>
          </a:p>
          <a:p>
            <a:endParaRPr lang="en-US" sz="3600" dirty="0"/>
          </a:p>
        </p:txBody>
      </p:sp>
    </p:spTree>
    <p:extLst>
      <p:ext uri="{BB962C8B-B14F-4D97-AF65-F5344CB8AC3E}">
        <p14:creationId xmlns:p14="http://schemas.microsoft.com/office/powerpoint/2010/main" val="2428848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FR" sz="4400" dirty="0" smtClean="0"/>
              <a:t>LA SOCIÉTÉ </a:t>
            </a:r>
            <a:r>
              <a:rPr lang="fr-FR" sz="4400" dirty="0"/>
              <a:t>ET LA </a:t>
            </a:r>
            <a:r>
              <a:rPr lang="fr-FR" sz="4400" dirty="0" smtClean="0"/>
              <a:t>CULTURE</a:t>
            </a:r>
            <a:r>
              <a:rPr lang="mk-MK" sz="4400" dirty="0" smtClean="0"/>
              <a:t> (</a:t>
            </a:r>
            <a:r>
              <a:rPr lang="en-US" sz="4400" dirty="0" smtClean="0"/>
              <a:t>CORPUS</a:t>
            </a:r>
            <a:r>
              <a:rPr lang="mk-MK" sz="4400" dirty="0" smtClean="0"/>
              <a:t>)</a:t>
            </a:r>
            <a:r>
              <a:rPr lang="fr-FR" sz="4400" dirty="0" smtClean="0"/>
              <a:t>: </a:t>
            </a:r>
            <a:br>
              <a:rPr lang="fr-FR" sz="4400" dirty="0" smtClean="0"/>
            </a:br>
            <a:r>
              <a:rPr lang="fr-FR" sz="4400" dirty="0" smtClean="0"/>
              <a:t>91 unités</a:t>
            </a:r>
            <a:endParaRPr lang="en-US" sz="4400" dirty="0"/>
          </a:p>
        </p:txBody>
      </p:sp>
      <p:sp>
        <p:nvSpPr>
          <p:cNvPr id="3" name="Content Placeholder 2"/>
          <p:cNvSpPr>
            <a:spLocks noGrp="1"/>
          </p:cNvSpPr>
          <p:nvPr>
            <p:ph idx="1"/>
          </p:nvPr>
        </p:nvSpPr>
        <p:spPr/>
        <p:txBody>
          <a:bodyPr numCol="8">
            <a:normAutofit fontScale="70000" lnSpcReduction="20000"/>
          </a:bodyPr>
          <a:lstStyle/>
          <a:p>
            <a:r>
              <a:rPr lang="fr-FR" b="1" dirty="0"/>
              <a:t>American </a:t>
            </a:r>
            <a:r>
              <a:rPr lang="fr-FR" b="1" dirty="0" err="1"/>
              <a:t>way</a:t>
            </a:r>
            <a:r>
              <a:rPr lang="fr-FR" b="1" dirty="0"/>
              <a:t> of </a:t>
            </a:r>
            <a:r>
              <a:rPr lang="fr-FR" b="1" dirty="0" smtClean="0"/>
              <a:t>life</a:t>
            </a:r>
          </a:p>
          <a:p>
            <a:r>
              <a:rPr lang="fr-FR" b="1" dirty="0"/>
              <a:t>Amnesty </a:t>
            </a:r>
            <a:r>
              <a:rPr lang="fr-FR" b="1" dirty="0" smtClean="0"/>
              <a:t>International</a:t>
            </a:r>
          </a:p>
          <a:p>
            <a:r>
              <a:rPr lang="fr-FR" b="1" dirty="0"/>
              <a:t>baba-cool</a:t>
            </a:r>
            <a:r>
              <a:rPr lang="fr-FR" dirty="0"/>
              <a:t> </a:t>
            </a:r>
            <a:endParaRPr lang="fr-FR" dirty="0" smtClean="0"/>
          </a:p>
          <a:p>
            <a:r>
              <a:rPr lang="fr-FR" b="1" dirty="0" smtClean="0"/>
              <a:t>baby-boom</a:t>
            </a:r>
            <a:r>
              <a:rPr lang="fr-FR" dirty="0" smtClean="0"/>
              <a:t> </a:t>
            </a:r>
          </a:p>
          <a:p>
            <a:r>
              <a:rPr lang="fr-FR" b="1" dirty="0"/>
              <a:t>beatnik</a:t>
            </a:r>
            <a:r>
              <a:rPr lang="fr-FR" dirty="0"/>
              <a:t> </a:t>
            </a:r>
            <a:endParaRPr lang="fr-FR" dirty="0" smtClean="0"/>
          </a:p>
          <a:p>
            <a:r>
              <a:rPr lang="fr-FR" b="1" dirty="0" err="1"/>
              <a:t>Big</a:t>
            </a:r>
            <a:r>
              <a:rPr lang="fr-FR" b="1" dirty="0"/>
              <a:t> Brother</a:t>
            </a:r>
            <a:r>
              <a:rPr lang="fr-FR" dirty="0"/>
              <a:t> </a:t>
            </a:r>
            <a:endParaRPr lang="fr-FR" dirty="0" smtClean="0"/>
          </a:p>
          <a:p>
            <a:r>
              <a:rPr lang="fr-FR" b="1" dirty="0"/>
              <a:t>Black Power</a:t>
            </a:r>
            <a:r>
              <a:rPr lang="fr-FR" dirty="0"/>
              <a:t> </a:t>
            </a:r>
            <a:endParaRPr lang="fr-FR" dirty="0" smtClean="0"/>
          </a:p>
          <a:p>
            <a:r>
              <a:rPr lang="fr-FR" b="1" dirty="0"/>
              <a:t>boat people</a:t>
            </a:r>
            <a:r>
              <a:rPr lang="fr-FR" dirty="0"/>
              <a:t> </a:t>
            </a:r>
            <a:endParaRPr lang="fr-FR" dirty="0" smtClean="0"/>
          </a:p>
          <a:p>
            <a:r>
              <a:rPr lang="fr-FR" b="1" dirty="0"/>
              <a:t>bobby</a:t>
            </a:r>
            <a:r>
              <a:rPr lang="fr-FR" dirty="0"/>
              <a:t> </a:t>
            </a:r>
            <a:endParaRPr lang="fr-FR" dirty="0" smtClean="0"/>
          </a:p>
          <a:p>
            <a:r>
              <a:rPr lang="fr-FR" b="1" dirty="0"/>
              <a:t>bobby-</a:t>
            </a:r>
            <a:r>
              <a:rPr lang="fr-FR" b="1" dirty="0" err="1"/>
              <a:t>soxer</a:t>
            </a:r>
            <a:r>
              <a:rPr lang="fr-FR" dirty="0"/>
              <a:t> </a:t>
            </a:r>
            <a:endParaRPr lang="fr-FR" dirty="0" smtClean="0"/>
          </a:p>
          <a:p>
            <a:r>
              <a:rPr lang="fr-FR" b="1" dirty="0"/>
              <a:t>bobo</a:t>
            </a:r>
            <a:r>
              <a:rPr lang="fr-FR" dirty="0"/>
              <a:t> </a:t>
            </a:r>
            <a:endParaRPr lang="fr-FR" dirty="0" smtClean="0"/>
          </a:p>
          <a:p>
            <a:r>
              <a:rPr lang="fr-FR" b="1" dirty="0" err="1"/>
              <a:t>brain</a:t>
            </a:r>
            <a:r>
              <a:rPr lang="fr-FR" b="1" dirty="0"/>
              <a:t> drain</a:t>
            </a:r>
            <a:r>
              <a:rPr lang="fr-FR" dirty="0"/>
              <a:t> </a:t>
            </a:r>
            <a:endParaRPr lang="fr-FR" dirty="0" smtClean="0"/>
          </a:p>
          <a:p>
            <a:r>
              <a:rPr lang="fr-FR" b="1" dirty="0"/>
              <a:t>brainstorming</a:t>
            </a:r>
            <a:r>
              <a:rPr lang="fr-FR" dirty="0"/>
              <a:t> </a:t>
            </a:r>
            <a:endParaRPr lang="fr-FR" dirty="0" smtClean="0"/>
          </a:p>
          <a:p>
            <a:r>
              <a:rPr lang="fr-FR" b="1" dirty="0" err="1"/>
              <a:t>brainwashing</a:t>
            </a:r>
            <a:r>
              <a:rPr lang="fr-FR" dirty="0"/>
              <a:t> </a:t>
            </a:r>
            <a:endParaRPr lang="fr-FR" dirty="0" smtClean="0"/>
          </a:p>
          <a:p>
            <a:r>
              <a:rPr lang="fr-FR" b="1" dirty="0" err="1"/>
              <a:t>casual</a:t>
            </a:r>
            <a:r>
              <a:rPr lang="fr-FR" dirty="0"/>
              <a:t> </a:t>
            </a:r>
            <a:endParaRPr lang="fr-FR" dirty="0" smtClean="0"/>
          </a:p>
          <a:p>
            <a:r>
              <a:rPr lang="fr-FR" b="1" dirty="0"/>
              <a:t>chicano</a:t>
            </a:r>
            <a:r>
              <a:rPr lang="fr-FR" dirty="0"/>
              <a:t> </a:t>
            </a:r>
            <a:endParaRPr lang="fr-FR" dirty="0" smtClean="0"/>
          </a:p>
          <a:p>
            <a:r>
              <a:rPr lang="fr-FR" b="1" dirty="0"/>
              <a:t>chopper</a:t>
            </a:r>
            <a:r>
              <a:rPr lang="fr-FR" dirty="0"/>
              <a:t> </a:t>
            </a:r>
            <a:endParaRPr lang="fr-FR" dirty="0" smtClean="0"/>
          </a:p>
          <a:p>
            <a:r>
              <a:rPr lang="fr-FR" b="1" dirty="0"/>
              <a:t>C. I. </a:t>
            </a:r>
            <a:r>
              <a:rPr lang="fr-FR" b="1" dirty="0" smtClean="0"/>
              <a:t>A.</a:t>
            </a:r>
            <a:endParaRPr lang="fr-FR" dirty="0" smtClean="0"/>
          </a:p>
          <a:p>
            <a:r>
              <a:rPr lang="fr-FR" b="1" dirty="0"/>
              <a:t>cocooning</a:t>
            </a:r>
            <a:r>
              <a:rPr lang="fr-FR" dirty="0"/>
              <a:t> </a:t>
            </a:r>
            <a:endParaRPr lang="fr-FR" dirty="0" smtClean="0"/>
          </a:p>
          <a:p>
            <a:r>
              <a:rPr lang="fr-FR" b="1" dirty="0"/>
              <a:t>cryptocommuniste</a:t>
            </a:r>
            <a:r>
              <a:rPr lang="fr-FR" dirty="0"/>
              <a:t> </a:t>
            </a:r>
            <a:endParaRPr lang="fr-FR" dirty="0" smtClean="0"/>
          </a:p>
          <a:p>
            <a:r>
              <a:rPr lang="fr-FR" b="1" dirty="0"/>
              <a:t>date</a:t>
            </a:r>
            <a:r>
              <a:rPr lang="fr-FR" dirty="0"/>
              <a:t> </a:t>
            </a:r>
            <a:endParaRPr lang="fr-FR" dirty="0" smtClean="0"/>
          </a:p>
          <a:p>
            <a:r>
              <a:rPr lang="fr-FR" b="1" dirty="0"/>
              <a:t>drop out</a:t>
            </a:r>
            <a:r>
              <a:rPr lang="fr-FR" dirty="0"/>
              <a:t> </a:t>
            </a:r>
            <a:endParaRPr lang="fr-FR" dirty="0" smtClean="0"/>
          </a:p>
          <a:p>
            <a:r>
              <a:rPr lang="fr-FR" b="1" dirty="0"/>
              <a:t>establishment</a:t>
            </a:r>
            <a:r>
              <a:rPr lang="fr-FR" dirty="0"/>
              <a:t> </a:t>
            </a:r>
            <a:endParaRPr lang="fr-FR" dirty="0" smtClean="0"/>
          </a:p>
          <a:p>
            <a:r>
              <a:rPr lang="fr-FR" b="1" dirty="0"/>
              <a:t>ethnocentrisme</a:t>
            </a:r>
            <a:r>
              <a:rPr lang="fr-FR" dirty="0"/>
              <a:t> </a:t>
            </a:r>
            <a:endParaRPr lang="fr-FR" dirty="0" smtClean="0"/>
          </a:p>
          <a:p>
            <a:r>
              <a:rPr lang="fr-FR" b="1" dirty="0"/>
              <a:t>ethnométhodologie</a:t>
            </a:r>
            <a:r>
              <a:rPr lang="fr-FR" dirty="0"/>
              <a:t> </a:t>
            </a:r>
            <a:endParaRPr lang="fr-FR" dirty="0" smtClean="0"/>
          </a:p>
          <a:p>
            <a:r>
              <a:rPr lang="fr-FR" b="1" dirty="0"/>
              <a:t>eurosceptique </a:t>
            </a:r>
            <a:endParaRPr lang="fr-FR" b="1" dirty="0" smtClean="0"/>
          </a:p>
          <a:p>
            <a:r>
              <a:rPr lang="fr-FR" b="1" dirty="0" smtClean="0"/>
              <a:t>FBI</a:t>
            </a:r>
          </a:p>
          <a:p>
            <a:r>
              <a:rPr lang="fr-FR" b="1" dirty="0" err="1"/>
              <a:t>filibuster</a:t>
            </a:r>
            <a:r>
              <a:rPr lang="fr-FR" dirty="0"/>
              <a:t> </a:t>
            </a:r>
            <a:endParaRPr lang="fr-FR" dirty="0" smtClean="0"/>
          </a:p>
          <a:p>
            <a:r>
              <a:rPr lang="fr-FR" b="1" dirty="0"/>
              <a:t>first lady</a:t>
            </a:r>
            <a:r>
              <a:rPr lang="fr-FR" dirty="0"/>
              <a:t> </a:t>
            </a:r>
            <a:endParaRPr lang="fr-FR" dirty="0" smtClean="0"/>
          </a:p>
          <a:p>
            <a:r>
              <a:rPr lang="fr-FR" b="1" dirty="0" err="1"/>
              <a:t>flower</a:t>
            </a:r>
            <a:r>
              <a:rPr lang="fr-FR" b="1" dirty="0"/>
              <a:t> power</a:t>
            </a:r>
            <a:r>
              <a:rPr lang="fr-FR" dirty="0"/>
              <a:t> </a:t>
            </a:r>
            <a:endParaRPr lang="fr-FR" dirty="0" smtClean="0"/>
          </a:p>
          <a:p>
            <a:r>
              <a:rPr lang="fr-FR" b="1" dirty="0"/>
              <a:t>freak</a:t>
            </a:r>
            <a:r>
              <a:rPr lang="fr-FR" dirty="0"/>
              <a:t> </a:t>
            </a:r>
            <a:endParaRPr lang="fr-FR" dirty="0" smtClean="0"/>
          </a:p>
          <a:p>
            <a:r>
              <a:rPr lang="fr-FR" b="1" dirty="0"/>
              <a:t>gallup</a:t>
            </a:r>
            <a:r>
              <a:rPr lang="fr-FR" dirty="0"/>
              <a:t> </a:t>
            </a:r>
            <a:endParaRPr lang="fr-FR" dirty="0" smtClean="0"/>
          </a:p>
          <a:p>
            <a:r>
              <a:rPr lang="fr-FR" b="1" dirty="0"/>
              <a:t>-</a:t>
            </a:r>
            <a:r>
              <a:rPr lang="fr-FR" b="1" dirty="0" err="1"/>
              <a:t>gate</a:t>
            </a:r>
            <a:r>
              <a:rPr lang="fr-FR" dirty="0"/>
              <a:t> </a:t>
            </a:r>
            <a:endParaRPr lang="fr-FR" dirty="0" smtClean="0"/>
          </a:p>
          <a:p>
            <a:r>
              <a:rPr lang="fr-FR" b="1" dirty="0"/>
              <a:t>gay Paris</a:t>
            </a:r>
            <a:r>
              <a:rPr lang="fr-FR" dirty="0"/>
              <a:t> </a:t>
            </a:r>
            <a:endParaRPr lang="fr-FR" dirty="0" smtClean="0"/>
          </a:p>
          <a:p>
            <a:r>
              <a:rPr lang="fr-FR" b="1" dirty="0"/>
              <a:t>Greenpeace</a:t>
            </a:r>
            <a:r>
              <a:rPr lang="fr-FR" dirty="0"/>
              <a:t> </a:t>
            </a:r>
            <a:endParaRPr lang="fr-FR" dirty="0" smtClean="0"/>
          </a:p>
          <a:p>
            <a:r>
              <a:rPr lang="fr-FR" b="1" dirty="0"/>
              <a:t>Halloween</a:t>
            </a:r>
            <a:r>
              <a:rPr lang="fr-FR" dirty="0"/>
              <a:t> </a:t>
            </a:r>
            <a:endParaRPr lang="fr-FR" dirty="0" smtClean="0"/>
          </a:p>
          <a:p>
            <a:r>
              <a:rPr lang="fr-FR" b="1" dirty="0"/>
              <a:t>hand-over</a:t>
            </a:r>
            <a:r>
              <a:rPr lang="fr-FR" dirty="0"/>
              <a:t> </a:t>
            </a:r>
            <a:endParaRPr lang="fr-FR" dirty="0" smtClean="0"/>
          </a:p>
          <a:p>
            <a:r>
              <a:rPr lang="fr-FR" b="1" dirty="0"/>
              <a:t>hip-hop</a:t>
            </a:r>
            <a:r>
              <a:rPr lang="fr-FR" dirty="0"/>
              <a:t> </a:t>
            </a:r>
            <a:endParaRPr lang="fr-FR" dirty="0" smtClean="0"/>
          </a:p>
          <a:p>
            <a:r>
              <a:rPr lang="fr-FR" b="1" dirty="0"/>
              <a:t>hip</a:t>
            </a:r>
            <a:r>
              <a:rPr lang="fr-FR" dirty="0"/>
              <a:t> </a:t>
            </a:r>
            <a:endParaRPr lang="fr-FR" dirty="0" smtClean="0"/>
          </a:p>
          <a:p>
            <a:r>
              <a:rPr lang="fr-FR" b="1" dirty="0"/>
              <a:t>homeland</a:t>
            </a:r>
            <a:r>
              <a:rPr lang="fr-FR" dirty="0"/>
              <a:t> </a:t>
            </a:r>
            <a:endParaRPr lang="fr-FR" dirty="0" smtClean="0"/>
          </a:p>
          <a:p>
            <a:r>
              <a:rPr lang="fr-FR" b="1" dirty="0"/>
              <a:t>IRA</a:t>
            </a:r>
            <a:r>
              <a:rPr lang="fr-FR" dirty="0"/>
              <a:t> </a:t>
            </a:r>
            <a:endParaRPr lang="fr-FR" dirty="0" smtClean="0"/>
          </a:p>
          <a:p>
            <a:r>
              <a:rPr lang="fr-FR" b="1" dirty="0" err="1"/>
              <a:t>Irangate</a:t>
            </a:r>
            <a:r>
              <a:rPr lang="fr-FR" dirty="0"/>
              <a:t> </a:t>
            </a:r>
            <a:endParaRPr lang="fr-FR" dirty="0" smtClean="0"/>
          </a:p>
          <a:p>
            <a:r>
              <a:rPr lang="fr-FR" b="1" dirty="0" err="1" smtClean="0"/>
              <a:t>jet-set</a:t>
            </a:r>
            <a:endParaRPr lang="fr-FR" b="1" dirty="0" smtClean="0"/>
          </a:p>
          <a:p>
            <a:r>
              <a:rPr lang="fr-FR" b="1" dirty="0"/>
              <a:t>Kennedy round</a:t>
            </a:r>
            <a:r>
              <a:rPr lang="fr-FR" dirty="0"/>
              <a:t> </a:t>
            </a:r>
            <a:endParaRPr lang="fr-FR" dirty="0" smtClean="0"/>
          </a:p>
          <a:p>
            <a:r>
              <a:rPr lang="fr-FR" b="1" dirty="0" err="1"/>
              <a:t>Lesbian</a:t>
            </a:r>
            <a:r>
              <a:rPr lang="fr-FR" b="1" dirty="0"/>
              <a:t> and Gay Pride</a:t>
            </a:r>
            <a:r>
              <a:rPr lang="fr-FR" dirty="0"/>
              <a:t> </a:t>
            </a:r>
            <a:endParaRPr lang="fr-FR" dirty="0" smtClean="0"/>
          </a:p>
          <a:p>
            <a:r>
              <a:rPr lang="fr-FR" b="1" dirty="0"/>
              <a:t>lie-in</a:t>
            </a:r>
            <a:r>
              <a:rPr lang="fr-FR" dirty="0"/>
              <a:t> </a:t>
            </a:r>
            <a:endParaRPr lang="fr-FR" dirty="0" smtClean="0"/>
          </a:p>
          <a:p>
            <a:r>
              <a:rPr lang="fr-FR" b="1" dirty="0"/>
              <a:t>lobby</a:t>
            </a:r>
            <a:r>
              <a:rPr lang="fr-FR" dirty="0"/>
              <a:t> </a:t>
            </a:r>
            <a:endParaRPr lang="fr-FR" dirty="0" smtClean="0"/>
          </a:p>
          <a:p>
            <a:r>
              <a:rPr lang="fr-FR" b="1" dirty="0"/>
              <a:t>maccarthysme</a:t>
            </a:r>
            <a:r>
              <a:rPr lang="fr-FR" dirty="0"/>
              <a:t> </a:t>
            </a:r>
            <a:endParaRPr lang="fr-FR" dirty="0" smtClean="0"/>
          </a:p>
          <a:p>
            <a:r>
              <a:rPr lang="fr-FR" b="1" dirty="0"/>
              <a:t>majorette</a:t>
            </a:r>
            <a:r>
              <a:rPr lang="fr-FR" dirty="0"/>
              <a:t> </a:t>
            </a:r>
            <a:endParaRPr lang="fr-FR" dirty="0" smtClean="0"/>
          </a:p>
          <a:p>
            <a:r>
              <a:rPr lang="fr-FR" b="1" dirty="0"/>
              <a:t>massage</a:t>
            </a:r>
            <a:r>
              <a:rPr lang="fr-FR" dirty="0"/>
              <a:t> </a:t>
            </a:r>
            <a:endParaRPr lang="fr-FR" dirty="0" smtClean="0"/>
          </a:p>
          <a:p>
            <a:r>
              <a:rPr lang="mk-MK" b="1" dirty="0" err="1" smtClean="0"/>
              <a:t>medicine-man</a:t>
            </a:r>
            <a:r>
              <a:rPr lang="mk-MK" b="1" dirty="0" smtClean="0"/>
              <a:t> </a:t>
            </a:r>
            <a:r>
              <a:rPr lang="fr-FR" dirty="0" smtClean="0"/>
              <a:t> </a:t>
            </a:r>
          </a:p>
          <a:p>
            <a:r>
              <a:rPr lang="fr-FR" b="1" dirty="0" err="1"/>
              <a:t>men’s</a:t>
            </a:r>
            <a:r>
              <a:rPr lang="fr-FR" b="1" dirty="0"/>
              <a:t> lib</a:t>
            </a:r>
            <a:r>
              <a:rPr lang="fr-FR" dirty="0"/>
              <a:t> </a:t>
            </a:r>
            <a:endParaRPr lang="fr-FR" dirty="0" smtClean="0"/>
          </a:p>
          <a:p>
            <a:r>
              <a:rPr lang="fr-FR" b="1" dirty="0"/>
              <a:t>Middle West</a:t>
            </a:r>
            <a:r>
              <a:rPr lang="fr-FR" dirty="0"/>
              <a:t> </a:t>
            </a:r>
            <a:endParaRPr lang="fr-FR" dirty="0" smtClean="0"/>
          </a:p>
          <a:p>
            <a:r>
              <a:rPr lang="fr-FR" b="1" dirty="0" err="1"/>
              <a:t>musher</a:t>
            </a:r>
            <a:r>
              <a:rPr lang="fr-FR" dirty="0"/>
              <a:t> </a:t>
            </a:r>
            <a:endParaRPr lang="fr-FR" dirty="0" smtClean="0"/>
          </a:p>
          <a:p>
            <a:r>
              <a:rPr lang="fr-FR" b="1" dirty="0"/>
              <a:t>NATO</a:t>
            </a:r>
            <a:r>
              <a:rPr lang="fr-FR" dirty="0"/>
              <a:t> </a:t>
            </a:r>
            <a:endParaRPr lang="fr-FR" dirty="0" smtClean="0"/>
          </a:p>
          <a:p>
            <a:r>
              <a:rPr lang="fr-FR" b="1" dirty="0" err="1"/>
              <a:t>Nessie</a:t>
            </a:r>
            <a:r>
              <a:rPr lang="fr-FR" dirty="0"/>
              <a:t> </a:t>
            </a:r>
            <a:endParaRPr lang="fr-FR" dirty="0" smtClean="0"/>
          </a:p>
          <a:p>
            <a:r>
              <a:rPr lang="fr-FR" b="1" dirty="0"/>
              <a:t>New Age </a:t>
            </a:r>
            <a:endParaRPr lang="fr-FR" b="1" dirty="0" smtClean="0"/>
          </a:p>
          <a:p>
            <a:r>
              <a:rPr lang="fr-FR" b="1" dirty="0"/>
              <a:t>no future</a:t>
            </a:r>
            <a:r>
              <a:rPr lang="fr-FR" dirty="0"/>
              <a:t> </a:t>
            </a:r>
            <a:endParaRPr lang="fr-FR" dirty="0" smtClean="0"/>
          </a:p>
          <a:p>
            <a:r>
              <a:rPr lang="fr-FR" b="1" dirty="0"/>
              <a:t>Oncle Tom</a:t>
            </a:r>
            <a:r>
              <a:rPr lang="fr-FR" dirty="0"/>
              <a:t> </a:t>
            </a:r>
            <a:endParaRPr lang="fr-FR" dirty="0" smtClean="0"/>
          </a:p>
          <a:p>
            <a:r>
              <a:rPr lang="fr-FR" b="1" dirty="0" err="1"/>
              <a:t>overkill</a:t>
            </a:r>
            <a:r>
              <a:rPr lang="fr-FR" dirty="0"/>
              <a:t> </a:t>
            </a:r>
            <a:endParaRPr lang="fr-FR" dirty="0" smtClean="0"/>
          </a:p>
          <a:p>
            <a:r>
              <a:rPr lang="fr-FR" b="1" dirty="0"/>
              <a:t>PAC</a:t>
            </a:r>
            <a:r>
              <a:rPr lang="fr-FR" dirty="0"/>
              <a:t> </a:t>
            </a:r>
            <a:endParaRPr lang="fr-FR" dirty="0" smtClean="0"/>
          </a:p>
          <a:p>
            <a:r>
              <a:rPr lang="fr-FR" b="1" dirty="0"/>
              <a:t>panel</a:t>
            </a:r>
            <a:r>
              <a:rPr lang="fr-FR" dirty="0"/>
              <a:t> </a:t>
            </a:r>
            <a:endParaRPr lang="fr-FR" dirty="0" smtClean="0"/>
          </a:p>
          <a:p>
            <a:r>
              <a:rPr lang="fr-FR" b="1" dirty="0" smtClean="0"/>
              <a:t>permissif</a:t>
            </a:r>
          </a:p>
          <a:p>
            <a:r>
              <a:rPr lang="fr-FR" b="1" dirty="0" err="1"/>
              <a:t>peyotisme</a:t>
            </a:r>
            <a:r>
              <a:rPr lang="fr-FR" dirty="0"/>
              <a:t> </a:t>
            </a:r>
            <a:endParaRPr lang="fr-FR" dirty="0" smtClean="0"/>
          </a:p>
          <a:p>
            <a:r>
              <a:rPr lang="fr-FR" b="1" dirty="0"/>
              <a:t>promise-</a:t>
            </a:r>
            <a:r>
              <a:rPr lang="fr-FR" b="1" dirty="0" err="1"/>
              <a:t>keepers</a:t>
            </a:r>
            <a:r>
              <a:rPr lang="fr-FR" dirty="0"/>
              <a:t> </a:t>
            </a:r>
            <a:endParaRPr lang="fr-FR" dirty="0" smtClean="0"/>
          </a:p>
          <a:p>
            <a:r>
              <a:rPr lang="fr-FR" b="1" dirty="0" err="1"/>
              <a:t>protest</a:t>
            </a:r>
            <a:r>
              <a:rPr lang="fr-FR" dirty="0"/>
              <a:t> </a:t>
            </a:r>
            <a:endParaRPr lang="fr-FR" dirty="0" smtClean="0"/>
          </a:p>
          <a:p>
            <a:r>
              <a:rPr lang="fr-FR" b="1" dirty="0"/>
              <a:t>punk</a:t>
            </a:r>
            <a:r>
              <a:rPr lang="fr-FR" dirty="0"/>
              <a:t> </a:t>
            </a:r>
            <a:endParaRPr lang="fr-FR" dirty="0" smtClean="0"/>
          </a:p>
          <a:p>
            <a:r>
              <a:rPr lang="fr-FR" b="1" dirty="0"/>
              <a:t>rastafari</a:t>
            </a:r>
            <a:r>
              <a:rPr lang="fr-FR" dirty="0"/>
              <a:t> </a:t>
            </a:r>
            <a:endParaRPr lang="fr-FR" dirty="0" smtClean="0"/>
          </a:p>
          <a:p>
            <a:r>
              <a:rPr lang="fr-FR" b="1" dirty="0"/>
              <a:t>rave</a:t>
            </a:r>
            <a:r>
              <a:rPr lang="fr-FR" dirty="0"/>
              <a:t> </a:t>
            </a:r>
            <a:endParaRPr lang="fr-FR" dirty="0" smtClean="0"/>
          </a:p>
          <a:p>
            <a:r>
              <a:rPr lang="fr-FR" b="1" dirty="0"/>
              <a:t>roll-back</a:t>
            </a:r>
            <a:r>
              <a:rPr lang="fr-FR" dirty="0"/>
              <a:t> </a:t>
            </a:r>
            <a:endParaRPr lang="fr-FR" dirty="0" smtClean="0"/>
          </a:p>
          <a:p>
            <a:r>
              <a:rPr lang="fr-FR" b="1" dirty="0"/>
              <a:t>SALT</a:t>
            </a:r>
            <a:r>
              <a:rPr lang="fr-FR" dirty="0"/>
              <a:t> </a:t>
            </a:r>
            <a:endParaRPr lang="mk-MK" dirty="0" smtClean="0"/>
          </a:p>
          <a:p>
            <a:r>
              <a:rPr lang="fr-FR" b="1" dirty="0"/>
              <a:t>Saturday night </a:t>
            </a:r>
            <a:r>
              <a:rPr lang="fr-FR" b="1" dirty="0" err="1"/>
              <a:t>fever</a:t>
            </a:r>
            <a:r>
              <a:rPr lang="fr-FR" dirty="0"/>
              <a:t> </a:t>
            </a:r>
            <a:endParaRPr lang="mk-MK" dirty="0" smtClean="0"/>
          </a:p>
          <a:p>
            <a:r>
              <a:rPr lang="fr-FR" b="1" dirty="0"/>
              <a:t>séniorité</a:t>
            </a:r>
            <a:r>
              <a:rPr lang="fr-FR" dirty="0"/>
              <a:t> </a:t>
            </a:r>
            <a:endParaRPr lang="mk-MK" dirty="0" smtClean="0"/>
          </a:p>
          <a:p>
            <a:r>
              <a:rPr lang="fr-FR" b="1" dirty="0" smtClean="0"/>
              <a:t>SHAPE</a:t>
            </a:r>
            <a:endParaRPr lang="mk-MK" b="1" dirty="0" smtClean="0"/>
          </a:p>
          <a:p>
            <a:r>
              <a:rPr lang="fr-FR" b="1" dirty="0"/>
              <a:t>sit-in</a:t>
            </a:r>
            <a:r>
              <a:rPr lang="fr-FR" dirty="0"/>
              <a:t> </a:t>
            </a:r>
            <a:endParaRPr lang="mk-MK" dirty="0" smtClean="0"/>
          </a:p>
          <a:p>
            <a:r>
              <a:rPr lang="fr-FR" b="1" dirty="0"/>
              <a:t>skinhead</a:t>
            </a:r>
            <a:r>
              <a:rPr lang="fr-FR" dirty="0"/>
              <a:t> </a:t>
            </a:r>
            <a:endParaRPr lang="mk-MK" dirty="0" smtClean="0"/>
          </a:p>
          <a:p>
            <a:r>
              <a:rPr lang="fr-FR" b="1" dirty="0"/>
              <a:t>sociométrie</a:t>
            </a:r>
            <a:r>
              <a:rPr lang="fr-FR" dirty="0"/>
              <a:t> </a:t>
            </a:r>
            <a:endParaRPr lang="mk-MK" dirty="0" smtClean="0"/>
          </a:p>
          <a:p>
            <a:r>
              <a:rPr lang="fr-FR" b="1" dirty="0" err="1"/>
              <a:t>spoils</a:t>
            </a:r>
            <a:r>
              <a:rPr lang="fr-FR" b="1" dirty="0"/>
              <a:t> system</a:t>
            </a:r>
            <a:r>
              <a:rPr lang="fr-FR" dirty="0"/>
              <a:t> </a:t>
            </a:r>
            <a:endParaRPr lang="mk-MK" dirty="0" smtClean="0"/>
          </a:p>
          <a:p>
            <a:r>
              <a:rPr lang="fr-FR" b="1" dirty="0" err="1"/>
              <a:t>stampede</a:t>
            </a:r>
            <a:r>
              <a:rPr lang="fr-FR" b="1" dirty="0"/>
              <a:t> </a:t>
            </a:r>
            <a:endParaRPr lang="mk-MK" b="1" dirty="0" smtClean="0"/>
          </a:p>
          <a:p>
            <a:r>
              <a:rPr lang="fr-FR" b="1" dirty="0"/>
              <a:t>START</a:t>
            </a:r>
            <a:r>
              <a:rPr lang="fr-FR" dirty="0"/>
              <a:t> </a:t>
            </a:r>
            <a:endParaRPr lang="mk-MK" dirty="0" smtClean="0"/>
          </a:p>
          <a:p>
            <a:r>
              <a:rPr lang="fr-FR" b="1" dirty="0"/>
              <a:t>super Tuesday</a:t>
            </a:r>
            <a:r>
              <a:rPr lang="fr-FR" dirty="0"/>
              <a:t> </a:t>
            </a:r>
            <a:endParaRPr lang="mk-MK" dirty="0" smtClean="0"/>
          </a:p>
          <a:p>
            <a:r>
              <a:rPr lang="fr-FR" b="1" dirty="0"/>
              <a:t>township </a:t>
            </a:r>
            <a:endParaRPr lang="mk-MK" b="1" dirty="0" smtClean="0"/>
          </a:p>
          <a:p>
            <a:r>
              <a:rPr lang="fr-FR" b="1" dirty="0"/>
              <a:t>underground</a:t>
            </a:r>
            <a:r>
              <a:rPr lang="fr-FR" dirty="0"/>
              <a:t> </a:t>
            </a:r>
            <a:endParaRPr lang="mk-MK" dirty="0" smtClean="0"/>
          </a:p>
          <a:p>
            <a:r>
              <a:rPr lang="fr-FR" b="1" dirty="0"/>
              <a:t>UNESCO</a:t>
            </a:r>
            <a:r>
              <a:rPr lang="fr-FR" dirty="0"/>
              <a:t> </a:t>
            </a:r>
            <a:r>
              <a:rPr lang="fr-FR" dirty="0" smtClean="0"/>
              <a:t>  </a:t>
            </a:r>
            <a:endParaRPr lang="mk-MK" dirty="0" smtClean="0"/>
          </a:p>
          <a:p>
            <a:r>
              <a:rPr lang="fr-FR" b="1" dirty="0"/>
              <a:t>UNICEF </a:t>
            </a:r>
            <a:r>
              <a:rPr lang="fr-FR" dirty="0" smtClean="0"/>
              <a:t> </a:t>
            </a:r>
          </a:p>
          <a:p>
            <a:r>
              <a:rPr lang="fr-FR" b="1" dirty="0"/>
              <a:t>V. I. P. </a:t>
            </a:r>
            <a:r>
              <a:rPr lang="fr-FR" dirty="0" smtClean="0"/>
              <a:t> </a:t>
            </a:r>
          </a:p>
          <a:p>
            <a:r>
              <a:rPr lang="fr-FR" b="1" dirty="0"/>
              <a:t>Watergate</a:t>
            </a:r>
            <a:r>
              <a:rPr lang="fr-FR" dirty="0"/>
              <a:t> </a:t>
            </a:r>
            <a:endParaRPr lang="fr-FR" dirty="0" smtClean="0"/>
          </a:p>
          <a:p>
            <a:r>
              <a:rPr lang="fr-FR" b="1" dirty="0" err="1"/>
              <a:t>weight-watcher</a:t>
            </a:r>
            <a:r>
              <a:rPr lang="fr-FR" dirty="0"/>
              <a:t> </a:t>
            </a:r>
            <a:endParaRPr lang="fr-FR" dirty="0" smtClean="0"/>
          </a:p>
          <a:p>
            <a:r>
              <a:rPr lang="fr-FR" b="1" dirty="0"/>
              <a:t>wasp</a:t>
            </a:r>
            <a:r>
              <a:rPr lang="fr-FR" dirty="0"/>
              <a:t> </a:t>
            </a:r>
            <a:endParaRPr lang="fr-FR" dirty="0" smtClean="0"/>
          </a:p>
          <a:p>
            <a:r>
              <a:rPr lang="fr-FR" b="1" dirty="0" err="1"/>
              <a:t>Women’s</a:t>
            </a:r>
            <a:r>
              <a:rPr lang="fr-FR" b="1" dirty="0"/>
              <a:t> Lib</a:t>
            </a:r>
            <a:r>
              <a:rPr lang="fr-FR" dirty="0"/>
              <a:t> </a:t>
            </a:r>
            <a:endParaRPr lang="fr-FR" dirty="0" smtClean="0"/>
          </a:p>
          <a:p>
            <a:r>
              <a:rPr lang="fr-FR" b="1" dirty="0"/>
              <a:t>yuppie</a:t>
            </a:r>
            <a:r>
              <a:rPr lang="fr-FR" dirty="0"/>
              <a:t> </a:t>
            </a:r>
            <a:endParaRPr lang="mk-MK" dirty="0" smtClean="0"/>
          </a:p>
          <a:p>
            <a:endParaRPr lang="en-US" dirty="0"/>
          </a:p>
        </p:txBody>
      </p:sp>
    </p:spTree>
    <p:extLst>
      <p:ext uri="{BB962C8B-B14F-4D97-AF65-F5344CB8AC3E}">
        <p14:creationId xmlns:p14="http://schemas.microsoft.com/office/powerpoint/2010/main" val="8437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smtClean="0"/>
              <a:t>Société</a:t>
            </a:r>
            <a:r>
              <a:rPr lang="fr-FR" dirty="0" smtClean="0"/>
              <a:t>: 42 unités</a:t>
            </a:r>
            <a:endParaRPr lang="fr-FR" dirty="0"/>
          </a:p>
        </p:txBody>
      </p:sp>
      <p:sp>
        <p:nvSpPr>
          <p:cNvPr id="3" name="Content Placeholder 2"/>
          <p:cNvSpPr>
            <a:spLocks noGrp="1"/>
          </p:cNvSpPr>
          <p:nvPr>
            <p:ph idx="1"/>
          </p:nvPr>
        </p:nvSpPr>
        <p:spPr/>
        <p:txBody>
          <a:bodyPr numCol="4" spcCol="0">
            <a:normAutofit fontScale="85000" lnSpcReduction="20000"/>
          </a:bodyPr>
          <a:lstStyle/>
          <a:p>
            <a:r>
              <a:rPr lang="fr-FR" i="1" dirty="0" smtClean="0"/>
              <a:t>American </a:t>
            </a:r>
            <a:r>
              <a:rPr lang="fr-FR" i="1" dirty="0" err="1" smtClean="0"/>
              <a:t>way</a:t>
            </a:r>
            <a:r>
              <a:rPr lang="fr-FR" i="1" dirty="0" smtClean="0"/>
              <a:t> of life </a:t>
            </a:r>
          </a:p>
          <a:p>
            <a:r>
              <a:rPr lang="fr-FR" i="1" dirty="0" smtClean="0">
                <a:solidFill>
                  <a:srgbClr val="00B050"/>
                </a:solidFill>
              </a:rPr>
              <a:t>baba-cool</a:t>
            </a:r>
            <a:endParaRPr lang="fr-FR" i="1" dirty="0" smtClean="0"/>
          </a:p>
          <a:p>
            <a:r>
              <a:rPr lang="fr-FR" i="1" dirty="0" smtClean="0"/>
              <a:t>baby-boom / </a:t>
            </a:r>
            <a:r>
              <a:rPr lang="fr-FR" i="1" dirty="0" err="1" smtClean="0"/>
              <a:t>baby-boum</a:t>
            </a:r>
            <a:endParaRPr lang="fr-FR" i="1" dirty="0" smtClean="0"/>
          </a:p>
          <a:p>
            <a:r>
              <a:rPr lang="fr-FR" i="1" dirty="0" smtClean="0">
                <a:solidFill>
                  <a:srgbClr val="00B050"/>
                </a:solidFill>
              </a:rPr>
              <a:t>beatnik</a:t>
            </a:r>
            <a:endParaRPr lang="fr-FR" i="1" dirty="0" smtClean="0"/>
          </a:p>
          <a:p>
            <a:r>
              <a:rPr lang="fr-FR" i="1" dirty="0" err="1" smtClean="0"/>
              <a:t>Big</a:t>
            </a:r>
            <a:r>
              <a:rPr lang="fr-FR" i="1" dirty="0" smtClean="0"/>
              <a:t> Brother</a:t>
            </a:r>
          </a:p>
          <a:p>
            <a:r>
              <a:rPr lang="fr-FR" i="1" dirty="0" smtClean="0"/>
              <a:t>Black Power</a:t>
            </a:r>
          </a:p>
          <a:p>
            <a:r>
              <a:rPr lang="fr-FR" i="1" dirty="0" smtClean="0">
                <a:solidFill>
                  <a:srgbClr val="00B050"/>
                </a:solidFill>
              </a:rPr>
              <a:t>bobby</a:t>
            </a:r>
            <a:endParaRPr lang="fr-FR" i="1" dirty="0" smtClean="0"/>
          </a:p>
          <a:p>
            <a:r>
              <a:rPr lang="fr-FR" i="1" dirty="0" smtClean="0"/>
              <a:t>bobby-</a:t>
            </a:r>
            <a:r>
              <a:rPr lang="fr-FR" i="1" dirty="0" err="1" smtClean="0"/>
              <a:t>soxer</a:t>
            </a:r>
            <a:endParaRPr lang="fr-FR" i="1" dirty="0" smtClean="0"/>
          </a:p>
          <a:p>
            <a:r>
              <a:rPr lang="fr-FR" i="1" dirty="0" smtClean="0"/>
              <a:t>bobo</a:t>
            </a:r>
          </a:p>
          <a:p>
            <a:r>
              <a:rPr lang="fr-FR" i="1" dirty="0" err="1" smtClean="0"/>
              <a:t>brain</a:t>
            </a:r>
            <a:r>
              <a:rPr lang="fr-FR" i="1" dirty="0" smtClean="0"/>
              <a:t> drain</a:t>
            </a:r>
          </a:p>
          <a:p>
            <a:r>
              <a:rPr lang="fr-FR" i="1" dirty="0" smtClean="0"/>
              <a:t>brainstorming</a:t>
            </a:r>
          </a:p>
          <a:p>
            <a:r>
              <a:rPr lang="fr-FR" i="1" dirty="0" err="1" smtClean="0"/>
              <a:t>casual</a:t>
            </a:r>
            <a:r>
              <a:rPr lang="fr-FR" i="1" dirty="0" smtClean="0"/>
              <a:t> </a:t>
            </a:r>
          </a:p>
          <a:p>
            <a:r>
              <a:rPr lang="fr-FR" i="1" dirty="0" smtClean="0"/>
              <a:t>chicano</a:t>
            </a:r>
          </a:p>
          <a:p>
            <a:r>
              <a:rPr lang="fr-FR" i="1" dirty="0" smtClean="0"/>
              <a:t>cocooning</a:t>
            </a:r>
          </a:p>
          <a:p>
            <a:r>
              <a:rPr lang="fr-FR" i="1" dirty="0" smtClean="0"/>
              <a:t>drop out</a:t>
            </a:r>
          </a:p>
          <a:p>
            <a:r>
              <a:rPr lang="fr-FR" i="1" dirty="0" smtClean="0"/>
              <a:t>establishment</a:t>
            </a:r>
          </a:p>
          <a:p>
            <a:r>
              <a:rPr lang="fr-FR" i="1" dirty="0" err="1" smtClean="0">
                <a:solidFill>
                  <a:srgbClr val="00B050"/>
                </a:solidFill>
              </a:rPr>
              <a:t>flower</a:t>
            </a:r>
            <a:r>
              <a:rPr lang="fr-FR" i="1" dirty="0" smtClean="0">
                <a:solidFill>
                  <a:srgbClr val="00B050"/>
                </a:solidFill>
              </a:rPr>
              <a:t> power</a:t>
            </a:r>
            <a:r>
              <a:rPr lang="fr-FR" i="1" dirty="0" smtClean="0"/>
              <a:t> </a:t>
            </a:r>
          </a:p>
          <a:p>
            <a:r>
              <a:rPr lang="fr-FR" i="1" dirty="0" smtClean="0"/>
              <a:t>freak</a:t>
            </a:r>
          </a:p>
          <a:p>
            <a:r>
              <a:rPr lang="fr-FR" i="1" dirty="0" smtClean="0">
                <a:solidFill>
                  <a:srgbClr val="00B050"/>
                </a:solidFill>
              </a:rPr>
              <a:t>hip-hop</a:t>
            </a:r>
            <a:endParaRPr lang="fr-FR" i="1" dirty="0" smtClean="0"/>
          </a:p>
          <a:p>
            <a:r>
              <a:rPr lang="fr-FR" i="1" dirty="0" smtClean="0">
                <a:solidFill>
                  <a:srgbClr val="00B050"/>
                </a:solidFill>
              </a:rPr>
              <a:t>hip</a:t>
            </a:r>
            <a:endParaRPr lang="fr-FR" i="1" dirty="0" smtClean="0"/>
          </a:p>
          <a:p>
            <a:r>
              <a:rPr lang="fr-FR" i="1" dirty="0" smtClean="0"/>
              <a:t>homeland</a:t>
            </a:r>
          </a:p>
          <a:p>
            <a:r>
              <a:rPr lang="fr-FR" i="1" dirty="0" smtClean="0"/>
              <a:t>IRA </a:t>
            </a:r>
          </a:p>
          <a:p>
            <a:r>
              <a:rPr lang="fr-FR" i="1" dirty="0" err="1" smtClean="0"/>
              <a:t>jet-set</a:t>
            </a:r>
            <a:endParaRPr lang="fr-FR" i="1" dirty="0" smtClean="0"/>
          </a:p>
          <a:p>
            <a:r>
              <a:rPr lang="fr-FR" i="1" dirty="0" smtClean="0"/>
              <a:t>lie-in</a:t>
            </a:r>
          </a:p>
          <a:p>
            <a:r>
              <a:rPr lang="fr-FR" i="1" dirty="0" smtClean="0"/>
              <a:t>lobby</a:t>
            </a:r>
          </a:p>
          <a:p>
            <a:r>
              <a:rPr lang="fr-FR" i="1" dirty="0" err="1" smtClean="0"/>
              <a:t>men’s</a:t>
            </a:r>
            <a:r>
              <a:rPr lang="fr-FR" i="1" dirty="0" smtClean="0"/>
              <a:t> lib</a:t>
            </a:r>
          </a:p>
          <a:p>
            <a:r>
              <a:rPr lang="fr-FR" i="1" dirty="0" smtClean="0">
                <a:solidFill>
                  <a:srgbClr val="00B050"/>
                </a:solidFill>
              </a:rPr>
              <a:t>no future</a:t>
            </a:r>
            <a:r>
              <a:rPr lang="fr-FR" i="1" dirty="0" smtClean="0"/>
              <a:t> </a:t>
            </a:r>
          </a:p>
          <a:p>
            <a:r>
              <a:rPr lang="fr-FR" i="1" dirty="0" smtClean="0"/>
              <a:t>promise-</a:t>
            </a:r>
            <a:r>
              <a:rPr lang="fr-FR" i="1" dirty="0" err="1" smtClean="0"/>
              <a:t>keepers</a:t>
            </a:r>
            <a:endParaRPr lang="fr-FR" i="1" dirty="0" smtClean="0"/>
          </a:p>
          <a:p>
            <a:r>
              <a:rPr lang="fr-FR" i="1" dirty="0" err="1" smtClean="0">
                <a:solidFill>
                  <a:srgbClr val="00B050"/>
                </a:solidFill>
              </a:rPr>
              <a:t>protest</a:t>
            </a:r>
            <a:endParaRPr lang="fr-FR" i="1" dirty="0" smtClean="0"/>
          </a:p>
          <a:p>
            <a:r>
              <a:rPr lang="fr-FR" i="1" dirty="0" smtClean="0">
                <a:solidFill>
                  <a:srgbClr val="00B050"/>
                </a:solidFill>
              </a:rPr>
              <a:t>punk</a:t>
            </a:r>
            <a:endParaRPr lang="fr-FR" i="1" dirty="0" smtClean="0"/>
          </a:p>
          <a:p>
            <a:r>
              <a:rPr lang="fr-FR" i="1" dirty="0" smtClean="0">
                <a:solidFill>
                  <a:srgbClr val="00B050"/>
                </a:solidFill>
              </a:rPr>
              <a:t>rastafari</a:t>
            </a:r>
            <a:endParaRPr lang="fr-FR" i="1" dirty="0" smtClean="0"/>
          </a:p>
          <a:p>
            <a:r>
              <a:rPr lang="fr-FR" i="1" dirty="0" smtClean="0">
                <a:solidFill>
                  <a:srgbClr val="00B050"/>
                </a:solidFill>
              </a:rPr>
              <a:t>rave</a:t>
            </a:r>
            <a:endParaRPr lang="fr-FR" i="1" dirty="0" smtClean="0"/>
          </a:p>
          <a:p>
            <a:r>
              <a:rPr lang="fr-FR" i="1" dirty="0" smtClean="0"/>
              <a:t>Saturday night </a:t>
            </a:r>
            <a:r>
              <a:rPr lang="fr-FR" i="1" dirty="0" err="1" smtClean="0"/>
              <a:t>fever</a:t>
            </a:r>
            <a:endParaRPr lang="fr-FR" i="1" dirty="0" smtClean="0"/>
          </a:p>
          <a:p>
            <a:r>
              <a:rPr lang="fr-FR" i="1" dirty="0" smtClean="0"/>
              <a:t>sit-in</a:t>
            </a:r>
          </a:p>
          <a:p>
            <a:r>
              <a:rPr lang="fr-FR" i="1" dirty="0" smtClean="0"/>
              <a:t>skinhead</a:t>
            </a:r>
          </a:p>
          <a:p>
            <a:r>
              <a:rPr lang="fr-FR" i="1" dirty="0" smtClean="0"/>
              <a:t>township </a:t>
            </a:r>
          </a:p>
          <a:p>
            <a:r>
              <a:rPr lang="fr-FR" i="1" dirty="0" smtClean="0">
                <a:solidFill>
                  <a:srgbClr val="00B050"/>
                </a:solidFill>
              </a:rPr>
              <a:t>underground</a:t>
            </a:r>
            <a:endParaRPr lang="fr-FR" i="1" dirty="0" smtClean="0"/>
          </a:p>
          <a:p>
            <a:r>
              <a:rPr lang="fr-FR" i="1" dirty="0" smtClean="0"/>
              <a:t>V. I. P. </a:t>
            </a:r>
          </a:p>
          <a:p>
            <a:r>
              <a:rPr lang="fr-FR" i="1" dirty="0" err="1" smtClean="0"/>
              <a:t>weight-watcher</a:t>
            </a:r>
            <a:endParaRPr lang="fr-FR" i="1" dirty="0" smtClean="0"/>
          </a:p>
          <a:p>
            <a:r>
              <a:rPr lang="fr-FR" i="1" dirty="0" smtClean="0"/>
              <a:t>wasp</a:t>
            </a:r>
          </a:p>
          <a:p>
            <a:r>
              <a:rPr lang="fr-FR" i="1" dirty="0" err="1" smtClean="0"/>
              <a:t>Women’s</a:t>
            </a:r>
            <a:r>
              <a:rPr lang="fr-FR" i="1" dirty="0" smtClean="0"/>
              <a:t> Lib</a:t>
            </a:r>
          </a:p>
          <a:p>
            <a:r>
              <a:rPr lang="fr-FR" i="1" dirty="0" smtClean="0"/>
              <a:t>yuppie</a:t>
            </a:r>
            <a:endParaRPr lang="fr-FR" dirty="0"/>
          </a:p>
        </p:txBody>
      </p:sp>
    </p:spTree>
    <p:extLst>
      <p:ext uri="{BB962C8B-B14F-4D97-AF65-F5344CB8AC3E}">
        <p14:creationId xmlns:p14="http://schemas.microsoft.com/office/powerpoint/2010/main" val="3738170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Société: exemples</a:t>
            </a:r>
            <a:endParaRPr lang="fr-FR" dirty="0"/>
          </a:p>
        </p:txBody>
      </p:sp>
      <p:sp>
        <p:nvSpPr>
          <p:cNvPr id="3" name="Content Placeholder 2"/>
          <p:cNvSpPr>
            <a:spLocks noGrp="1"/>
          </p:cNvSpPr>
          <p:nvPr>
            <p:ph idx="1"/>
          </p:nvPr>
        </p:nvSpPr>
        <p:spPr/>
        <p:txBody>
          <a:bodyPr>
            <a:normAutofit fontScale="70000" lnSpcReduction="20000"/>
          </a:bodyPr>
          <a:lstStyle/>
          <a:p>
            <a:r>
              <a:rPr lang="en-US" b="1" dirty="0"/>
              <a:t>American way of </a:t>
            </a:r>
            <a:r>
              <a:rPr lang="en-US" b="1" dirty="0" smtClean="0"/>
              <a:t>life </a:t>
            </a:r>
            <a:r>
              <a:rPr lang="fr-FR" dirty="0"/>
              <a:t>[</a:t>
            </a:r>
            <a:r>
              <a:rPr lang="fr-FR" dirty="0" err="1"/>
              <a:t>ameʀikanwɛɔflajf</a:t>
            </a:r>
            <a:r>
              <a:rPr lang="fr-FR" dirty="0" smtClean="0"/>
              <a:t>]: </a:t>
            </a:r>
            <a:r>
              <a:rPr lang="fr-FR" dirty="0"/>
              <a:t>Mode de vie américain, mais aussi vision idéaliste des États- unis (bien être, liberté, opportunité, etc. (GDA)</a:t>
            </a:r>
            <a:r>
              <a:rPr lang="en-US" dirty="0" smtClean="0"/>
              <a:t> </a:t>
            </a:r>
          </a:p>
          <a:p>
            <a:r>
              <a:rPr lang="fr-FR" b="1" dirty="0"/>
              <a:t>Black Power</a:t>
            </a:r>
            <a:r>
              <a:rPr lang="fr-FR" dirty="0"/>
              <a:t> [</a:t>
            </a:r>
            <a:r>
              <a:rPr lang="fr-FR" dirty="0" err="1"/>
              <a:t>blakpɔwœʀ</a:t>
            </a:r>
            <a:r>
              <a:rPr lang="fr-FR" dirty="0"/>
              <a:t>] </a:t>
            </a:r>
            <a:r>
              <a:rPr lang="fr-FR" dirty="0" smtClean="0"/>
              <a:t>/ [</a:t>
            </a:r>
            <a:r>
              <a:rPr lang="fr-FR" dirty="0" err="1"/>
              <a:t>blakpawœʀ</a:t>
            </a:r>
            <a:r>
              <a:rPr lang="fr-FR" dirty="0" smtClean="0"/>
              <a:t>]: </a:t>
            </a:r>
            <a:r>
              <a:rPr lang="fr-FR" dirty="0"/>
              <a:t>Aux É. –U., (slogan d’un) mouvement cherchant à mettre en valeur les droits des Noirs et la force politique qu’ils représentent (MAF</a:t>
            </a:r>
            <a:r>
              <a:rPr lang="fr-FR" dirty="0" smtClean="0"/>
              <a:t>)</a:t>
            </a:r>
          </a:p>
          <a:p>
            <a:r>
              <a:rPr lang="fr-FR" b="1" dirty="0"/>
              <a:t>freak</a:t>
            </a:r>
            <a:r>
              <a:rPr lang="fr-FR" dirty="0"/>
              <a:t> [</a:t>
            </a:r>
            <a:r>
              <a:rPr lang="fr-FR" dirty="0" err="1"/>
              <a:t>fʀik</a:t>
            </a:r>
            <a:r>
              <a:rPr lang="fr-FR" dirty="0" smtClean="0"/>
              <a:t>]: </a:t>
            </a:r>
            <a:r>
              <a:rPr lang="fr-FR" dirty="0"/>
              <a:t>1. Se dit d’une personne jeune qui refuse les valeurs de la société sans pour autant appartenir à un mouvement ou adopter une tenue, un style de vie précis (comme les punks ou les hippies) (RDHLF), 2. </a:t>
            </a:r>
            <a:r>
              <a:rPr lang="fr-FR" dirty="0" smtClean="0"/>
              <a:t>Toxicomane </a:t>
            </a:r>
            <a:r>
              <a:rPr lang="fr-FR" dirty="0"/>
              <a:t>qui consomme des drogues dures (PR</a:t>
            </a:r>
            <a:r>
              <a:rPr lang="fr-FR" dirty="0" smtClean="0"/>
              <a:t>)</a:t>
            </a:r>
          </a:p>
          <a:p>
            <a:r>
              <a:rPr lang="fr-FR" b="1" dirty="0"/>
              <a:t>lie-in</a:t>
            </a:r>
            <a:r>
              <a:rPr lang="fr-FR" dirty="0"/>
              <a:t> [</a:t>
            </a:r>
            <a:r>
              <a:rPr lang="fr-FR" dirty="0" err="1"/>
              <a:t>lajin</a:t>
            </a:r>
            <a:r>
              <a:rPr lang="fr-FR" dirty="0" smtClean="0"/>
              <a:t>]: </a:t>
            </a:r>
            <a:r>
              <a:rPr lang="fr-FR" dirty="0"/>
              <a:t>Manifestation non violente qui consiste à se coucher collectivement par terre dans un lieu, le plus souvent public (MAF</a:t>
            </a:r>
            <a:r>
              <a:rPr lang="fr-FR" dirty="0" smtClean="0"/>
              <a:t>)</a:t>
            </a:r>
          </a:p>
          <a:p>
            <a:r>
              <a:rPr lang="fr-FR" b="1" dirty="0" err="1"/>
              <a:t>men’s</a:t>
            </a:r>
            <a:r>
              <a:rPr lang="fr-FR" b="1" dirty="0"/>
              <a:t> lib</a:t>
            </a:r>
            <a:r>
              <a:rPr lang="fr-FR" dirty="0"/>
              <a:t> [</a:t>
            </a:r>
            <a:r>
              <a:rPr lang="fr-FR" dirty="0" err="1"/>
              <a:t>mɛnzlib</a:t>
            </a:r>
            <a:r>
              <a:rPr lang="fr-FR" dirty="0" smtClean="0"/>
              <a:t>]: </a:t>
            </a:r>
            <a:r>
              <a:rPr lang="fr-FR" dirty="0"/>
              <a:t>Mouvement de libération des hommes, créé aux États-Unis sur les mêmes principes que le </a:t>
            </a:r>
            <a:r>
              <a:rPr lang="fr-FR" dirty="0" err="1"/>
              <a:t>Women’s</a:t>
            </a:r>
            <a:r>
              <a:rPr lang="fr-FR" dirty="0"/>
              <a:t> Lib (DADG</a:t>
            </a:r>
            <a:r>
              <a:rPr lang="fr-FR" dirty="0" smtClean="0"/>
              <a:t>)</a:t>
            </a:r>
          </a:p>
          <a:p>
            <a:r>
              <a:rPr lang="fr-FR" b="1" dirty="0"/>
              <a:t>Saturday night </a:t>
            </a:r>
            <a:r>
              <a:rPr lang="fr-FR" b="1" dirty="0" err="1"/>
              <a:t>fever</a:t>
            </a:r>
            <a:r>
              <a:rPr lang="fr-FR" dirty="0"/>
              <a:t> [</a:t>
            </a:r>
            <a:r>
              <a:rPr lang="fr-FR" dirty="0" err="1"/>
              <a:t>satœʀdenajtfivœʀ</a:t>
            </a:r>
            <a:r>
              <a:rPr lang="fr-FR" dirty="0" smtClean="0"/>
              <a:t>]: </a:t>
            </a:r>
            <a:r>
              <a:rPr lang="fr-FR" dirty="0"/>
              <a:t>Ambiance festive particulière du samedi soir, plus spécialement dans les grandes villes occidentales (MAF)</a:t>
            </a:r>
            <a:r>
              <a:rPr lang="fr-FR" dirty="0" smtClean="0"/>
              <a:t> </a:t>
            </a:r>
          </a:p>
          <a:p>
            <a:r>
              <a:rPr lang="fr-FR" b="1" dirty="0"/>
              <a:t>township </a:t>
            </a:r>
            <a:r>
              <a:rPr lang="fr-FR" dirty="0"/>
              <a:t>[</a:t>
            </a:r>
            <a:r>
              <a:rPr lang="fr-FR" dirty="0" err="1"/>
              <a:t>tɔnʃip</a:t>
            </a:r>
            <a:r>
              <a:rPr lang="fr-FR" dirty="0"/>
              <a:t>] ou [</a:t>
            </a:r>
            <a:r>
              <a:rPr lang="fr-FR" dirty="0" err="1"/>
              <a:t>taonʃip</a:t>
            </a:r>
            <a:r>
              <a:rPr lang="fr-FR" dirty="0" smtClean="0"/>
              <a:t>]: </a:t>
            </a:r>
            <a:r>
              <a:rPr lang="fr-FR" dirty="0"/>
              <a:t>Ghetto noir à la périphérie des grandes villes d'Afrique du Sud (PR</a:t>
            </a:r>
            <a:r>
              <a:rPr lang="fr-FR" dirty="0" smtClean="0"/>
              <a:t>)</a:t>
            </a:r>
          </a:p>
          <a:p>
            <a:r>
              <a:rPr lang="fr-FR" b="1" dirty="0"/>
              <a:t>wasp</a:t>
            </a:r>
            <a:r>
              <a:rPr lang="fr-FR" dirty="0"/>
              <a:t> [wasp</a:t>
            </a:r>
            <a:r>
              <a:rPr lang="fr-FR" dirty="0" smtClean="0"/>
              <a:t>]: </a:t>
            </a:r>
            <a:r>
              <a:rPr lang="fr-FR" dirty="0"/>
              <a:t>Aux États-Unis, catégorie de citoyens de race blanche, d'origine anglo-saxonne et de religion protestante, constituant traditionnellement les couches dirigeantes du pays (PL</a:t>
            </a:r>
            <a:r>
              <a:rPr lang="fr-FR" dirty="0" smtClean="0"/>
              <a:t>)</a:t>
            </a:r>
          </a:p>
          <a:p>
            <a:r>
              <a:rPr lang="fr-FR" b="1" dirty="0"/>
              <a:t>yuppie</a:t>
            </a:r>
            <a:r>
              <a:rPr lang="fr-FR" dirty="0"/>
              <a:t> [‘</a:t>
            </a:r>
            <a:r>
              <a:rPr lang="fr-FR" dirty="0" err="1"/>
              <a:t>jupi</a:t>
            </a:r>
            <a:r>
              <a:rPr lang="fr-FR" dirty="0"/>
              <a:t>] ou [‘</a:t>
            </a:r>
            <a:r>
              <a:rPr lang="fr-FR" dirty="0" err="1"/>
              <a:t>jǝpi</a:t>
            </a:r>
            <a:r>
              <a:rPr lang="fr-FR" dirty="0" smtClean="0"/>
              <a:t>]: </a:t>
            </a:r>
            <a:r>
              <a:rPr lang="fr-FR" dirty="0"/>
              <a:t>Aux États-Unis, nom donné aux jeunes cadres dynamiques et ambitieux (LA)</a:t>
            </a:r>
            <a:endParaRPr lang="en-US" dirty="0"/>
          </a:p>
        </p:txBody>
      </p:sp>
    </p:spTree>
    <p:extLst>
      <p:ext uri="{BB962C8B-B14F-4D97-AF65-F5344CB8AC3E}">
        <p14:creationId xmlns:p14="http://schemas.microsoft.com/office/powerpoint/2010/main" val="1502499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Culture:</a:t>
            </a:r>
            <a:r>
              <a:rPr lang="en-US" i="1" dirty="0" smtClean="0"/>
              <a:t> </a:t>
            </a:r>
            <a:r>
              <a:rPr lang="en-US" dirty="0" smtClean="0"/>
              <a:t>22 </a:t>
            </a:r>
            <a:r>
              <a:rPr lang="en-US" dirty="0" err="1"/>
              <a:t>unités</a:t>
            </a:r>
            <a:r>
              <a:rPr lang="en-US" dirty="0"/>
              <a:t> </a:t>
            </a:r>
            <a:r>
              <a:rPr lang="en-US" dirty="0" smtClean="0"/>
              <a:t> </a:t>
            </a:r>
            <a:endParaRPr lang="en-US" dirty="0"/>
          </a:p>
        </p:txBody>
      </p:sp>
      <p:sp>
        <p:nvSpPr>
          <p:cNvPr id="3" name="Content Placeholder 2"/>
          <p:cNvSpPr>
            <a:spLocks noGrp="1"/>
          </p:cNvSpPr>
          <p:nvPr>
            <p:ph idx="1"/>
          </p:nvPr>
        </p:nvSpPr>
        <p:spPr/>
        <p:txBody>
          <a:bodyPr numCol="3">
            <a:normAutofit/>
          </a:bodyPr>
          <a:lstStyle/>
          <a:p>
            <a:r>
              <a:rPr lang="en-US" sz="2400" i="1" dirty="0" smtClean="0">
                <a:solidFill>
                  <a:srgbClr val="00B050"/>
                </a:solidFill>
              </a:rPr>
              <a:t>baba-cool</a:t>
            </a:r>
            <a:endParaRPr lang="en-US" sz="2400" i="1" dirty="0" smtClean="0"/>
          </a:p>
          <a:p>
            <a:r>
              <a:rPr lang="en-US" sz="2400" i="1" dirty="0" smtClean="0">
                <a:solidFill>
                  <a:srgbClr val="00B050"/>
                </a:solidFill>
              </a:rPr>
              <a:t>beatnik</a:t>
            </a:r>
          </a:p>
          <a:p>
            <a:r>
              <a:rPr lang="en-US" sz="2400" i="1" dirty="0" smtClean="0">
                <a:solidFill>
                  <a:srgbClr val="00B050"/>
                </a:solidFill>
              </a:rPr>
              <a:t>bobby</a:t>
            </a:r>
            <a:endParaRPr lang="en-US" sz="2400" i="1" dirty="0" smtClean="0"/>
          </a:p>
          <a:p>
            <a:r>
              <a:rPr lang="en-US" sz="2400" i="1" dirty="0" smtClean="0"/>
              <a:t>date</a:t>
            </a:r>
          </a:p>
          <a:p>
            <a:r>
              <a:rPr lang="en-US" sz="2400" i="1" dirty="0" smtClean="0"/>
              <a:t>first lady</a:t>
            </a:r>
          </a:p>
          <a:p>
            <a:r>
              <a:rPr lang="en-US" sz="2400" i="1" dirty="0" smtClean="0">
                <a:solidFill>
                  <a:srgbClr val="00B050"/>
                </a:solidFill>
              </a:rPr>
              <a:t>flower power</a:t>
            </a:r>
            <a:endParaRPr lang="en-US" sz="2400" i="1" dirty="0" smtClean="0"/>
          </a:p>
          <a:p>
            <a:r>
              <a:rPr lang="en-US" sz="2400" i="1" dirty="0" smtClean="0"/>
              <a:t>gay Paris</a:t>
            </a:r>
          </a:p>
          <a:p>
            <a:r>
              <a:rPr lang="en-US" sz="2400" i="1" dirty="0" smtClean="0"/>
              <a:t>Halloween</a:t>
            </a:r>
          </a:p>
          <a:p>
            <a:r>
              <a:rPr lang="en-US" sz="2400" i="1" dirty="0" smtClean="0">
                <a:solidFill>
                  <a:srgbClr val="00B050"/>
                </a:solidFill>
              </a:rPr>
              <a:t>hip-hop</a:t>
            </a:r>
            <a:endParaRPr lang="en-US" sz="2400" i="1" dirty="0" smtClean="0"/>
          </a:p>
          <a:p>
            <a:r>
              <a:rPr lang="en-US" sz="2400" i="1" dirty="0" smtClean="0">
                <a:solidFill>
                  <a:srgbClr val="00B050"/>
                </a:solidFill>
              </a:rPr>
              <a:t>hip</a:t>
            </a:r>
            <a:endParaRPr lang="en-US" sz="2400" i="1" dirty="0" smtClean="0"/>
          </a:p>
          <a:p>
            <a:r>
              <a:rPr lang="en-US" sz="2400" i="1" dirty="0" smtClean="0"/>
              <a:t>majorette</a:t>
            </a:r>
          </a:p>
          <a:p>
            <a:r>
              <a:rPr lang="en-US" sz="2400" i="1" dirty="0" smtClean="0"/>
              <a:t>Middle West</a:t>
            </a:r>
          </a:p>
          <a:p>
            <a:r>
              <a:rPr lang="en-US" sz="2400" i="1" dirty="0" smtClean="0"/>
              <a:t>musher</a:t>
            </a:r>
          </a:p>
          <a:p>
            <a:r>
              <a:rPr lang="en-US" sz="2400" i="1" dirty="0" smtClean="0"/>
              <a:t>Nessie</a:t>
            </a:r>
          </a:p>
          <a:p>
            <a:r>
              <a:rPr lang="en-US" sz="2400" i="1" dirty="0" smtClean="0">
                <a:solidFill>
                  <a:srgbClr val="00B050"/>
                </a:solidFill>
              </a:rPr>
              <a:t>no future</a:t>
            </a:r>
            <a:endParaRPr lang="en-US" sz="2400" i="1" dirty="0" smtClean="0"/>
          </a:p>
          <a:p>
            <a:r>
              <a:rPr lang="en-US" sz="2400" i="1" dirty="0" err="1" smtClean="0"/>
              <a:t>Oncle</a:t>
            </a:r>
            <a:r>
              <a:rPr lang="en-US" sz="2400" i="1" dirty="0" smtClean="0"/>
              <a:t> Tom</a:t>
            </a:r>
          </a:p>
          <a:p>
            <a:r>
              <a:rPr lang="en-US" sz="2400" i="1" dirty="0" smtClean="0">
                <a:solidFill>
                  <a:srgbClr val="00B050"/>
                </a:solidFill>
              </a:rPr>
              <a:t>protest</a:t>
            </a:r>
            <a:endParaRPr lang="en-US" sz="2400" i="1" dirty="0" smtClean="0"/>
          </a:p>
          <a:p>
            <a:r>
              <a:rPr lang="en-US" sz="2400" i="1" dirty="0" smtClean="0">
                <a:solidFill>
                  <a:srgbClr val="00B050"/>
                </a:solidFill>
              </a:rPr>
              <a:t>punk</a:t>
            </a:r>
            <a:endParaRPr lang="en-US" sz="2400" i="1" dirty="0" smtClean="0"/>
          </a:p>
          <a:p>
            <a:r>
              <a:rPr lang="en-US" sz="2400" i="1" dirty="0" err="1" smtClean="0">
                <a:solidFill>
                  <a:srgbClr val="00B050"/>
                </a:solidFill>
              </a:rPr>
              <a:t>rastafari</a:t>
            </a:r>
            <a:endParaRPr lang="en-US" sz="2400" i="1" dirty="0" smtClean="0"/>
          </a:p>
          <a:p>
            <a:r>
              <a:rPr lang="en-US" sz="2400" i="1" dirty="0" smtClean="0">
                <a:solidFill>
                  <a:srgbClr val="00B050"/>
                </a:solidFill>
              </a:rPr>
              <a:t>rave</a:t>
            </a:r>
            <a:endParaRPr lang="en-US" sz="2400" i="1" dirty="0" smtClean="0"/>
          </a:p>
          <a:p>
            <a:r>
              <a:rPr lang="en-US" sz="2400" i="1" dirty="0" smtClean="0"/>
              <a:t>stampede</a:t>
            </a:r>
          </a:p>
          <a:p>
            <a:r>
              <a:rPr lang="en-US" sz="2400" i="1" dirty="0" smtClean="0">
                <a:solidFill>
                  <a:srgbClr val="00B050"/>
                </a:solidFill>
              </a:rPr>
              <a:t>underground</a:t>
            </a:r>
            <a:endParaRPr lang="en-US" sz="2400" dirty="0">
              <a:solidFill>
                <a:srgbClr val="00B050"/>
              </a:solidFill>
            </a:endParaRPr>
          </a:p>
        </p:txBody>
      </p:sp>
    </p:spTree>
    <p:extLst>
      <p:ext uri="{BB962C8B-B14F-4D97-AF65-F5344CB8AC3E}">
        <p14:creationId xmlns:p14="http://schemas.microsoft.com/office/powerpoint/2010/main" val="3104476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Culture</a:t>
            </a:r>
            <a:r>
              <a:rPr lang="en-US" b="1" dirty="0" smtClean="0"/>
              <a:t>: </a:t>
            </a:r>
            <a:r>
              <a:rPr lang="en-US" i="1" dirty="0" err="1" smtClean="0"/>
              <a:t>exemples</a:t>
            </a:r>
            <a:endParaRPr lang="en-US" dirty="0"/>
          </a:p>
        </p:txBody>
      </p:sp>
      <p:sp>
        <p:nvSpPr>
          <p:cNvPr id="3" name="Content Placeholder 2"/>
          <p:cNvSpPr>
            <a:spLocks noGrp="1"/>
          </p:cNvSpPr>
          <p:nvPr>
            <p:ph idx="1"/>
          </p:nvPr>
        </p:nvSpPr>
        <p:spPr/>
        <p:txBody>
          <a:bodyPr>
            <a:normAutofit/>
          </a:bodyPr>
          <a:lstStyle/>
          <a:p>
            <a:r>
              <a:rPr lang="fr-FR" sz="2400" b="1" dirty="0"/>
              <a:t>Halloween</a:t>
            </a:r>
            <a:r>
              <a:rPr lang="fr-FR" sz="2400" dirty="0"/>
              <a:t> [</a:t>
            </a:r>
            <a:r>
              <a:rPr lang="fr-FR" sz="2400" dirty="0" err="1"/>
              <a:t>alɔwin</a:t>
            </a:r>
            <a:r>
              <a:rPr lang="fr-FR" sz="2400" dirty="0" smtClean="0"/>
              <a:t>]: </a:t>
            </a:r>
            <a:r>
              <a:rPr lang="fr-FR" sz="2400" dirty="0"/>
              <a:t>Au Canada et aux États-Unis, Fête annuelle (31 octobre), comparable à la mi-carême, à l'occasion de laquelle les enfants masqués et déguisés viennent présenter des sacs ou des paniers pour qu'on y dépose des friandises (PR</a:t>
            </a:r>
            <a:r>
              <a:rPr lang="fr-FR" sz="2400" dirty="0" smtClean="0"/>
              <a:t>)</a:t>
            </a:r>
          </a:p>
          <a:p>
            <a:r>
              <a:rPr lang="fr-FR" sz="2400" b="1" dirty="0"/>
              <a:t>Oncle Tom</a:t>
            </a:r>
            <a:r>
              <a:rPr lang="fr-FR" sz="2400" dirty="0"/>
              <a:t> [</a:t>
            </a:r>
            <a:r>
              <a:rPr lang="fr-FR" sz="2400" dirty="0" err="1"/>
              <a:t>ɔ̃klǝtɔm</a:t>
            </a:r>
            <a:r>
              <a:rPr lang="fr-FR" sz="2400" dirty="0"/>
              <a:t>] </a:t>
            </a:r>
            <a:r>
              <a:rPr lang="fr-FR" sz="2400" dirty="0" smtClean="0"/>
              <a:t>: </a:t>
            </a:r>
            <a:r>
              <a:rPr lang="fr-FR" sz="2400" dirty="0"/>
              <a:t>Surnom méprisant donné aux Noirs américains dont l’attitude souriante, candide et résignée, rappelle le comportement de soumission du héros de la Case de l’Oncle Tom (DADG</a:t>
            </a:r>
            <a:r>
              <a:rPr lang="fr-FR" sz="2400" dirty="0" smtClean="0"/>
              <a:t>)</a:t>
            </a:r>
          </a:p>
          <a:p>
            <a:r>
              <a:rPr lang="fr-FR" sz="2400" b="1" dirty="0" err="1"/>
              <a:t>stampede</a:t>
            </a:r>
            <a:r>
              <a:rPr lang="fr-FR" sz="2400" b="1" dirty="0"/>
              <a:t> </a:t>
            </a:r>
            <a:r>
              <a:rPr lang="fr-FR" sz="2400" dirty="0"/>
              <a:t>[</a:t>
            </a:r>
            <a:r>
              <a:rPr lang="fr-FR" sz="2400" dirty="0" err="1"/>
              <a:t>stampid</a:t>
            </a:r>
            <a:r>
              <a:rPr lang="fr-FR" sz="2400" dirty="0" smtClean="0"/>
              <a:t>]</a:t>
            </a:r>
            <a:r>
              <a:rPr lang="fr-FR" sz="2400" b="1" dirty="0" smtClean="0"/>
              <a:t>: </a:t>
            </a:r>
            <a:r>
              <a:rPr lang="fr-FR" sz="2400" dirty="0"/>
              <a:t>Rodéo, dans l’Ouest canadien, (MAF)</a:t>
            </a:r>
            <a:endParaRPr lang="en-US" sz="2400" dirty="0"/>
          </a:p>
        </p:txBody>
      </p:sp>
    </p:spTree>
    <p:extLst>
      <p:ext uri="{BB962C8B-B14F-4D97-AF65-F5344CB8AC3E}">
        <p14:creationId xmlns:p14="http://schemas.microsoft.com/office/powerpoint/2010/main" val="4138375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solidFill>
                  <a:schemeClr val="tx1"/>
                </a:solidFill>
              </a:rPr>
              <a:t>Société </a:t>
            </a:r>
            <a:r>
              <a:rPr lang="fr-FR" dirty="0">
                <a:solidFill>
                  <a:schemeClr val="tx1"/>
                </a:solidFill>
              </a:rPr>
              <a:t>et </a:t>
            </a:r>
            <a:r>
              <a:rPr lang="fr-FR" dirty="0" smtClean="0">
                <a:solidFill>
                  <a:schemeClr val="tx1"/>
                </a:solidFill>
              </a:rPr>
              <a:t>Culture: 12 unités</a:t>
            </a:r>
            <a:endParaRPr lang="en-US" dirty="0">
              <a:solidFill>
                <a:schemeClr val="tx1"/>
              </a:solidFill>
            </a:endParaRPr>
          </a:p>
        </p:txBody>
      </p:sp>
      <p:sp>
        <p:nvSpPr>
          <p:cNvPr id="3" name="Content Placeholder 2"/>
          <p:cNvSpPr>
            <a:spLocks noGrp="1"/>
          </p:cNvSpPr>
          <p:nvPr>
            <p:ph idx="1"/>
          </p:nvPr>
        </p:nvSpPr>
        <p:spPr/>
        <p:txBody>
          <a:bodyPr numCol="2">
            <a:noAutofit/>
          </a:bodyPr>
          <a:lstStyle/>
          <a:p>
            <a:r>
              <a:rPr lang="fr-FR" sz="2800" i="1" dirty="0" smtClean="0"/>
              <a:t>baba-cool</a:t>
            </a:r>
          </a:p>
          <a:p>
            <a:r>
              <a:rPr lang="fr-FR" sz="2800" i="1" dirty="0" smtClean="0"/>
              <a:t>beatnik</a:t>
            </a:r>
          </a:p>
          <a:p>
            <a:r>
              <a:rPr lang="fr-FR" sz="2800" i="1" dirty="0" smtClean="0"/>
              <a:t>bobby</a:t>
            </a:r>
          </a:p>
          <a:p>
            <a:r>
              <a:rPr lang="fr-FR" sz="2800" i="1" dirty="0" err="1" smtClean="0"/>
              <a:t>flower</a:t>
            </a:r>
            <a:r>
              <a:rPr lang="fr-FR" sz="2800" i="1" dirty="0" smtClean="0"/>
              <a:t> power</a:t>
            </a:r>
          </a:p>
          <a:p>
            <a:r>
              <a:rPr lang="fr-FR" sz="2800" i="1" dirty="0" smtClean="0"/>
              <a:t>hip-hop</a:t>
            </a:r>
          </a:p>
          <a:p>
            <a:r>
              <a:rPr lang="fr-FR" sz="2800" i="1" dirty="0" smtClean="0"/>
              <a:t>hip</a:t>
            </a:r>
          </a:p>
          <a:p>
            <a:endParaRPr lang="fr-FR" sz="2800" i="1" dirty="0"/>
          </a:p>
          <a:p>
            <a:r>
              <a:rPr lang="fr-FR" sz="2800" i="1" dirty="0" smtClean="0"/>
              <a:t>no future</a:t>
            </a:r>
          </a:p>
          <a:p>
            <a:r>
              <a:rPr lang="fr-FR" sz="2800" i="1" dirty="0" err="1" smtClean="0"/>
              <a:t>protest</a:t>
            </a:r>
            <a:endParaRPr lang="fr-FR" sz="2800" i="1" dirty="0" smtClean="0"/>
          </a:p>
          <a:p>
            <a:r>
              <a:rPr lang="fr-FR" sz="2800" i="1" dirty="0" smtClean="0"/>
              <a:t>punk</a:t>
            </a:r>
          </a:p>
          <a:p>
            <a:r>
              <a:rPr lang="fr-FR" sz="2800" i="1" dirty="0" smtClean="0"/>
              <a:t>rastafari</a:t>
            </a:r>
          </a:p>
          <a:p>
            <a:r>
              <a:rPr lang="fr-FR" sz="2800" i="1" dirty="0" smtClean="0"/>
              <a:t>rave</a:t>
            </a:r>
          </a:p>
          <a:p>
            <a:r>
              <a:rPr lang="fr-FR" sz="2800" i="1" dirty="0" smtClean="0"/>
              <a:t>underground</a:t>
            </a:r>
            <a:endParaRPr lang="en-US" sz="2800" dirty="0"/>
          </a:p>
        </p:txBody>
      </p:sp>
    </p:spTree>
    <p:extLst>
      <p:ext uri="{BB962C8B-B14F-4D97-AF65-F5344CB8AC3E}">
        <p14:creationId xmlns:p14="http://schemas.microsoft.com/office/powerpoint/2010/main" val="1453706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1021</TotalTime>
  <Words>1674</Words>
  <Application>Microsoft Office PowerPoint</Application>
  <PresentationFormat>Widescreen</PresentationFormat>
  <Paragraphs>336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Calibri Light</vt:lpstr>
      <vt:lpstr>Trebuchet MS</vt:lpstr>
      <vt:lpstr>Retrospect</vt:lpstr>
      <vt:lpstr>LES ANGLICISMES EN FRANÇAIS DANS LA SOCIETE ET LA CULTURE</vt:lpstr>
      <vt:lpstr>Оbjectifs de la communication</vt:lpstr>
      <vt:lpstr>L'emprunt lexical – Humbley:1974, 52</vt:lpstr>
      <vt:lpstr>LA SOCIÉTÉ ET LA CULTURE (CORPUS):  91 unités</vt:lpstr>
      <vt:lpstr>Société: 42 unités</vt:lpstr>
      <vt:lpstr>Société: exemples</vt:lpstr>
      <vt:lpstr>Culture: 22 unités  </vt:lpstr>
      <vt:lpstr>Culture: exemples</vt:lpstr>
      <vt:lpstr>Société et Culture: 12 unités</vt:lpstr>
      <vt:lpstr>Société et Culture: exemples</vt:lpstr>
      <vt:lpstr>Politique: 20 unités</vt:lpstr>
      <vt:lpstr>Politique: exemples</vt:lpstr>
      <vt:lpstr>PowerPoint Presentation</vt:lpstr>
      <vt:lpstr>Nature  Catégorie grammaticale</vt:lpstr>
      <vt:lpstr>14 unités à deux prononciations </vt:lpstr>
      <vt:lpstr>13 unités à plusieurs sens</vt:lpstr>
      <vt:lpstr>freak [fʀik]: 2 sens </vt:lpstr>
      <vt:lpstr>rastafari [ʀastafaʀi]: 3 sens </vt:lpstr>
      <vt:lpstr>Le Journal officiel de la République française - Commission générale de terminologie et de néologie:  4 unités (4,40%):</vt:lpstr>
      <vt:lpstr>Le Grand dictionnaire terminologique (GDT) – Office québécois de la langue française:  6 unités (6,59%)</vt:lpstr>
      <vt:lpstr>brainstorming  [bʀɛnstɔʀmiŋ] n. m.</vt:lpstr>
      <vt:lpstr>Conclusion</vt:lpstr>
      <vt:lpstr>Réferences bibliographiques: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zoran zoran</dc:creator>
  <cp:lastModifiedBy>zoran zoran</cp:lastModifiedBy>
  <cp:revision>187</cp:revision>
  <cp:lastPrinted>2017-11-02T01:22:03Z</cp:lastPrinted>
  <dcterms:created xsi:type="dcterms:W3CDTF">2017-10-11T21:55:28Z</dcterms:created>
  <dcterms:modified xsi:type="dcterms:W3CDTF">2017-11-02T01:36:04Z</dcterms:modified>
</cp:coreProperties>
</file>